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slideLayouts/slideLayout2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notesSlides/notesSlide12.xml" ContentType="application/vnd.openxmlformats-officedocument.presentationml.notesSlide+xml"/>
  <Override PartName="/ppt/charts/chart2.xml" ContentType="application/vnd.openxmlformats-officedocument.drawingml.chart+xml"/>
  <Override PartName="/ppt/drawings/drawing2.xml" ContentType="application/vnd.openxmlformats-officedocument.drawingml.chartshapes+xml"/>
  <Override PartName="/ppt/charts/chart3.xml" ContentType="application/vnd.openxmlformats-officedocument.drawingml.char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6" r:id="rId4"/>
    <p:sldMasterId id="2147483728" r:id="rId5"/>
    <p:sldMasterId id="2147483757" r:id="rId6"/>
  </p:sldMasterIdLst>
  <p:notesMasterIdLst>
    <p:notesMasterId r:id="rId61"/>
  </p:notesMasterIdLst>
  <p:handoutMasterIdLst>
    <p:handoutMasterId r:id="rId62"/>
  </p:handoutMasterIdLst>
  <p:sldIdLst>
    <p:sldId id="256" r:id="rId7"/>
    <p:sldId id="345" r:id="rId8"/>
    <p:sldId id="347" r:id="rId9"/>
    <p:sldId id="310" r:id="rId10"/>
    <p:sldId id="311" r:id="rId11"/>
    <p:sldId id="261" r:id="rId12"/>
    <p:sldId id="312" r:id="rId13"/>
    <p:sldId id="313" r:id="rId14"/>
    <p:sldId id="314" r:id="rId15"/>
    <p:sldId id="315" r:id="rId16"/>
    <p:sldId id="316" r:id="rId17"/>
    <p:sldId id="317" r:id="rId18"/>
    <p:sldId id="318" r:id="rId19"/>
    <p:sldId id="319" r:id="rId20"/>
    <p:sldId id="320" r:id="rId21"/>
    <p:sldId id="321" r:id="rId22"/>
    <p:sldId id="322" r:id="rId23"/>
    <p:sldId id="323" r:id="rId24"/>
    <p:sldId id="324" r:id="rId25"/>
    <p:sldId id="325" r:id="rId26"/>
    <p:sldId id="326" r:id="rId27"/>
    <p:sldId id="327" r:id="rId28"/>
    <p:sldId id="328" r:id="rId29"/>
    <p:sldId id="329" r:id="rId30"/>
    <p:sldId id="330" r:id="rId31"/>
    <p:sldId id="331" r:id="rId32"/>
    <p:sldId id="332" r:id="rId33"/>
    <p:sldId id="283" r:id="rId34"/>
    <p:sldId id="284" r:id="rId35"/>
    <p:sldId id="285" r:id="rId36"/>
    <p:sldId id="333" r:id="rId37"/>
    <p:sldId id="334" r:id="rId38"/>
    <p:sldId id="288" r:id="rId39"/>
    <p:sldId id="289" r:id="rId40"/>
    <p:sldId id="290" r:id="rId41"/>
    <p:sldId id="291" r:id="rId42"/>
    <p:sldId id="292" r:id="rId43"/>
    <p:sldId id="335" r:id="rId44"/>
    <p:sldId id="294" r:id="rId45"/>
    <p:sldId id="338" r:id="rId46"/>
    <p:sldId id="337" r:id="rId47"/>
    <p:sldId id="336" r:id="rId48"/>
    <p:sldId id="298" r:id="rId49"/>
    <p:sldId id="339" r:id="rId50"/>
    <p:sldId id="340" r:id="rId51"/>
    <p:sldId id="301" r:id="rId52"/>
    <p:sldId id="302" r:id="rId53"/>
    <p:sldId id="341" r:id="rId54"/>
    <p:sldId id="342" r:id="rId55"/>
    <p:sldId id="343" r:id="rId56"/>
    <p:sldId id="344" r:id="rId57"/>
    <p:sldId id="346" r:id="rId58"/>
    <p:sldId id="307" r:id="rId59"/>
    <p:sldId id="308" r:id="rId60"/>
  </p:sldIdLst>
  <p:sldSz cx="12188825" cy="6858000"/>
  <p:notesSz cx="6858000" cy="9296400"/>
  <p:embeddedFontLst>
    <p:embeddedFont>
      <p:font typeface="Segoe Light" charset="0"/>
      <p:regular r:id="rId63"/>
      <p:italic r:id="rId64"/>
    </p:embeddedFont>
    <p:embeddedFont>
      <p:font typeface="Segoe UI" pitchFamily="34" charset="0"/>
      <p:regular r:id="rId65"/>
      <p:bold r:id="rId66"/>
      <p:italic r:id="rId67"/>
      <p:boldItalic r:id="rId68"/>
    </p:embeddedFont>
    <p:embeddedFont>
      <p:font typeface="Calibri" pitchFamily="34" charset="0"/>
      <p:regular r:id="rId69"/>
      <p:bold r:id="rId70"/>
      <p:italic r:id="rId71"/>
      <p:boldItalic r:id="rId72"/>
    </p:embeddedFont>
    <p:embeddedFont>
      <p:font typeface="Segoe" charset="0"/>
      <p:regular r:id="rId73"/>
      <p:bold r:id="rId74"/>
      <p:italic r:id="rId75"/>
      <p:boldItalic r:id="rId76"/>
    </p:embeddedFont>
    <p:embeddedFont>
      <p:font typeface="Consolas" pitchFamily="49" charset="0"/>
      <p:regular r:id="rId77"/>
      <p:bold r:id="rId78"/>
      <p:italic r:id="rId79"/>
      <p:boldItalic r:id="rId80"/>
    </p:embeddedFont>
    <p:embeddedFont>
      <p:font typeface="Segoe UI Light" pitchFamily="34" charset="0"/>
      <p:regular r:id="rId81"/>
      <p:italic r:id="rId82"/>
    </p:embeddedFont>
  </p:embeddedFont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nwen" initials="W" lastIdx="9"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8CC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290" autoAdjust="0"/>
    <p:restoredTop sz="92424" autoAdjust="0"/>
  </p:normalViewPr>
  <p:slideViewPr>
    <p:cSldViewPr snapToGrid="0">
      <p:cViewPr varScale="1">
        <p:scale>
          <a:sx n="92" d="100"/>
          <a:sy n="92" d="100"/>
        </p:scale>
        <p:origin x="-678" y="-102"/>
      </p:cViewPr>
      <p:guideLst>
        <p:guide orient="horz" pos="2155"/>
        <p:guide orient="horz" pos="911"/>
        <p:guide orient="horz" pos="1199"/>
        <p:guide orient="horz" pos="1487"/>
        <p:guide orient="horz" pos="2729"/>
        <p:guide orient="horz" pos="3922"/>
        <p:guide pos="3839"/>
        <p:guide pos="326"/>
        <p:guide pos="7067"/>
        <p:guide pos="7355"/>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78" d="100"/>
          <a:sy n="78" d="100"/>
        </p:scale>
        <p:origin x="-2622" y="-102"/>
      </p:cViewPr>
      <p:guideLst>
        <p:guide orient="horz" pos="2928"/>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42" Type="http://schemas.openxmlformats.org/officeDocument/2006/relationships/slide" Target="slides/slide36.xml"/><Relationship Id="rId47" Type="http://schemas.openxmlformats.org/officeDocument/2006/relationships/slide" Target="slides/slide41.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presProps" Target="presProps.xml"/><Relationship Id="rId16" Type="http://schemas.openxmlformats.org/officeDocument/2006/relationships/slide" Target="slides/slide10.xml"/><Relationship Id="rId11" Type="http://schemas.openxmlformats.org/officeDocument/2006/relationships/slide" Target="slides/slide5.xml"/><Relationship Id="rId32" Type="http://schemas.openxmlformats.org/officeDocument/2006/relationships/slide" Target="slides/slide26.xml"/><Relationship Id="rId37" Type="http://schemas.openxmlformats.org/officeDocument/2006/relationships/slide" Target="slides/slide31.xml"/><Relationship Id="rId53" Type="http://schemas.openxmlformats.org/officeDocument/2006/relationships/slide" Target="slides/slide47.xml"/><Relationship Id="rId58" Type="http://schemas.openxmlformats.org/officeDocument/2006/relationships/slide" Target="slides/slide52.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Master" Target="slideMasters/slideMaster2.xml"/><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slide" Target="slides/slide42.xml"/><Relationship Id="rId56" Type="http://schemas.openxmlformats.org/officeDocument/2006/relationships/slide" Target="slides/slide50.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8" Type="http://schemas.openxmlformats.org/officeDocument/2006/relationships/slide" Target="slides/slide2.xml"/><Relationship Id="rId51" Type="http://schemas.openxmlformats.org/officeDocument/2006/relationships/slide" Target="slides/slide45.xml"/><Relationship Id="rId72" Type="http://schemas.openxmlformats.org/officeDocument/2006/relationships/font" Target="fonts/font10.fntdata"/><Relationship Id="rId80" Type="http://schemas.openxmlformats.org/officeDocument/2006/relationships/font" Target="fonts/font18.fntdata"/><Relationship Id="rId85"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slide" Target="slides/slide40.xml"/><Relationship Id="rId59" Type="http://schemas.openxmlformats.org/officeDocument/2006/relationships/slide" Target="slides/slide53.xml"/><Relationship Id="rId67" Type="http://schemas.openxmlformats.org/officeDocument/2006/relationships/font" Target="fonts/font5.fntdata"/><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slide" Target="slides/slide48.xml"/><Relationship Id="rId62" Type="http://schemas.openxmlformats.org/officeDocument/2006/relationships/handoutMaster" Target="handoutMasters/handout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slide" Target="slides/slide43.xml"/><Relationship Id="rId57" Type="http://schemas.openxmlformats.org/officeDocument/2006/relationships/slide" Target="slides/slide51.xml"/><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slide" Target="slides/slide38.xml"/><Relationship Id="rId52" Type="http://schemas.openxmlformats.org/officeDocument/2006/relationships/slide" Target="slides/slide46.xml"/><Relationship Id="rId60" Type="http://schemas.openxmlformats.org/officeDocument/2006/relationships/slide" Target="slides/slide54.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slide" Target="slides/slide33.xml"/><Relationship Id="rId34" Type="http://schemas.openxmlformats.org/officeDocument/2006/relationships/slide" Target="slides/slide28.xml"/><Relationship Id="rId50" Type="http://schemas.openxmlformats.org/officeDocument/2006/relationships/slide" Target="slides/slide44.xml"/><Relationship Id="rId55" Type="http://schemas.openxmlformats.org/officeDocument/2006/relationships/slide" Target="slides/slide49.xml"/><Relationship Id="rId76" Type="http://schemas.openxmlformats.org/officeDocument/2006/relationships/font" Target="fonts/font14.fntdata"/><Relationship Id="rId7" Type="http://schemas.openxmlformats.org/officeDocument/2006/relationships/slide" Target="slides/slide1.xml"/><Relationship Id="rId71" Type="http://schemas.openxmlformats.org/officeDocument/2006/relationships/font" Target="fonts/font9.fntdata"/><Relationship Id="rId2" Type="http://schemas.openxmlformats.org/officeDocument/2006/relationships/customXml" Target="../customXml/item2.xml"/><Relationship Id="rId29" Type="http://schemas.openxmlformats.org/officeDocument/2006/relationships/slide" Target="slides/slide23.xml"/><Relationship Id="rId24" Type="http://schemas.openxmlformats.org/officeDocument/2006/relationships/slide" Target="slides/slide18.xml"/><Relationship Id="rId40" Type="http://schemas.openxmlformats.org/officeDocument/2006/relationships/slide" Target="slides/slide34.xml"/><Relationship Id="rId45" Type="http://schemas.openxmlformats.org/officeDocument/2006/relationships/slide" Target="slides/slide39.xml"/><Relationship Id="rId66" Type="http://schemas.openxmlformats.org/officeDocument/2006/relationships/font" Target="fonts/font4.fntdata"/><Relationship Id="rId87" Type="http://schemas.openxmlformats.org/officeDocument/2006/relationships/tableStyles" Target="tableStyles.xml"/><Relationship Id="rId61" Type="http://schemas.openxmlformats.org/officeDocument/2006/relationships/notesMaster" Target="notesMasters/notesMaster1.xml"/><Relationship Id="rId82" Type="http://schemas.openxmlformats.org/officeDocument/2006/relationships/font" Target="fonts/font20.fntdata"/></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file:///C:\software\customer%20investigations\barclays%20football\am2proda.xlsx" TargetMode="External"/></Relationships>
</file>

<file path=ppt/charts/_rels/chart2.xml.rels><?xml version="1.0" encoding="UTF-8" standalone="yes"?>
<Relationships xmlns="http://schemas.openxmlformats.org/package/2006/relationships"><Relationship Id="rId2" Type="http://schemas.openxmlformats.org/officeDocument/2006/relationships/chartUserShapes" Target="../drawings/drawing2.xml"/><Relationship Id="rId1" Type="http://schemas.openxmlformats.org/officeDocument/2006/relationships/oleObject" Target="file:///C:\software\customer%20investigations\barclays%20football\am2proda.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file:///C:\software\customer%20investigations\barclays%20football\am2proda.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[am2proda.xlsx]Sheet6!PivotTable1</c:name>
    <c:fmtId val="-1"/>
  </c:pivotSource>
  <c:chart>
    <c:autoTitleDeleted val="0"/>
    <c:pivotFmts>
      <c:pivotFmt>
        <c:idx val="0"/>
      </c:pivotFmt>
      <c:pivotFmt>
        <c:idx val="1"/>
      </c:pivotFmt>
      <c:pivotFmt>
        <c:idx val="2"/>
      </c:pivotFmt>
      <c:pivotFmt>
        <c:idx val="3"/>
      </c:pivotFmt>
      <c:pivotFmt>
        <c:idx val="4"/>
      </c:pivotFmt>
    </c:pivotFmts>
    <c:plotArea>
      <c:layout>
        <c:manualLayout>
          <c:layoutTarget val="inner"/>
          <c:xMode val="edge"/>
          <c:yMode val="edge"/>
          <c:x val="0.10654630561817327"/>
          <c:y val="0.22547647868330328"/>
          <c:w val="0.81155246323487895"/>
          <c:h val="0.53298415343050842"/>
        </c:manualLayout>
      </c:layout>
      <c:lineChart>
        <c:grouping val="standard"/>
        <c:varyColors val="0"/>
        <c:ser>
          <c:idx val="0"/>
          <c:order val="0"/>
          <c:tx>
            <c:strRef>
              <c:f>Sheet6!$B$1</c:f>
              <c:strCache>
                <c:ptCount val="1"/>
                <c:pt idx="0">
                  <c:v>Avg. Application E2E Latency (ms)</c:v>
                </c:pt>
              </c:strCache>
            </c:strRef>
          </c:tx>
          <c:spPr>
            <a:ln w="41275">
              <a:solidFill>
                <a:schemeClr val="accent2"/>
              </a:solidFill>
            </a:ln>
          </c:spPr>
          <c:marker>
            <c:symbol val="circle"/>
            <c:size val="7"/>
            <c:spPr>
              <a:solidFill>
                <a:schemeClr val="accent2"/>
              </a:solidFill>
              <a:ln>
                <a:noFill/>
              </a:ln>
            </c:spPr>
          </c:marker>
          <c:cat>
            <c:strRef>
              <c:f>Sheet6!$A$2:$A$72</c:f>
              <c:strCache>
                <c:ptCount val="70"/>
                <c:pt idx="0">
                  <c:v>8/23/2011 10:00</c:v>
                </c:pt>
                <c:pt idx="1">
                  <c:v>8/23/2011 11:00</c:v>
                </c:pt>
                <c:pt idx="2">
                  <c:v>8/23/2011 12:00</c:v>
                </c:pt>
                <c:pt idx="3">
                  <c:v>8/23/2011 13:00</c:v>
                </c:pt>
                <c:pt idx="4">
                  <c:v>8/23/2011 14:00</c:v>
                </c:pt>
                <c:pt idx="5">
                  <c:v>8/23/2011 15:00</c:v>
                </c:pt>
                <c:pt idx="6">
                  <c:v>8/23/2011 16:00</c:v>
                </c:pt>
                <c:pt idx="7">
                  <c:v>8/23/2011 17:00</c:v>
                </c:pt>
                <c:pt idx="8">
                  <c:v>8/23/2011 18:00</c:v>
                </c:pt>
                <c:pt idx="9">
                  <c:v>8/23/2011 19:00</c:v>
                </c:pt>
                <c:pt idx="10">
                  <c:v>8/23/2011 20:00</c:v>
                </c:pt>
                <c:pt idx="11">
                  <c:v>8/23/2011 21:00</c:v>
                </c:pt>
                <c:pt idx="12">
                  <c:v>8/23/2011 22:00</c:v>
                </c:pt>
                <c:pt idx="13">
                  <c:v>8/23/2011 23:00</c:v>
                </c:pt>
                <c:pt idx="14">
                  <c:v>8/24/2011 0:00</c:v>
                </c:pt>
                <c:pt idx="15">
                  <c:v>8/24/2011 1:00</c:v>
                </c:pt>
                <c:pt idx="16">
                  <c:v>8/24/2011 2:00</c:v>
                </c:pt>
                <c:pt idx="17">
                  <c:v>8/24/2011 3:00</c:v>
                </c:pt>
                <c:pt idx="18">
                  <c:v>8/24/2011 4:00</c:v>
                </c:pt>
                <c:pt idx="19">
                  <c:v>8/24/2011 5:00</c:v>
                </c:pt>
                <c:pt idx="20">
                  <c:v>8/24/2011 6:00</c:v>
                </c:pt>
                <c:pt idx="21">
                  <c:v>8/24/2011 7:00</c:v>
                </c:pt>
                <c:pt idx="22">
                  <c:v>8/24/2011 8:00</c:v>
                </c:pt>
                <c:pt idx="23">
                  <c:v>8/24/2011 9:00</c:v>
                </c:pt>
                <c:pt idx="24">
                  <c:v>8/24/2011 10:00</c:v>
                </c:pt>
                <c:pt idx="25">
                  <c:v>8/24/2011 11:00</c:v>
                </c:pt>
                <c:pt idx="26">
                  <c:v>8/24/2011 12:00</c:v>
                </c:pt>
                <c:pt idx="27">
                  <c:v>8/24/2011 13:00</c:v>
                </c:pt>
                <c:pt idx="28">
                  <c:v>8/24/2011 14:00</c:v>
                </c:pt>
                <c:pt idx="29">
                  <c:v>8/24/2011 15:00</c:v>
                </c:pt>
                <c:pt idx="30">
                  <c:v>8/24/2011 16:00</c:v>
                </c:pt>
                <c:pt idx="31">
                  <c:v>8/24/2011 17:00</c:v>
                </c:pt>
                <c:pt idx="32">
                  <c:v>8/24/2011 18:00</c:v>
                </c:pt>
                <c:pt idx="33">
                  <c:v>8/24/2011 19:00</c:v>
                </c:pt>
                <c:pt idx="34">
                  <c:v>8/24/2011 20:00</c:v>
                </c:pt>
                <c:pt idx="35">
                  <c:v>8/24/2011 21:00</c:v>
                </c:pt>
                <c:pt idx="36">
                  <c:v>8/24/2011 22:00</c:v>
                </c:pt>
                <c:pt idx="37">
                  <c:v>8/24/2011 23:00</c:v>
                </c:pt>
                <c:pt idx="38">
                  <c:v>8/25/2011 0:00</c:v>
                </c:pt>
                <c:pt idx="39">
                  <c:v>8/25/2011 1:00</c:v>
                </c:pt>
                <c:pt idx="40">
                  <c:v>8/25/2011 2:00</c:v>
                </c:pt>
                <c:pt idx="41">
                  <c:v>8/25/2011 3:00</c:v>
                </c:pt>
                <c:pt idx="42">
                  <c:v>8/25/2011 4:00</c:v>
                </c:pt>
                <c:pt idx="43">
                  <c:v>8/25/2011 5:00</c:v>
                </c:pt>
                <c:pt idx="44">
                  <c:v>8/25/2011 6:00</c:v>
                </c:pt>
                <c:pt idx="45">
                  <c:v>8/25/2011 7:00</c:v>
                </c:pt>
                <c:pt idx="46">
                  <c:v>8/25/2011 8:00</c:v>
                </c:pt>
                <c:pt idx="47">
                  <c:v>8/25/2011 9:00</c:v>
                </c:pt>
                <c:pt idx="48">
                  <c:v>8/25/2011 10:00</c:v>
                </c:pt>
                <c:pt idx="49">
                  <c:v>8/25/2011 11:00</c:v>
                </c:pt>
                <c:pt idx="50">
                  <c:v>8/25/2011 12:00</c:v>
                </c:pt>
                <c:pt idx="51">
                  <c:v>8/25/2011 13:00</c:v>
                </c:pt>
                <c:pt idx="52">
                  <c:v>8/25/2011 14:00</c:v>
                </c:pt>
                <c:pt idx="53">
                  <c:v>8/25/2011 15:00</c:v>
                </c:pt>
                <c:pt idx="54">
                  <c:v>8/25/2011 16:00</c:v>
                </c:pt>
                <c:pt idx="55">
                  <c:v>8/25/2011 17:00</c:v>
                </c:pt>
                <c:pt idx="56">
                  <c:v>8/25/2011 18:00</c:v>
                </c:pt>
                <c:pt idx="57">
                  <c:v>8/25/2011 19:00</c:v>
                </c:pt>
                <c:pt idx="58">
                  <c:v>8/25/2011 20:00</c:v>
                </c:pt>
                <c:pt idx="59">
                  <c:v>8/25/2011 21:00</c:v>
                </c:pt>
                <c:pt idx="60">
                  <c:v>8/25/2011 22:00</c:v>
                </c:pt>
                <c:pt idx="61">
                  <c:v>8/25/2011 23:00</c:v>
                </c:pt>
                <c:pt idx="62">
                  <c:v>8/26/2011 0:00</c:v>
                </c:pt>
                <c:pt idx="63">
                  <c:v>8/26/2011 1:00</c:v>
                </c:pt>
                <c:pt idx="64">
                  <c:v>8/26/2011 2:00</c:v>
                </c:pt>
                <c:pt idx="65">
                  <c:v>8/26/2011 3:00</c:v>
                </c:pt>
                <c:pt idx="66">
                  <c:v>8/26/2011 4:00</c:v>
                </c:pt>
                <c:pt idx="67">
                  <c:v>8/26/2011 5:00</c:v>
                </c:pt>
                <c:pt idx="68">
                  <c:v>8/26/2011 6:00</c:v>
                </c:pt>
                <c:pt idx="69">
                  <c:v>8/26/2011 7:00</c:v>
                </c:pt>
              </c:strCache>
            </c:strRef>
          </c:cat>
          <c:val>
            <c:numRef>
              <c:f>Sheet6!$B$2:$B$72</c:f>
              <c:numCache>
                <c:formatCode>General</c:formatCode>
                <c:ptCount val="70"/>
                <c:pt idx="0">
                  <c:v>45</c:v>
                </c:pt>
                <c:pt idx="1">
                  <c:v>85</c:v>
                </c:pt>
                <c:pt idx="2">
                  <c:v>36</c:v>
                </c:pt>
                <c:pt idx="3">
                  <c:v>12</c:v>
                </c:pt>
                <c:pt idx="4">
                  <c:v>13</c:v>
                </c:pt>
                <c:pt idx="5">
                  <c:v>12</c:v>
                </c:pt>
                <c:pt idx="6">
                  <c:v>12</c:v>
                </c:pt>
                <c:pt idx="7">
                  <c:v>41</c:v>
                </c:pt>
                <c:pt idx="8">
                  <c:v>41</c:v>
                </c:pt>
                <c:pt idx="9">
                  <c:v>38</c:v>
                </c:pt>
                <c:pt idx="10">
                  <c:v>97</c:v>
                </c:pt>
                <c:pt idx="11">
                  <c:v>36</c:v>
                </c:pt>
                <c:pt idx="12">
                  <c:v>39</c:v>
                </c:pt>
                <c:pt idx="13">
                  <c:v>179</c:v>
                </c:pt>
                <c:pt idx="14">
                  <c:v>35</c:v>
                </c:pt>
                <c:pt idx="15">
                  <c:v>35</c:v>
                </c:pt>
                <c:pt idx="16">
                  <c:v>34</c:v>
                </c:pt>
                <c:pt idx="17">
                  <c:v>32</c:v>
                </c:pt>
                <c:pt idx="18">
                  <c:v>37</c:v>
                </c:pt>
                <c:pt idx="19">
                  <c:v>38</c:v>
                </c:pt>
                <c:pt idx="20">
                  <c:v>16</c:v>
                </c:pt>
                <c:pt idx="21">
                  <c:v>15</c:v>
                </c:pt>
                <c:pt idx="22">
                  <c:v>12</c:v>
                </c:pt>
                <c:pt idx="23">
                  <c:v>13</c:v>
                </c:pt>
                <c:pt idx="24">
                  <c:v>15</c:v>
                </c:pt>
                <c:pt idx="25">
                  <c:v>16</c:v>
                </c:pt>
                <c:pt idx="26">
                  <c:v>480</c:v>
                </c:pt>
                <c:pt idx="27">
                  <c:v>410</c:v>
                </c:pt>
                <c:pt idx="28">
                  <c:v>130</c:v>
                </c:pt>
                <c:pt idx="29">
                  <c:v>1120</c:v>
                </c:pt>
                <c:pt idx="30">
                  <c:v>160</c:v>
                </c:pt>
                <c:pt idx="31">
                  <c:v>210</c:v>
                </c:pt>
                <c:pt idx="32">
                  <c:v>550</c:v>
                </c:pt>
                <c:pt idx="33">
                  <c:v>590</c:v>
                </c:pt>
                <c:pt idx="34">
                  <c:v>560</c:v>
                </c:pt>
                <c:pt idx="35">
                  <c:v>550</c:v>
                </c:pt>
                <c:pt idx="36">
                  <c:v>740</c:v>
                </c:pt>
                <c:pt idx="37">
                  <c:v>650</c:v>
                </c:pt>
                <c:pt idx="38">
                  <c:v>690</c:v>
                </c:pt>
                <c:pt idx="39">
                  <c:v>1060</c:v>
                </c:pt>
                <c:pt idx="40">
                  <c:v>530</c:v>
                </c:pt>
                <c:pt idx="41">
                  <c:v>500</c:v>
                </c:pt>
                <c:pt idx="42">
                  <c:v>450</c:v>
                </c:pt>
                <c:pt idx="43">
                  <c:v>620</c:v>
                </c:pt>
                <c:pt idx="44">
                  <c:v>780</c:v>
                </c:pt>
                <c:pt idx="45">
                  <c:v>580</c:v>
                </c:pt>
                <c:pt idx="46">
                  <c:v>140</c:v>
                </c:pt>
                <c:pt idx="47">
                  <c:v>1080</c:v>
                </c:pt>
                <c:pt idx="48">
                  <c:v>260</c:v>
                </c:pt>
                <c:pt idx="49">
                  <c:v>200</c:v>
                </c:pt>
                <c:pt idx="50">
                  <c:v>300</c:v>
                </c:pt>
                <c:pt idx="51">
                  <c:v>300</c:v>
                </c:pt>
                <c:pt idx="52">
                  <c:v>320</c:v>
                </c:pt>
                <c:pt idx="53">
                  <c:v>340</c:v>
                </c:pt>
                <c:pt idx="54">
                  <c:v>1280</c:v>
                </c:pt>
                <c:pt idx="55">
                  <c:v>650</c:v>
                </c:pt>
                <c:pt idx="56">
                  <c:v>370</c:v>
                </c:pt>
                <c:pt idx="57">
                  <c:v>680</c:v>
                </c:pt>
                <c:pt idx="58">
                  <c:v>600</c:v>
                </c:pt>
                <c:pt idx="59">
                  <c:v>410</c:v>
                </c:pt>
                <c:pt idx="60">
                  <c:v>680</c:v>
                </c:pt>
                <c:pt idx="61">
                  <c:v>510</c:v>
                </c:pt>
                <c:pt idx="62">
                  <c:v>710</c:v>
                </c:pt>
                <c:pt idx="63">
                  <c:v>340</c:v>
                </c:pt>
                <c:pt idx="64">
                  <c:v>470</c:v>
                </c:pt>
                <c:pt idx="65">
                  <c:v>680</c:v>
                </c:pt>
                <c:pt idx="66">
                  <c:v>290</c:v>
                </c:pt>
                <c:pt idx="67">
                  <c:v>310</c:v>
                </c:pt>
                <c:pt idx="68">
                  <c:v>310</c:v>
                </c:pt>
                <c:pt idx="69">
                  <c:v>360</c:v>
                </c:pt>
              </c:numCache>
            </c:numRef>
          </c:val>
          <c:smooth val="0"/>
        </c:ser>
        <c:ser>
          <c:idx val="1"/>
          <c:order val="1"/>
          <c:tx>
            <c:strRef>
              <c:f>Sheet6!$C$1</c:f>
              <c:strCache>
                <c:ptCount val="1"/>
                <c:pt idx="0">
                  <c:v>Avg. Storage Server Latency (ms)</c:v>
                </c:pt>
              </c:strCache>
            </c:strRef>
          </c:tx>
          <c:spPr>
            <a:ln w="41275">
              <a:solidFill>
                <a:schemeClr val="accent4"/>
              </a:solidFill>
            </a:ln>
          </c:spPr>
          <c:marker>
            <c:symbol val="diamond"/>
            <c:size val="7"/>
            <c:spPr>
              <a:solidFill>
                <a:schemeClr val="accent4"/>
              </a:solidFill>
              <a:ln>
                <a:noFill/>
              </a:ln>
            </c:spPr>
          </c:marker>
          <c:cat>
            <c:strRef>
              <c:f>Sheet6!$A$2:$A$72</c:f>
              <c:strCache>
                <c:ptCount val="70"/>
                <c:pt idx="0">
                  <c:v>8/23/2011 10:00</c:v>
                </c:pt>
                <c:pt idx="1">
                  <c:v>8/23/2011 11:00</c:v>
                </c:pt>
                <c:pt idx="2">
                  <c:v>8/23/2011 12:00</c:v>
                </c:pt>
                <c:pt idx="3">
                  <c:v>8/23/2011 13:00</c:v>
                </c:pt>
                <c:pt idx="4">
                  <c:v>8/23/2011 14:00</c:v>
                </c:pt>
                <c:pt idx="5">
                  <c:v>8/23/2011 15:00</c:v>
                </c:pt>
                <c:pt idx="6">
                  <c:v>8/23/2011 16:00</c:v>
                </c:pt>
                <c:pt idx="7">
                  <c:v>8/23/2011 17:00</c:v>
                </c:pt>
                <c:pt idx="8">
                  <c:v>8/23/2011 18:00</c:v>
                </c:pt>
                <c:pt idx="9">
                  <c:v>8/23/2011 19:00</c:v>
                </c:pt>
                <c:pt idx="10">
                  <c:v>8/23/2011 20:00</c:v>
                </c:pt>
                <c:pt idx="11">
                  <c:v>8/23/2011 21:00</c:v>
                </c:pt>
                <c:pt idx="12">
                  <c:v>8/23/2011 22:00</c:v>
                </c:pt>
                <c:pt idx="13">
                  <c:v>8/23/2011 23:00</c:v>
                </c:pt>
                <c:pt idx="14">
                  <c:v>8/24/2011 0:00</c:v>
                </c:pt>
                <c:pt idx="15">
                  <c:v>8/24/2011 1:00</c:v>
                </c:pt>
                <c:pt idx="16">
                  <c:v>8/24/2011 2:00</c:v>
                </c:pt>
                <c:pt idx="17">
                  <c:v>8/24/2011 3:00</c:v>
                </c:pt>
                <c:pt idx="18">
                  <c:v>8/24/2011 4:00</c:v>
                </c:pt>
                <c:pt idx="19">
                  <c:v>8/24/2011 5:00</c:v>
                </c:pt>
                <c:pt idx="20">
                  <c:v>8/24/2011 6:00</c:v>
                </c:pt>
                <c:pt idx="21">
                  <c:v>8/24/2011 7:00</c:v>
                </c:pt>
                <c:pt idx="22">
                  <c:v>8/24/2011 8:00</c:v>
                </c:pt>
                <c:pt idx="23">
                  <c:v>8/24/2011 9:00</c:v>
                </c:pt>
                <c:pt idx="24">
                  <c:v>8/24/2011 10:00</c:v>
                </c:pt>
                <c:pt idx="25">
                  <c:v>8/24/2011 11:00</c:v>
                </c:pt>
                <c:pt idx="26">
                  <c:v>8/24/2011 12:00</c:v>
                </c:pt>
                <c:pt idx="27">
                  <c:v>8/24/2011 13:00</c:v>
                </c:pt>
                <c:pt idx="28">
                  <c:v>8/24/2011 14:00</c:v>
                </c:pt>
                <c:pt idx="29">
                  <c:v>8/24/2011 15:00</c:v>
                </c:pt>
                <c:pt idx="30">
                  <c:v>8/24/2011 16:00</c:v>
                </c:pt>
                <c:pt idx="31">
                  <c:v>8/24/2011 17:00</c:v>
                </c:pt>
                <c:pt idx="32">
                  <c:v>8/24/2011 18:00</c:v>
                </c:pt>
                <c:pt idx="33">
                  <c:v>8/24/2011 19:00</c:v>
                </c:pt>
                <c:pt idx="34">
                  <c:v>8/24/2011 20:00</c:v>
                </c:pt>
                <c:pt idx="35">
                  <c:v>8/24/2011 21:00</c:v>
                </c:pt>
                <c:pt idx="36">
                  <c:v>8/24/2011 22:00</c:v>
                </c:pt>
                <c:pt idx="37">
                  <c:v>8/24/2011 23:00</c:v>
                </c:pt>
                <c:pt idx="38">
                  <c:v>8/25/2011 0:00</c:v>
                </c:pt>
                <c:pt idx="39">
                  <c:v>8/25/2011 1:00</c:v>
                </c:pt>
                <c:pt idx="40">
                  <c:v>8/25/2011 2:00</c:v>
                </c:pt>
                <c:pt idx="41">
                  <c:v>8/25/2011 3:00</c:v>
                </c:pt>
                <c:pt idx="42">
                  <c:v>8/25/2011 4:00</c:v>
                </c:pt>
                <c:pt idx="43">
                  <c:v>8/25/2011 5:00</c:v>
                </c:pt>
                <c:pt idx="44">
                  <c:v>8/25/2011 6:00</c:v>
                </c:pt>
                <c:pt idx="45">
                  <c:v>8/25/2011 7:00</c:v>
                </c:pt>
                <c:pt idx="46">
                  <c:v>8/25/2011 8:00</c:v>
                </c:pt>
                <c:pt idx="47">
                  <c:v>8/25/2011 9:00</c:v>
                </c:pt>
                <c:pt idx="48">
                  <c:v>8/25/2011 10:00</c:v>
                </c:pt>
                <c:pt idx="49">
                  <c:v>8/25/2011 11:00</c:v>
                </c:pt>
                <c:pt idx="50">
                  <c:v>8/25/2011 12:00</c:v>
                </c:pt>
                <c:pt idx="51">
                  <c:v>8/25/2011 13:00</c:v>
                </c:pt>
                <c:pt idx="52">
                  <c:v>8/25/2011 14:00</c:v>
                </c:pt>
                <c:pt idx="53">
                  <c:v>8/25/2011 15:00</c:v>
                </c:pt>
                <c:pt idx="54">
                  <c:v>8/25/2011 16:00</c:v>
                </c:pt>
                <c:pt idx="55">
                  <c:v>8/25/2011 17:00</c:v>
                </c:pt>
                <c:pt idx="56">
                  <c:v>8/25/2011 18:00</c:v>
                </c:pt>
                <c:pt idx="57">
                  <c:v>8/25/2011 19:00</c:v>
                </c:pt>
                <c:pt idx="58">
                  <c:v>8/25/2011 20:00</c:v>
                </c:pt>
                <c:pt idx="59">
                  <c:v>8/25/2011 21:00</c:v>
                </c:pt>
                <c:pt idx="60">
                  <c:v>8/25/2011 22:00</c:v>
                </c:pt>
                <c:pt idx="61">
                  <c:v>8/25/2011 23:00</c:v>
                </c:pt>
                <c:pt idx="62">
                  <c:v>8/26/2011 0:00</c:v>
                </c:pt>
                <c:pt idx="63">
                  <c:v>8/26/2011 1:00</c:v>
                </c:pt>
                <c:pt idx="64">
                  <c:v>8/26/2011 2:00</c:v>
                </c:pt>
                <c:pt idx="65">
                  <c:v>8/26/2011 3:00</c:v>
                </c:pt>
                <c:pt idx="66">
                  <c:v>8/26/2011 4:00</c:v>
                </c:pt>
                <c:pt idx="67">
                  <c:v>8/26/2011 5:00</c:v>
                </c:pt>
                <c:pt idx="68">
                  <c:v>8/26/2011 6:00</c:v>
                </c:pt>
                <c:pt idx="69">
                  <c:v>8/26/2011 7:00</c:v>
                </c:pt>
              </c:strCache>
            </c:strRef>
          </c:cat>
          <c:val>
            <c:numRef>
              <c:f>Sheet6!$C$2:$C$72</c:f>
              <c:numCache>
                <c:formatCode>General</c:formatCode>
                <c:ptCount val="70"/>
                <c:pt idx="0">
                  <c:v>32</c:v>
                </c:pt>
                <c:pt idx="1">
                  <c:v>28</c:v>
                </c:pt>
                <c:pt idx="2">
                  <c:v>29</c:v>
                </c:pt>
                <c:pt idx="3">
                  <c:v>7</c:v>
                </c:pt>
                <c:pt idx="4">
                  <c:v>9</c:v>
                </c:pt>
                <c:pt idx="5">
                  <c:v>8</c:v>
                </c:pt>
                <c:pt idx="6">
                  <c:v>9</c:v>
                </c:pt>
                <c:pt idx="7">
                  <c:v>16</c:v>
                </c:pt>
                <c:pt idx="8">
                  <c:v>18</c:v>
                </c:pt>
                <c:pt idx="9">
                  <c:v>14</c:v>
                </c:pt>
                <c:pt idx="10">
                  <c:v>44</c:v>
                </c:pt>
                <c:pt idx="11">
                  <c:v>16</c:v>
                </c:pt>
                <c:pt idx="12">
                  <c:v>17</c:v>
                </c:pt>
                <c:pt idx="13">
                  <c:v>50</c:v>
                </c:pt>
                <c:pt idx="14">
                  <c:v>11</c:v>
                </c:pt>
                <c:pt idx="15">
                  <c:v>12</c:v>
                </c:pt>
                <c:pt idx="16">
                  <c:v>14</c:v>
                </c:pt>
                <c:pt idx="17">
                  <c:v>12</c:v>
                </c:pt>
                <c:pt idx="18">
                  <c:v>15</c:v>
                </c:pt>
                <c:pt idx="19">
                  <c:v>17</c:v>
                </c:pt>
                <c:pt idx="20">
                  <c:v>12</c:v>
                </c:pt>
                <c:pt idx="21">
                  <c:v>11</c:v>
                </c:pt>
                <c:pt idx="22">
                  <c:v>9</c:v>
                </c:pt>
                <c:pt idx="23">
                  <c:v>10</c:v>
                </c:pt>
                <c:pt idx="24">
                  <c:v>11</c:v>
                </c:pt>
                <c:pt idx="25">
                  <c:v>12</c:v>
                </c:pt>
                <c:pt idx="26">
                  <c:v>20</c:v>
                </c:pt>
                <c:pt idx="27">
                  <c:v>22</c:v>
                </c:pt>
                <c:pt idx="28">
                  <c:v>9</c:v>
                </c:pt>
                <c:pt idx="29">
                  <c:v>50</c:v>
                </c:pt>
                <c:pt idx="30">
                  <c:v>11</c:v>
                </c:pt>
                <c:pt idx="31">
                  <c:v>19</c:v>
                </c:pt>
                <c:pt idx="32">
                  <c:v>30</c:v>
                </c:pt>
                <c:pt idx="33">
                  <c:v>30</c:v>
                </c:pt>
                <c:pt idx="34">
                  <c:v>28</c:v>
                </c:pt>
                <c:pt idx="35">
                  <c:v>25</c:v>
                </c:pt>
                <c:pt idx="36">
                  <c:v>34</c:v>
                </c:pt>
                <c:pt idx="37">
                  <c:v>29</c:v>
                </c:pt>
                <c:pt idx="38">
                  <c:v>30</c:v>
                </c:pt>
                <c:pt idx="39">
                  <c:v>50</c:v>
                </c:pt>
                <c:pt idx="40">
                  <c:v>24</c:v>
                </c:pt>
                <c:pt idx="41">
                  <c:v>27</c:v>
                </c:pt>
                <c:pt idx="42">
                  <c:v>21</c:v>
                </c:pt>
                <c:pt idx="43">
                  <c:v>33</c:v>
                </c:pt>
                <c:pt idx="44">
                  <c:v>34</c:v>
                </c:pt>
                <c:pt idx="45">
                  <c:v>28</c:v>
                </c:pt>
                <c:pt idx="46">
                  <c:v>13</c:v>
                </c:pt>
                <c:pt idx="47">
                  <c:v>36</c:v>
                </c:pt>
                <c:pt idx="48">
                  <c:v>20</c:v>
                </c:pt>
                <c:pt idx="49">
                  <c:v>13</c:v>
                </c:pt>
                <c:pt idx="50">
                  <c:v>22</c:v>
                </c:pt>
                <c:pt idx="51">
                  <c:v>19</c:v>
                </c:pt>
                <c:pt idx="52">
                  <c:v>18</c:v>
                </c:pt>
                <c:pt idx="53">
                  <c:v>23</c:v>
                </c:pt>
                <c:pt idx="54">
                  <c:v>49</c:v>
                </c:pt>
                <c:pt idx="55">
                  <c:v>28</c:v>
                </c:pt>
                <c:pt idx="56">
                  <c:v>25</c:v>
                </c:pt>
                <c:pt idx="57">
                  <c:v>43</c:v>
                </c:pt>
                <c:pt idx="58">
                  <c:v>38</c:v>
                </c:pt>
                <c:pt idx="59">
                  <c:v>23</c:v>
                </c:pt>
                <c:pt idx="60">
                  <c:v>27</c:v>
                </c:pt>
                <c:pt idx="61">
                  <c:v>26</c:v>
                </c:pt>
                <c:pt idx="62">
                  <c:v>29</c:v>
                </c:pt>
                <c:pt idx="63">
                  <c:v>23</c:v>
                </c:pt>
                <c:pt idx="64">
                  <c:v>27</c:v>
                </c:pt>
                <c:pt idx="65">
                  <c:v>51</c:v>
                </c:pt>
                <c:pt idx="66">
                  <c:v>18</c:v>
                </c:pt>
                <c:pt idx="67">
                  <c:v>18</c:v>
                </c:pt>
                <c:pt idx="68">
                  <c:v>19</c:v>
                </c:pt>
                <c:pt idx="69">
                  <c:v>20</c:v>
                </c:pt>
              </c:numCache>
            </c:numRef>
          </c:val>
          <c:smooth val="0"/>
        </c:ser>
        <c:dLbls>
          <c:showLegendKey val="0"/>
          <c:showVal val="0"/>
          <c:showCatName val="0"/>
          <c:showSerName val="0"/>
          <c:showPercent val="0"/>
          <c:showBubbleSize val="0"/>
        </c:dLbls>
        <c:marker val="1"/>
        <c:smooth val="0"/>
        <c:axId val="48440832"/>
        <c:axId val="137912320"/>
      </c:lineChart>
      <c:catAx>
        <c:axId val="48440832"/>
        <c:scaling>
          <c:orientation val="minMax"/>
        </c:scaling>
        <c:delete val="0"/>
        <c:axPos val="b"/>
        <c:majorTickMark val="out"/>
        <c:minorTickMark val="none"/>
        <c:tickLblPos val="nextTo"/>
        <c:txPr>
          <a:bodyPr/>
          <a:lstStyle/>
          <a:p>
            <a:pPr>
              <a:defRPr sz="1050">
                <a:solidFill>
                  <a:srgbClr val="5F5F5F">
                    <a:alpha val="99000"/>
                  </a:srgbClr>
                </a:solidFill>
              </a:defRPr>
            </a:pPr>
            <a:endParaRPr lang="en-US"/>
          </a:p>
        </c:txPr>
        <c:crossAx val="137912320"/>
        <c:crosses val="autoZero"/>
        <c:auto val="1"/>
        <c:lblAlgn val="ctr"/>
        <c:lblOffset val="100"/>
        <c:noMultiLvlLbl val="0"/>
      </c:catAx>
      <c:valAx>
        <c:axId val="137912320"/>
        <c:scaling>
          <c:orientation val="minMax"/>
        </c:scaling>
        <c:delete val="0"/>
        <c:axPos val="l"/>
        <c:majorGridlines/>
        <c:numFmt formatCode="General" sourceLinked="1"/>
        <c:majorTickMark val="none"/>
        <c:minorTickMark val="none"/>
        <c:tickLblPos val="nextTo"/>
        <c:spPr>
          <a:ln w="25400"/>
        </c:spPr>
        <c:txPr>
          <a:bodyPr/>
          <a:lstStyle/>
          <a:p>
            <a:pPr>
              <a:defRPr sz="1400" b="0">
                <a:solidFill>
                  <a:srgbClr val="292929">
                    <a:alpha val="99000"/>
                  </a:srgbClr>
                </a:solidFill>
              </a:defRPr>
            </a:pPr>
            <a:endParaRPr lang="en-US"/>
          </a:p>
        </c:txPr>
        <c:crossAx val="48440832"/>
        <c:crosses val="autoZero"/>
        <c:crossBetween val="between"/>
      </c:valAx>
    </c:plotArea>
    <c:legend>
      <c:legendPos val="r"/>
      <c:layout>
        <c:manualLayout>
          <c:xMode val="edge"/>
          <c:yMode val="edge"/>
          <c:x val="0.6221358950459086"/>
          <c:y val="1.3497411257508021E-3"/>
          <c:w val="0.3438326893686276"/>
          <c:h val="0.16977635561693202"/>
        </c:manualLayout>
      </c:layout>
      <c:overlay val="0"/>
      <c:txPr>
        <a:bodyPr/>
        <a:lstStyle/>
        <a:p>
          <a:pPr>
            <a:defRPr sz="1200" b="0">
              <a:solidFill>
                <a:srgbClr val="5F5F5F">
                  <a:alpha val="99000"/>
                </a:srgbClr>
              </a:solidFill>
            </a:defRPr>
          </a:pPr>
          <a:endParaRPr lang="en-US"/>
        </a:p>
      </c:txPr>
    </c:legend>
    <c:plotVisOnly val="1"/>
    <c:dispBlanksAs val="gap"/>
    <c:showDLblsOverMax val="0"/>
  </c:chart>
  <c:externalData r:id="rId1">
    <c:autoUpdate val="0"/>
  </c:externalData>
  <c:userShapes r:id="rId2"/>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[am2proda.xlsx]Sheet6!PivotTable1</c:name>
    <c:fmtId val="-1"/>
  </c:pivotSource>
  <c:chart>
    <c:autoTitleDeleted val="0"/>
    <c:pivotFmts>
      <c:pivotFmt>
        <c:idx val="0"/>
      </c:pivotFmt>
      <c:pivotFmt>
        <c:idx val="1"/>
      </c:pivotFmt>
      <c:pivotFmt>
        <c:idx val="2"/>
      </c:pivotFmt>
      <c:pivotFmt>
        <c:idx val="3"/>
      </c:pivotFmt>
      <c:pivotFmt>
        <c:idx val="4"/>
      </c:pivotFmt>
    </c:pivotFmts>
    <c:plotArea>
      <c:layout>
        <c:manualLayout>
          <c:layoutTarget val="inner"/>
          <c:xMode val="edge"/>
          <c:yMode val="edge"/>
          <c:x val="0.11666710029119985"/>
          <c:y val="0.20197064328126457"/>
          <c:w val="0.87081373979898291"/>
          <c:h val="0.4134225334845758"/>
        </c:manualLayout>
      </c:layout>
      <c:lineChart>
        <c:grouping val="standard"/>
        <c:varyColors val="0"/>
        <c:ser>
          <c:idx val="0"/>
          <c:order val="0"/>
          <c:tx>
            <c:strRef>
              <c:f>Sheet6!$B$1</c:f>
              <c:strCache>
                <c:ptCount val="1"/>
                <c:pt idx="0">
                  <c:v>Avg. Application E2E Latency (ms)</c:v>
                </c:pt>
              </c:strCache>
            </c:strRef>
          </c:tx>
          <c:spPr>
            <a:ln w="41275">
              <a:solidFill>
                <a:schemeClr val="accent2"/>
              </a:solidFill>
            </a:ln>
          </c:spPr>
          <c:marker>
            <c:symbol val="circle"/>
            <c:size val="8"/>
            <c:spPr>
              <a:solidFill>
                <a:schemeClr val="accent2"/>
              </a:solidFill>
              <a:ln>
                <a:noFill/>
              </a:ln>
            </c:spPr>
          </c:marker>
          <c:cat>
            <c:strRef>
              <c:f>Sheet6!$A$2:$A$72</c:f>
              <c:strCache>
                <c:ptCount val="70"/>
                <c:pt idx="0">
                  <c:v>8/23/2011 10:00</c:v>
                </c:pt>
                <c:pt idx="1">
                  <c:v>8/23/2011 11:00</c:v>
                </c:pt>
                <c:pt idx="2">
                  <c:v>8/23/2011 12:00</c:v>
                </c:pt>
                <c:pt idx="3">
                  <c:v>8/23/2011 13:00</c:v>
                </c:pt>
                <c:pt idx="4">
                  <c:v>8/23/2011 14:00</c:v>
                </c:pt>
                <c:pt idx="5">
                  <c:v>8/23/2011 15:00</c:v>
                </c:pt>
                <c:pt idx="6">
                  <c:v>8/23/2011 16:00</c:v>
                </c:pt>
                <c:pt idx="7">
                  <c:v>8/23/2011 17:00</c:v>
                </c:pt>
                <c:pt idx="8">
                  <c:v>8/23/2011 18:00</c:v>
                </c:pt>
                <c:pt idx="9">
                  <c:v>8/23/2011 19:00</c:v>
                </c:pt>
                <c:pt idx="10">
                  <c:v>8/23/2011 20:00</c:v>
                </c:pt>
                <c:pt idx="11">
                  <c:v>8/23/2011 21:00</c:v>
                </c:pt>
                <c:pt idx="12">
                  <c:v>8/23/2011 22:00</c:v>
                </c:pt>
                <c:pt idx="13">
                  <c:v>8/23/2011 23:00</c:v>
                </c:pt>
                <c:pt idx="14">
                  <c:v>8/24/2011 0:00</c:v>
                </c:pt>
                <c:pt idx="15">
                  <c:v>8/24/2011 1:00</c:v>
                </c:pt>
                <c:pt idx="16">
                  <c:v>8/24/2011 2:00</c:v>
                </c:pt>
                <c:pt idx="17">
                  <c:v>8/24/2011 3:00</c:v>
                </c:pt>
                <c:pt idx="18">
                  <c:v>8/24/2011 4:00</c:v>
                </c:pt>
                <c:pt idx="19">
                  <c:v>8/24/2011 5:00</c:v>
                </c:pt>
                <c:pt idx="20">
                  <c:v>8/24/2011 6:00</c:v>
                </c:pt>
                <c:pt idx="21">
                  <c:v>8/24/2011 7:00</c:v>
                </c:pt>
                <c:pt idx="22">
                  <c:v>8/24/2011 8:00</c:v>
                </c:pt>
                <c:pt idx="23">
                  <c:v>8/24/2011 9:00</c:v>
                </c:pt>
                <c:pt idx="24">
                  <c:v>8/24/2011 10:00</c:v>
                </c:pt>
                <c:pt idx="25">
                  <c:v>8/24/2011 11:00</c:v>
                </c:pt>
                <c:pt idx="26">
                  <c:v>8/24/2011 12:00</c:v>
                </c:pt>
                <c:pt idx="27">
                  <c:v>8/24/2011 13:00</c:v>
                </c:pt>
                <c:pt idx="28">
                  <c:v>8/24/2011 14:00</c:v>
                </c:pt>
                <c:pt idx="29">
                  <c:v>8/24/2011 15:00</c:v>
                </c:pt>
                <c:pt idx="30">
                  <c:v>8/24/2011 16:00</c:v>
                </c:pt>
                <c:pt idx="31">
                  <c:v>8/24/2011 17:00</c:v>
                </c:pt>
                <c:pt idx="32">
                  <c:v>8/24/2011 18:00</c:v>
                </c:pt>
                <c:pt idx="33">
                  <c:v>8/24/2011 19:00</c:v>
                </c:pt>
                <c:pt idx="34">
                  <c:v>8/24/2011 20:00</c:v>
                </c:pt>
                <c:pt idx="35">
                  <c:v>8/24/2011 21:00</c:v>
                </c:pt>
                <c:pt idx="36">
                  <c:v>8/24/2011 22:00</c:v>
                </c:pt>
                <c:pt idx="37">
                  <c:v>8/24/2011 23:00</c:v>
                </c:pt>
                <c:pt idx="38">
                  <c:v>8/25/2011 0:00</c:v>
                </c:pt>
                <c:pt idx="39">
                  <c:v>8/25/2011 1:00</c:v>
                </c:pt>
                <c:pt idx="40">
                  <c:v>8/25/2011 2:00</c:v>
                </c:pt>
                <c:pt idx="41">
                  <c:v>8/25/2011 3:00</c:v>
                </c:pt>
                <c:pt idx="42">
                  <c:v>8/25/2011 4:00</c:v>
                </c:pt>
                <c:pt idx="43">
                  <c:v>8/25/2011 5:00</c:v>
                </c:pt>
                <c:pt idx="44">
                  <c:v>8/25/2011 6:00</c:v>
                </c:pt>
                <c:pt idx="45">
                  <c:v>8/25/2011 7:00</c:v>
                </c:pt>
                <c:pt idx="46">
                  <c:v>8/25/2011 8:00</c:v>
                </c:pt>
                <c:pt idx="47">
                  <c:v>8/25/2011 9:00</c:v>
                </c:pt>
                <c:pt idx="48">
                  <c:v>8/25/2011 10:00</c:v>
                </c:pt>
                <c:pt idx="49">
                  <c:v>8/25/2011 11:00</c:v>
                </c:pt>
                <c:pt idx="50">
                  <c:v>8/25/2011 12:00</c:v>
                </c:pt>
                <c:pt idx="51">
                  <c:v>8/25/2011 13:00</c:v>
                </c:pt>
                <c:pt idx="52">
                  <c:v>8/25/2011 14:00</c:v>
                </c:pt>
                <c:pt idx="53">
                  <c:v>8/25/2011 15:00</c:v>
                </c:pt>
                <c:pt idx="54">
                  <c:v>8/25/2011 16:00</c:v>
                </c:pt>
                <c:pt idx="55">
                  <c:v>8/25/2011 17:00</c:v>
                </c:pt>
                <c:pt idx="56">
                  <c:v>8/25/2011 18:00</c:v>
                </c:pt>
                <c:pt idx="57">
                  <c:v>8/25/2011 19:00</c:v>
                </c:pt>
                <c:pt idx="58">
                  <c:v>8/25/2011 20:00</c:v>
                </c:pt>
                <c:pt idx="59">
                  <c:v>8/25/2011 21:00</c:v>
                </c:pt>
                <c:pt idx="60">
                  <c:v>8/25/2011 22:00</c:v>
                </c:pt>
                <c:pt idx="61">
                  <c:v>8/25/2011 23:00</c:v>
                </c:pt>
                <c:pt idx="62">
                  <c:v>8/26/2011 0:00</c:v>
                </c:pt>
                <c:pt idx="63">
                  <c:v>8/26/2011 1:00</c:v>
                </c:pt>
                <c:pt idx="64">
                  <c:v>8/26/2011 2:00</c:v>
                </c:pt>
                <c:pt idx="65">
                  <c:v>8/26/2011 3:00</c:v>
                </c:pt>
                <c:pt idx="66">
                  <c:v>8/26/2011 4:00</c:v>
                </c:pt>
                <c:pt idx="67">
                  <c:v>8/26/2011 5:00</c:v>
                </c:pt>
                <c:pt idx="68">
                  <c:v>8/26/2011 6:00</c:v>
                </c:pt>
                <c:pt idx="69">
                  <c:v>8/26/2011 7:00</c:v>
                </c:pt>
              </c:strCache>
            </c:strRef>
          </c:cat>
          <c:val>
            <c:numRef>
              <c:f>Sheet6!$B$2:$B$72</c:f>
              <c:numCache>
                <c:formatCode>General</c:formatCode>
                <c:ptCount val="70"/>
                <c:pt idx="0">
                  <c:v>45</c:v>
                </c:pt>
                <c:pt idx="1">
                  <c:v>85</c:v>
                </c:pt>
                <c:pt idx="2">
                  <c:v>36</c:v>
                </c:pt>
                <c:pt idx="3">
                  <c:v>12</c:v>
                </c:pt>
                <c:pt idx="4">
                  <c:v>13</c:v>
                </c:pt>
                <c:pt idx="5">
                  <c:v>12</c:v>
                </c:pt>
                <c:pt idx="6">
                  <c:v>12</c:v>
                </c:pt>
                <c:pt idx="7">
                  <c:v>41</c:v>
                </c:pt>
                <c:pt idx="8">
                  <c:v>41</c:v>
                </c:pt>
                <c:pt idx="9">
                  <c:v>38</c:v>
                </c:pt>
                <c:pt idx="10">
                  <c:v>97</c:v>
                </c:pt>
                <c:pt idx="11">
                  <c:v>36</c:v>
                </c:pt>
                <c:pt idx="12">
                  <c:v>39</c:v>
                </c:pt>
                <c:pt idx="13">
                  <c:v>179</c:v>
                </c:pt>
                <c:pt idx="14">
                  <c:v>35</c:v>
                </c:pt>
                <c:pt idx="15">
                  <c:v>35</c:v>
                </c:pt>
                <c:pt idx="16">
                  <c:v>34</c:v>
                </c:pt>
                <c:pt idx="17">
                  <c:v>32</c:v>
                </c:pt>
                <c:pt idx="18">
                  <c:v>37</c:v>
                </c:pt>
                <c:pt idx="19">
                  <c:v>38</c:v>
                </c:pt>
                <c:pt idx="20">
                  <c:v>16</c:v>
                </c:pt>
                <c:pt idx="21">
                  <c:v>15</c:v>
                </c:pt>
                <c:pt idx="22">
                  <c:v>12</c:v>
                </c:pt>
                <c:pt idx="23">
                  <c:v>13</c:v>
                </c:pt>
                <c:pt idx="24">
                  <c:v>15</c:v>
                </c:pt>
                <c:pt idx="25">
                  <c:v>16</c:v>
                </c:pt>
                <c:pt idx="26">
                  <c:v>480</c:v>
                </c:pt>
                <c:pt idx="27">
                  <c:v>410</c:v>
                </c:pt>
                <c:pt idx="28">
                  <c:v>130</c:v>
                </c:pt>
                <c:pt idx="29">
                  <c:v>1120</c:v>
                </c:pt>
                <c:pt idx="30">
                  <c:v>160</c:v>
                </c:pt>
                <c:pt idx="31">
                  <c:v>210</c:v>
                </c:pt>
                <c:pt idx="32">
                  <c:v>550</c:v>
                </c:pt>
                <c:pt idx="33">
                  <c:v>590</c:v>
                </c:pt>
                <c:pt idx="34">
                  <c:v>560</c:v>
                </c:pt>
                <c:pt idx="35">
                  <c:v>550</c:v>
                </c:pt>
                <c:pt idx="36">
                  <c:v>740</c:v>
                </c:pt>
                <c:pt idx="37">
                  <c:v>650</c:v>
                </c:pt>
                <c:pt idx="38">
                  <c:v>690</c:v>
                </c:pt>
                <c:pt idx="39">
                  <c:v>1060</c:v>
                </c:pt>
                <c:pt idx="40">
                  <c:v>530</c:v>
                </c:pt>
                <c:pt idx="41">
                  <c:v>500</c:v>
                </c:pt>
                <c:pt idx="42">
                  <c:v>450</c:v>
                </c:pt>
                <c:pt idx="43">
                  <c:v>620</c:v>
                </c:pt>
                <c:pt idx="44">
                  <c:v>780</c:v>
                </c:pt>
                <c:pt idx="45">
                  <c:v>580</c:v>
                </c:pt>
                <c:pt idx="46">
                  <c:v>140</c:v>
                </c:pt>
                <c:pt idx="47">
                  <c:v>1080</c:v>
                </c:pt>
                <c:pt idx="48">
                  <c:v>260</c:v>
                </c:pt>
                <c:pt idx="49">
                  <c:v>200</c:v>
                </c:pt>
                <c:pt idx="50">
                  <c:v>300</c:v>
                </c:pt>
                <c:pt idx="51">
                  <c:v>300</c:v>
                </c:pt>
                <c:pt idx="52">
                  <c:v>320</c:v>
                </c:pt>
                <c:pt idx="53">
                  <c:v>340</c:v>
                </c:pt>
                <c:pt idx="54">
                  <c:v>1280</c:v>
                </c:pt>
                <c:pt idx="55">
                  <c:v>650</c:v>
                </c:pt>
                <c:pt idx="56">
                  <c:v>370</c:v>
                </c:pt>
                <c:pt idx="57">
                  <c:v>680</c:v>
                </c:pt>
                <c:pt idx="58">
                  <c:v>600</c:v>
                </c:pt>
                <c:pt idx="59">
                  <c:v>410</c:v>
                </c:pt>
                <c:pt idx="60">
                  <c:v>680</c:v>
                </c:pt>
                <c:pt idx="61">
                  <c:v>510</c:v>
                </c:pt>
                <c:pt idx="62">
                  <c:v>710</c:v>
                </c:pt>
                <c:pt idx="63">
                  <c:v>340</c:v>
                </c:pt>
                <c:pt idx="64">
                  <c:v>470</c:v>
                </c:pt>
                <c:pt idx="65">
                  <c:v>680</c:v>
                </c:pt>
                <c:pt idx="66">
                  <c:v>290</c:v>
                </c:pt>
                <c:pt idx="67">
                  <c:v>310</c:v>
                </c:pt>
                <c:pt idx="68">
                  <c:v>310</c:v>
                </c:pt>
                <c:pt idx="69">
                  <c:v>360</c:v>
                </c:pt>
              </c:numCache>
            </c:numRef>
          </c:val>
          <c:smooth val="0"/>
        </c:ser>
        <c:ser>
          <c:idx val="1"/>
          <c:order val="1"/>
          <c:tx>
            <c:strRef>
              <c:f>Sheet6!$C$1</c:f>
              <c:strCache>
                <c:ptCount val="1"/>
                <c:pt idx="0">
                  <c:v>Avg. Storage Server Latency (ms)</c:v>
                </c:pt>
              </c:strCache>
            </c:strRef>
          </c:tx>
          <c:spPr>
            <a:ln w="41275">
              <a:solidFill>
                <a:schemeClr val="accent4"/>
              </a:solidFill>
            </a:ln>
          </c:spPr>
          <c:marker>
            <c:symbol val="diamond"/>
            <c:size val="7"/>
            <c:spPr>
              <a:solidFill>
                <a:schemeClr val="accent4"/>
              </a:solidFill>
              <a:ln>
                <a:noFill/>
              </a:ln>
            </c:spPr>
          </c:marker>
          <c:cat>
            <c:strRef>
              <c:f>Sheet6!$A$2:$A$72</c:f>
              <c:strCache>
                <c:ptCount val="70"/>
                <c:pt idx="0">
                  <c:v>8/23/2011 10:00</c:v>
                </c:pt>
                <c:pt idx="1">
                  <c:v>8/23/2011 11:00</c:v>
                </c:pt>
                <c:pt idx="2">
                  <c:v>8/23/2011 12:00</c:v>
                </c:pt>
                <c:pt idx="3">
                  <c:v>8/23/2011 13:00</c:v>
                </c:pt>
                <c:pt idx="4">
                  <c:v>8/23/2011 14:00</c:v>
                </c:pt>
                <c:pt idx="5">
                  <c:v>8/23/2011 15:00</c:v>
                </c:pt>
                <c:pt idx="6">
                  <c:v>8/23/2011 16:00</c:v>
                </c:pt>
                <c:pt idx="7">
                  <c:v>8/23/2011 17:00</c:v>
                </c:pt>
                <c:pt idx="8">
                  <c:v>8/23/2011 18:00</c:v>
                </c:pt>
                <c:pt idx="9">
                  <c:v>8/23/2011 19:00</c:v>
                </c:pt>
                <c:pt idx="10">
                  <c:v>8/23/2011 20:00</c:v>
                </c:pt>
                <c:pt idx="11">
                  <c:v>8/23/2011 21:00</c:v>
                </c:pt>
                <c:pt idx="12">
                  <c:v>8/23/2011 22:00</c:v>
                </c:pt>
                <c:pt idx="13">
                  <c:v>8/23/2011 23:00</c:v>
                </c:pt>
                <c:pt idx="14">
                  <c:v>8/24/2011 0:00</c:v>
                </c:pt>
                <c:pt idx="15">
                  <c:v>8/24/2011 1:00</c:v>
                </c:pt>
                <c:pt idx="16">
                  <c:v>8/24/2011 2:00</c:v>
                </c:pt>
                <c:pt idx="17">
                  <c:v>8/24/2011 3:00</c:v>
                </c:pt>
                <c:pt idx="18">
                  <c:v>8/24/2011 4:00</c:v>
                </c:pt>
                <c:pt idx="19">
                  <c:v>8/24/2011 5:00</c:v>
                </c:pt>
                <c:pt idx="20">
                  <c:v>8/24/2011 6:00</c:v>
                </c:pt>
                <c:pt idx="21">
                  <c:v>8/24/2011 7:00</c:v>
                </c:pt>
                <c:pt idx="22">
                  <c:v>8/24/2011 8:00</c:v>
                </c:pt>
                <c:pt idx="23">
                  <c:v>8/24/2011 9:00</c:v>
                </c:pt>
                <c:pt idx="24">
                  <c:v>8/24/2011 10:00</c:v>
                </c:pt>
                <c:pt idx="25">
                  <c:v>8/24/2011 11:00</c:v>
                </c:pt>
                <c:pt idx="26">
                  <c:v>8/24/2011 12:00</c:v>
                </c:pt>
                <c:pt idx="27">
                  <c:v>8/24/2011 13:00</c:v>
                </c:pt>
                <c:pt idx="28">
                  <c:v>8/24/2011 14:00</c:v>
                </c:pt>
                <c:pt idx="29">
                  <c:v>8/24/2011 15:00</c:v>
                </c:pt>
                <c:pt idx="30">
                  <c:v>8/24/2011 16:00</c:v>
                </c:pt>
                <c:pt idx="31">
                  <c:v>8/24/2011 17:00</c:v>
                </c:pt>
                <c:pt idx="32">
                  <c:v>8/24/2011 18:00</c:v>
                </c:pt>
                <c:pt idx="33">
                  <c:v>8/24/2011 19:00</c:v>
                </c:pt>
                <c:pt idx="34">
                  <c:v>8/24/2011 20:00</c:v>
                </c:pt>
                <c:pt idx="35">
                  <c:v>8/24/2011 21:00</c:v>
                </c:pt>
                <c:pt idx="36">
                  <c:v>8/24/2011 22:00</c:v>
                </c:pt>
                <c:pt idx="37">
                  <c:v>8/24/2011 23:00</c:v>
                </c:pt>
                <c:pt idx="38">
                  <c:v>8/25/2011 0:00</c:v>
                </c:pt>
                <c:pt idx="39">
                  <c:v>8/25/2011 1:00</c:v>
                </c:pt>
                <c:pt idx="40">
                  <c:v>8/25/2011 2:00</c:v>
                </c:pt>
                <c:pt idx="41">
                  <c:v>8/25/2011 3:00</c:v>
                </c:pt>
                <c:pt idx="42">
                  <c:v>8/25/2011 4:00</c:v>
                </c:pt>
                <c:pt idx="43">
                  <c:v>8/25/2011 5:00</c:v>
                </c:pt>
                <c:pt idx="44">
                  <c:v>8/25/2011 6:00</c:v>
                </c:pt>
                <c:pt idx="45">
                  <c:v>8/25/2011 7:00</c:v>
                </c:pt>
                <c:pt idx="46">
                  <c:v>8/25/2011 8:00</c:v>
                </c:pt>
                <c:pt idx="47">
                  <c:v>8/25/2011 9:00</c:v>
                </c:pt>
                <c:pt idx="48">
                  <c:v>8/25/2011 10:00</c:v>
                </c:pt>
                <c:pt idx="49">
                  <c:v>8/25/2011 11:00</c:v>
                </c:pt>
                <c:pt idx="50">
                  <c:v>8/25/2011 12:00</c:v>
                </c:pt>
                <c:pt idx="51">
                  <c:v>8/25/2011 13:00</c:v>
                </c:pt>
                <c:pt idx="52">
                  <c:v>8/25/2011 14:00</c:v>
                </c:pt>
                <c:pt idx="53">
                  <c:v>8/25/2011 15:00</c:v>
                </c:pt>
                <c:pt idx="54">
                  <c:v>8/25/2011 16:00</c:v>
                </c:pt>
                <c:pt idx="55">
                  <c:v>8/25/2011 17:00</c:v>
                </c:pt>
                <c:pt idx="56">
                  <c:v>8/25/2011 18:00</c:v>
                </c:pt>
                <c:pt idx="57">
                  <c:v>8/25/2011 19:00</c:v>
                </c:pt>
                <c:pt idx="58">
                  <c:v>8/25/2011 20:00</c:v>
                </c:pt>
                <c:pt idx="59">
                  <c:v>8/25/2011 21:00</c:v>
                </c:pt>
                <c:pt idx="60">
                  <c:v>8/25/2011 22:00</c:v>
                </c:pt>
                <c:pt idx="61">
                  <c:v>8/25/2011 23:00</c:v>
                </c:pt>
                <c:pt idx="62">
                  <c:v>8/26/2011 0:00</c:v>
                </c:pt>
                <c:pt idx="63">
                  <c:v>8/26/2011 1:00</c:v>
                </c:pt>
                <c:pt idx="64">
                  <c:v>8/26/2011 2:00</c:v>
                </c:pt>
                <c:pt idx="65">
                  <c:v>8/26/2011 3:00</c:v>
                </c:pt>
                <c:pt idx="66">
                  <c:v>8/26/2011 4:00</c:v>
                </c:pt>
                <c:pt idx="67">
                  <c:v>8/26/2011 5:00</c:v>
                </c:pt>
                <c:pt idx="68">
                  <c:v>8/26/2011 6:00</c:v>
                </c:pt>
                <c:pt idx="69">
                  <c:v>8/26/2011 7:00</c:v>
                </c:pt>
              </c:strCache>
            </c:strRef>
          </c:cat>
          <c:val>
            <c:numRef>
              <c:f>Sheet6!$C$2:$C$72</c:f>
              <c:numCache>
                <c:formatCode>General</c:formatCode>
                <c:ptCount val="70"/>
                <c:pt idx="0">
                  <c:v>32</c:v>
                </c:pt>
                <c:pt idx="1">
                  <c:v>28</c:v>
                </c:pt>
                <c:pt idx="2">
                  <c:v>29</c:v>
                </c:pt>
                <c:pt idx="3">
                  <c:v>7</c:v>
                </c:pt>
                <c:pt idx="4">
                  <c:v>9</c:v>
                </c:pt>
                <c:pt idx="5">
                  <c:v>8</c:v>
                </c:pt>
                <c:pt idx="6">
                  <c:v>9</c:v>
                </c:pt>
                <c:pt idx="7">
                  <c:v>16</c:v>
                </c:pt>
                <c:pt idx="8">
                  <c:v>18</c:v>
                </c:pt>
                <c:pt idx="9">
                  <c:v>14</c:v>
                </c:pt>
                <c:pt idx="10">
                  <c:v>44</c:v>
                </c:pt>
                <c:pt idx="11">
                  <c:v>16</c:v>
                </c:pt>
                <c:pt idx="12">
                  <c:v>17</c:v>
                </c:pt>
                <c:pt idx="13">
                  <c:v>50</c:v>
                </c:pt>
                <c:pt idx="14">
                  <c:v>11</c:v>
                </c:pt>
                <c:pt idx="15">
                  <c:v>12</c:v>
                </c:pt>
                <c:pt idx="16">
                  <c:v>14</c:v>
                </c:pt>
                <c:pt idx="17">
                  <c:v>12</c:v>
                </c:pt>
                <c:pt idx="18">
                  <c:v>15</c:v>
                </c:pt>
                <c:pt idx="19">
                  <c:v>17</c:v>
                </c:pt>
                <c:pt idx="20">
                  <c:v>12</c:v>
                </c:pt>
                <c:pt idx="21">
                  <c:v>11</c:v>
                </c:pt>
                <c:pt idx="22">
                  <c:v>9</c:v>
                </c:pt>
                <c:pt idx="23">
                  <c:v>10</c:v>
                </c:pt>
                <c:pt idx="24">
                  <c:v>11</c:v>
                </c:pt>
                <c:pt idx="25">
                  <c:v>12</c:v>
                </c:pt>
                <c:pt idx="26">
                  <c:v>20</c:v>
                </c:pt>
                <c:pt idx="27">
                  <c:v>22</c:v>
                </c:pt>
                <c:pt idx="28">
                  <c:v>9</c:v>
                </c:pt>
                <c:pt idx="29">
                  <c:v>50</c:v>
                </c:pt>
                <c:pt idx="30">
                  <c:v>11</c:v>
                </c:pt>
                <c:pt idx="31">
                  <c:v>19</c:v>
                </c:pt>
                <c:pt idx="32">
                  <c:v>30</c:v>
                </c:pt>
                <c:pt idx="33">
                  <c:v>30</c:v>
                </c:pt>
                <c:pt idx="34">
                  <c:v>28</c:v>
                </c:pt>
                <c:pt idx="35">
                  <c:v>25</c:v>
                </c:pt>
                <c:pt idx="36">
                  <c:v>34</c:v>
                </c:pt>
                <c:pt idx="37">
                  <c:v>29</c:v>
                </c:pt>
                <c:pt idx="38">
                  <c:v>30</c:v>
                </c:pt>
                <c:pt idx="39">
                  <c:v>50</c:v>
                </c:pt>
                <c:pt idx="40">
                  <c:v>24</c:v>
                </c:pt>
                <c:pt idx="41">
                  <c:v>27</c:v>
                </c:pt>
                <c:pt idx="42">
                  <c:v>21</c:v>
                </c:pt>
                <c:pt idx="43">
                  <c:v>33</c:v>
                </c:pt>
                <c:pt idx="44">
                  <c:v>34</c:v>
                </c:pt>
                <c:pt idx="45">
                  <c:v>28</c:v>
                </c:pt>
                <c:pt idx="46">
                  <c:v>13</c:v>
                </c:pt>
                <c:pt idx="47">
                  <c:v>36</c:v>
                </c:pt>
                <c:pt idx="48">
                  <c:v>20</c:v>
                </c:pt>
                <c:pt idx="49">
                  <c:v>13</c:v>
                </c:pt>
                <c:pt idx="50">
                  <c:v>22</c:v>
                </c:pt>
                <c:pt idx="51">
                  <c:v>19</c:v>
                </c:pt>
                <c:pt idx="52">
                  <c:v>18</c:v>
                </c:pt>
                <c:pt idx="53">
                  <c:v>23</c:v>
                </c:pt>
                <c:pt idx="54">
                  <c:v>49</c:v>
                </c:pt>
                <c:pt idx="55">
                  <c:v>28</c:v>
                </c:pt>
                <c:pt idx="56">
                  <c:v>25</c:v>
                </c:pt>
                <c:pt idx="57">
                  <c:v>43</c:v>
                </c:pt>
                <c:pt idx="58">
                  <c:v>38</c:v>
                </c:pt>
                <c:pt idx="59">
                  <c:v>23</c:v>
                </c:pt>
                <c:pt idx="60">
                  <c:v>27</c:v>
                </c:pt>
                <c:pt idx="61">
                  <c:v>26</c:v>
                </c:pt>
                <c:pt idx="62">
                  <c:v>29</c:v>
                </c:pt>
                <c:pt idx="63">
                  <c:v>23</c:v>
                </c:pt>
                <c:pt idx="64">
                  <c:v>27</c:v>
                </c:pt>
                <c:pt idx="65">
                  <c:v>51</c:v>
                </c:pt>
                <c:pt idx="66">
                  <c:v>18</c:v>
                </c:pt>
                <c:pt idx="67">
                  <c:v>18</c:v>
                </c:pt>
                <c:pt idx="68">
                  <c:v>19</c:v>
                </c:pt>
                <c:pt idx="69">
                  <c:v>20</c:v>
                </c:pt>
              </c:numCache>
            </c:numRef>
          </c:val>
          <c:smooth val="0"/>
        </c:ser>
        <c:dLbls>
          <c:showLegendKey val="0"/>
          <c:showVal val="0"/>
          <c:showCatName val="0"/>
          <c:showSerName val="0"/>
          <c:showPercent val="0"/>
          <c:showBubbleSize val="0"/>
        </c:dLbls>
        <c:marker val="1"/>
        <c:smooth val="0"/>
        <c:axId val="48861184"/>
        <c:axId val="137916928"/>
      </c:lineChart>
      <c:catAx>
        <c:axId val="48861184"/>
        <c:scaling>
          <c:orientation val="minMax"/>
        </c:scaling>
        <c:delete val="0"/>
        <c:axPos val="b"/>
        <c:majorTickMark val="out"/>
        <c:minorTickMark val="none"/>
        <c:tickLblPos val="nextTo"/>
        <c:txPr>
          <a:bodyPr/>
          <a:lstStyle/>
          <a:p>
            <a:pPr>
              <a:defRPr sz="1000">
                <a:solidFill>
                  <a:srgbClr val="5F5F5F">
                    <a:alpha val="99000"/>
                  </a:srgbClr>
                </a:solidFill>
              </a:defRPr>
            </a:pPr>
            <a:endParaRPr lang="en-US"/>
          </a:p>
        </c:txPr>
        <c:crossAx val="137916928"/>
        <c:crosses val="autoZero"/>
        <c:auto val="1"/>
        <c:lblAlgn val="ctr"/>
        <c:lblOffset val="100"/>
        <c:noMultiLvlLbl val="0"/>
      </c:catAx>
      <c:valAx>
        <c:axId val="137916928"/>
        <c:scaling>
          <c:orientation val="minMax"/>
        </c:scaling>
        <c:delete val="0"/>
        <c:axPos val="l"/>
        <c:majorGridlines/>
        <c:numFmt formatCode="General" sourceLinked="1"/>
        <c:majorTickMark val="none"/>
        <c:minorTickMark val="none"/>
        <c:tickLblPos val="nextTo"/>
        <c:txPr>
          <a:bodyPr/>
          <a:lstStyle/>
          <a:p>
            <a:pPr>
              <a:defRPr sz="1200" b="0">
                <a:solidFill>
                  <a:srgbClr val="292929">
                    <a:alpha val="99000"/>
                  </a:srgbClr>
                </a:solidFill>
              </a:defRPr>
            </a:pPr>
            <a:endParaRPr lang="en-US"/>
          </a:p>
        </c:txPr>
        <c:crossAx val="48861184"/>
        <c:crosses val="autoZero"/>
        <c:crossBetween val="between"/>
        <c:majorUnit val="400"/>
      </c:valAx>
    </c:plotArea>
    <c:legend>
      <c:legendPos val="r"/>
      <c:layout>
        <c:manualLayout>
          <c:xMode val="edge"/>
          <c:yMode val="edge"/>
          <c:x val="0.7701743347803337"/>
          <c:y val="1.3497411257507991E-3"/>
          <c:w val="0.22895487255495212"/>
          <c:h val="0.19103164418461904"/>
        </c:manualLayout>
      </c:layout>
      <c:overlay val="0"/>
      <c:txPr>
        <a:bodyPr/>
        <a:lstStyle/>
        <a:p>
          <a:pPr>
            <a:defRPr sz="1050" b="0">
              <a:solidFill>
                <a:srgbClr val="5F5F5F">
                  <a:alpha val="99000"/>
                </a:srgbClr>
              </a:solidFill>
            </a:defRPr>
          </a:pPr>
          <a:endParaRPr lang="en-US"/>
        </a:p>
      </c:txPr>
    </c:legend>
    <c:plotVisOnly val="1"/>
    <c:dispBlanksAs val="gap"/>
    <c:showDLblsOverMax val="0"/>
  </c:chart>
  <c:externalData r:id="rId1">
    <c:autoUpdate val="0"/>
  </c:externalData>
  <c:userShapes r:id="rId2"/>
  <c:extLst>
    <c:ext xmlns:c14="http://schemas.microsoft.com/office/drawing/2007/8/2/chart" uri="{781A3756-C4B2-4CAC-9D66-4F8BD8637D16}">
      <c14:pivotOptions>
        <c14:dropZoneFilter val="1"/>
        <c14:dropZoneCategories val="1"/>
        <c14:dropZoneData val="1"/>
        <c14:dropZoneSeries val="1"/>
        <c14:dropZonesVisible val="1"/>
      </c14:pivotOptions>
    </c:ext>
  </c:extLst>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[am2proda.xlsx]Sheet9!PivotTable4</c:name>
    <c:fmtId val="-1"/>
  </c:pivotSource>
  <c:chart>
    <c:title>
      <c:tx>
        <c:rich>
          <a:bodyPr/>
          <a:lstStyle/>
          <a:p>
            <a:pPr>
              <a:defRPr sz="1600" b="0">
                <a:solidFill>
                  <a:schemeClr val="tx2">
                    <a:alpha val="99000"/>
                  </a:schemeClr>
                </a:solidFill>
              </a:defRPr>
            </a:pPr>
            <a:r>
              <a:rPr lang="en-US" sz="1600" b="0" dirty="0">
                <a:solidFill>
                  <a:schemeClr val="tx2">
                    <a:alpha val="99000"/>
                  </a:schemeClr>
                </a:solidFill>
              </a:rPr>
              <a:t>Total </a:t>
            </a:r>
            <a:r>
              <a:rPr lang="en-US" sz="1600" b="0" dirty="0" smtClean="0">
                <a:solidFill>
                  <a:schemeClr val="tx2">
                    <a:alpha val="99000"/>
                  </a:schemeClr>
                </a:solidFill>
              </a:rPr>
              <a:t>Table </a:t>
            </a:r>
            <a:r>
              <a:rPr lang="en-US" sz="1600" b="0" baseline="0" dirty="0" smtClean="0">
                <a:solidFill>
                  <a:schemeClr val="tx2">
                    <a:alpha val="99000"/>
                  </a:schemeClr>
                </a:solidFill>
              </a:rPr>
              <a:t>Transactions</a:t>
            </a:r>
            <a:endParaRPr lang="en-US" sz="1600" b="0" dirty="0">
              <a:solidFill>
                <a:schemeClr val="tx2">
                  <a:alpha val="99000"/>
                </a:schemeClr>
              </a:solidFill>
            </a:endParaRPr>
          </a:p>
        </c:rich>
      </c:tx>
      <c:layout>
        <c:manualLayout>
          <c:xMode val="edge"/>
          <c:yMode val="edge"/>
          <c:x val="0.40122917536329572"/>
          <c:y val="2.3474245192744207E-2"/>
        </c:manualLayout>
      </c:layout>
      <c:overlay val="0"/>
    </c:title>
    <c:autoTitleDeleted val="0"/>
    <c:pivotFmts>
      <c:pivotFmt>
        <c:idx val="0"/>
      </c:pivotFmt>
      <c:pivotFmt>
        <c:idx val="1"/>
      </c:pivotFmt>
      <c:pivotFmt>
        <c:idx val="2"/>
      </c:pivotFmt>
      <c:pivotFmt>
        <c:idx val="3"/>
      </c:pivotFmt>
      <c:pivotFmt>
        <c:idx val="4"/>
      </c:pivotFmt>
      <c:pivotFmt>
        <c:idx val="5"/>
      </c:pivotFmt>
      <c:pivotFmt>
        <c:idx val="6"/>
      </c:pivotFmt>
      <c:pivotFmt>
        <c:idx val="7"/>
      </c:pivotFmt>
    </c:pivotFmts>
    <c:plotArea>
      <c:layout>
        <c:manualLayout>
          <c:layoutTarget val="inner"/>
          <c:xMode val="edge"/>
          <c:yMode val="edge"/>
          <c:x val="0.12770552916520067"/>
          <c:y val="0.16322723904499659"/>
          <c:w val="0.86051783844801177"/>
          <c:h val="0.44295665948808799"/>
        </c:manualLayout>
      </c:layout>
      <c:lineChart>
        <c:grouping val="standard"/>
        <c:varyColors val="0"/>
        <c:ser>
          <c:idx val="0"/>
          <c:order val="0"/>
          <c:tx>
            <c:strRef>
              <c:f>Sheet9!$B$1</c:f>
              <c:strCache>
                <c:ptCount val="1"/>
                <c:pt idx="0">
                  <c:v>Total</c:v>
                </c:pt>
              </c:strCache>
            </c:strRef>
          </c:tx>
          <c:spPr>
            <a:ln>
              <a:solidFill>
                <a:schemeClr val="accent4"/>
              </a:solidFill>
            </a:ln>
          </c:spPr>
          <c:marker>
            <c:spPr>
              <a:solidFill>
                <a:schemeClr val="accent4"/>
              </a:solidFill>
              <a:ln>
                <a:noFill/>
              </a:ln>
            </c:spPr>
          </c:marker>
          <c:cat>
            <c:strRef>
              <c:f>Sheet9!$A$2:$A$72</c:f>
              <c:strCache>
                <c:ptCount val="70"/>
                <c:pt idx="0">
                  <c:v>8/23/2011 10:00</c:v>
                </c:pt>
                <c:pt idx="1">
                  <c:v>8/23/2011 11:00</c:v>
                </c:pt>
                <c:pt idx="2">
                  <c:v>8/23/2011 12:00</c:v>
                </c:pt>
                <c:pt idx="3">
                  <c:v>8/23/2011 13:00</c:v>
                </c:pt>
                <c:pt idx="4">
                  <c:v>8/23/2011 14:00</c:v>
                </c:pt>
                <c:pt idx="5">
                  <c:v>8/23/2011 15:00</c:v>
                </c:pt>
                <c:pt idx="6">
                  <c:v>8/23/2011 16:00</c:v>
                </c:pt>
                <c:pt idx="7">
                  <c:v>8/23/2011 17:00</c:v>
                </c:pt>
                <c:pt idx="8">
                  <c:v>8/23/2011 18:00</c:v>
                </c:pt>
                <c:pt idx="9">
                  <c:v>8/23/2011 19:00</c:v>
                </c:pt>
                <c:pt idx="10">
                  <c:v>8/23/2011 20:00</c:v>
                </c:pt>
                <c:pt idx="11">
                  <c:v>8/23/2011 21:00</c:v>
                </c:pt>
                <c:pt idx="12">
                  <c:v>8/23/2011 22:00</c:v>
                </c:pt>
                <c:pt idx="13">
                  <c:v>8/23/2011 23:00</c:v>
                </c:pt>
                <c:pt idx="14">
                  <c:v>8/24/2011 0:00</c:v>
                </c:pt>
                <c:pt idx="15">
                  <c:v>8/24/2011 1:00</c:v>
                </c:pt>
                <c:pt idx="16">
                  <c:v>8/24/2011 2:00</c:v>
                </c:pt>
                <c:pt idx="17">
                  <c:v>8/24/2011 3:00</c:v>
                </c:pt>
                <c:pt idx="18">
                  <c:v>8/24/2011 4:00</c:v>
                </c:pt>
                <c:pt idx="19">
                  <c:v>8/24/2011 5:00</c:v>
                </c:pt>
                <c:pt idx="20">
                  <c:v>8/24/2011 6:00</c:v>
                </c:pt>
                <c:pt idx="21">
                  <c:v>8/24/2011 7:00</c:v>
                </c:pt>
                <c:pt idx="22">
                  <c:v>8/24/2011 8:00</c:v>
                </c:pt>
                <c:pt idx="23">
                  <c:v>8/24/2011 9:00</c:v>
                </c:pt>
                <c:pt idx="24">
                  <c:v>8/24/2011 10:00</c:v>
                </c:pt>
                <c:pt idx="25">
                  <c:v>8/24/2011 11:00</c:v>
                </c:pt>
                <c:pt idx="26">
                  <c:v>8/24/2011 12:00</c:v>
                </c:pt>
                <c:pt idx="27">
                  <c:v>8/24/2011 13:00</c:v>
                </c:pt>
                <c:pt idx="28">
                  <c:v>8/24/2011 14:00</c:v>
                </c:pt>
                <c:pt idx="29">
                  <c:v>8/24/2011 15:00</c:v>
                </c:pt>
                <c:pt idx="30">
                  <c:v>8/24/2011 16:00</c:v>
                </c:pt>
                <c:pt idx="31">
                  <c:v>8/24/2011 17:00</c:v>
                </c:pt>
                <c:pt idx="32">
                  <c:v>8/24/2011 18:00</c:v>
                </c:pt>
                <c:pt idx="33">
                  <c:v>8/24/2011 19:00</c:v>
                </c:pt>
                <c:pt idx="34">
                  <c:v>8/24/2011 20:00</c:v>
                </c:pt>
                <c:pt idx="35">
                  <c:v>8/24/2011 21:00</c:v>
                </c:pt>
                <c:pt idx="36">
                  <c:v>8/24/2011 22:00</c:v>
                </c:pt>
                <c:pt idx="37">
                  <c:v>8/24/2011 23:00</c:v>
                </c:pt>
                <c:pt idx="38">
                  <c:v>8/25/2011 0:00</c:v>
                </c:pt>
                <c:pt idx="39">
                  <c:v>8/25/2011 1:00</c:v>
                </c:pt>
                <c:pt idx="40">
                  <c:v>8/25/2011 2:00</c:v>
                </c:pt>
                <c:pt idx="41">
                  <c:v>8/25/2011 3:00</c:v>
                </c:pt>
                <c:pt idx="42">
                  <c:v>8/25/2011 4:00</c:v>
                </c:pt>
                <c:pt idx="43">
                  <c:v>8/25/2011 5:00</c:v>
                </c:pt>
                <c:pt idx="44">
                  <c:v>8/25/2011 6:00</c:v>
                </c:pt>
                <c:pt idx="45">
                  <c:v>8/25/2011 7:00</c:v>
                </c:pt>
                <c:pt idx="46">
                  <c:v>8/25/2011 8:00</c:v>
                </c:pt>
                <c:pt idx="47">
                  <c:v>8/25/2011 9:00</c:v>
                </c:pt>
                <c:pt idx="48">
                  <c:v>8/25/2011 10:00</c:v>
                </c:pt>
                <c:pt idx="49">
                  <c:v>8/25/2011 11:00</c:v>
                </c:pt>
                <c:pt idx="50">
                  <c:v>8/25/2011 12:00</c:v>
                </c:pt>
                <c:pt idx="51">
                  <c:v>8/25/2011 13:00</c:v>
                </c:pt>
                <c:pt idx="52">
                  <c:v>8/25/2011 14:00</c:v>
                </c:pt>
                <c:pt idx="53">
                  <c:v>8/25/2011 15:00</c:v>
                </c:pt>
                <c:pt idx="54">
                  <c:v>8/25/2011 16:00</c:v>
                </c:pt>
                <c:pt idx="55">
                  <c:v>8/25/2011 17:00</c:v>
                </c:pt>
                <c:pt idx="56">
                  <c:v>8/25/2011 18:00</c:v>
                </c:pt>
                <c:pt idx="57">
                  <c:v>8/25/2011 19:00</c:v>
                </c:pt>
                <c:pt idx="58">
                  <c:v>8/25/2011 20:00</c:v>
                </c:pt>
                <c:pt idx="59">
                  <c:v>8/25/2011 21:00</c:v>
                </c:pt>
                <c:pt idx="60">
                  <c:v>8/25/2011 22:00</c:v>
                </c:pt>
                <c:pt idx="61">
                  <c:v>8/25/2011 23:00</c:v>
                </c:pt>
                <c:pt idx="62">
                  <c:v>8/26/2011 0:00</c:v>
                </c:pt>
                <c:pt idx="63">
                  <c:v>8/26/2011 1:00</c:v>
                </c:pt>
                <c:pt idx="64">
                  <c:v>8/26/2011 2:00</c:v>
                </c:pt>
                <c:pt idx="65">
                  <c:v>8/26/2011 3:00</c:v>
                </c:pt>
                <c:pt idx="66">
                  <c:v>8/26/2011 4:00</c:v>
                </c:pt>
                <c:pt idx="67">
                  <c:v>8/26/2011 5:00</c:v>
                </c:pt>
                <c:pt idx="68">
                  <c:v>8/26/2011 6:00</c:v>
                </c:pt>
                <c:pt idx="69">
                  <c:v>8/26/2011 7:00</c:v>
                </c:pt>
              </c:strCache>
            </c:strRef>
          </c:cat>
          <c:val>
            <c:numRef>
              <c:f>Sheet9!$B$2:$B$72</c:f>
              <c:numCache>
                <c:formatCode>General</c:formatCode>
                <c:ptCount val="70"/>
                <c:pt idx="0">
                  <c:v>5490200</c:v>
                </c:pt>
                <c:pt idx="1">
                  <c:v>5335000</c:v>
                </c:pt>
                <c:pt idx="2">
                  <c:v>5344700</c:v>
                </c:pt>
                <c:pt idx="3">
                  <c:v>5441700</c:v>
                </c:pt>
                <c:pt idx="4">
                  <c:v>5364100</c:v>
                </c:pt>
                <c:pt idx="5">
                  <c:v>5432000</c:v>
                </c:pt>
                <c:pt idx="6">
                  <c:v>5325300</c:v>
                </c:pt>
                <c:pt idx="7">
                  <c:v>5354400</c:v>
                </c:pt>
                <c:pt idx="8">
                  <c:v>5335000</c:v>
                </c:pt>
                <c:pt idx="9">
                  <c:v>5441700</c:v>
                </c:pt>
                <c:pt idx="10">
                  <c:v>5344700</c:v>
                </c:pt>
                <c:pt idx="11">
                  <c:v>5335000</c:v>
                </c:pt>
                <c:pt idx="12">
                  <c:v>5461100</c:v>
                </c:pt>
                <c:pt idx="13">
                  <c:v>5529000</c:v>
                </c:pt>
                <c:pt idx="14">
                  <c:v>4358700</c:v>
                </c:pt>
                <c:pt idx="15">
                  <c:v>4208400</c:v>
                </c:pt>
                <c:pt idx="16">
                  <c:v>4358700</c:v>
                </c:pt>
                <c:pt idx="17">
                  <c:v>4358700</c:v>
                </c:pt>
                <c:pt idx="18">
                  <c:v>4358700</c:v>
                </c:pt>
                <c:pt idx="19">
                  <c:v>4358700</c:v>
                </c:pt>
                <c:pt idx="20">
                  <c:v>5441700</c:v>
                </c:pt>
                <c:pt idx="21">
                  <c:v>5344700</c:v>
                </c:pt>
                <c:pt idx="22">
                  <c:v>5335000</c:v>
                </c:pt>
                <c:pt idx="23">
                  <c:v>5461100</c:v>
                </c:pt>
                <c:pt idx="24">
                  <c:v>5529000</c:v>
                </c:pt>
                <c:pt idx="25">
                  <c:v>4358700</c:v>
                </c:pt>
                <c:pt idx="26">
                  <c:v>9248400</c:v>
                </c:pt>
                <c:pt idx="27">
                  <c:v>9309000</c:v>
                </c:pt>
                <c:pt idx="28">
                  <c:v>9201369</c:v>
                </c:pt>
                <c:pt idx="29">
                  <c:v>8227115</c:v>
                </c:pt>
                <c:pt idx="30">
                  <c:v>9045288</c:v>
                </c:pt>
                <c:pt idx="31">
                  <c:v>9197271</c:v>
                </c:pt>
                <c:pt idx="32">
                  <c:v>9036479</c:v>
                </c:pt>
                <c:pt idx="33">
                  <c:v>8659782</c:v>
                </c:pt>
                <c:pt idx="34">
                  <c:v>9651564</c:v>
                </c:pt>
                <c:pt idx="35">
                  <c:v>9173276</c:v>
                </c:pt>
                <c:pt idx="36">
                  <c:v>8500993</c:v>
                </c:pt>
                <c:pt idx="37">
                  <c:v>9792887</c:v>
                </c:pt>
                <c:pt idx="38">
                  <c:v>9223245</c:v>
                </c:pt>
                <c:pt idx="39">
                  <c:v>9738707</c:v>
                </c:pt>
                <c:pt idx="40">
                  <c:v>9414905</c:v>
                </c:pt>
                <c:pt idx="41">
                  <c:v>9495844</c:v>
                </c:pt>
                <c:pt idx="42">
                  <c:v>9731959</c:v>
                </c:pt>
                <c:pt idx="43">
                  <c:v>9240920</c:v>
                </c:pt>
                <c:pt idx="44">
                  <c:v>8280748</c:v>
                </c:pt>
                <c:pt idx="45">
                  <c:v>8488781</c:v>
                </c:pt>
                <c:pt idx="46">
                  <c:v>8503177</c:v>
                </c:pt>
                <c:pt idx="47">
                  <c:v>9547163</c:v>
                </c:pt>
                <c:pt idx="48">
                  <c:v>9023890</c:v>
                </c:pt>
                <c:pt idx="49">
                  <c:v>9969631</c:v>
                </c:pt>
                <c:pt idx="50">
                  <c:v>9197431</c:v>
                </c:pt>
                <c:pt idx="51">
                  <c:v>9468439</c:v>
                </c:pt>
                <c:pt idx="52">
                  <c:v>9854052</c:v>
                </c:pt>
                <c:pt idx="53">
                  <c:v>8773452</c:v>
                </c:pt>
                <c:pt idx="54">
                  <c:v>9232726</c:v>
                </c:pt>
                <c:pt idx="55">
                  <c:v>9398856</c:v>
                </c:pt>
                <c:pt idx="56">
                  <c:v>8967298</c:v>
                </c:pt>
                <c:pt idx="57">
                  <c:v>9631728</c:v>
                </c:pt>
                <c:pt idx="58">
                  <c:v>9150025</c:v>
                </c:pt>
                <c:pt idx="59">
                  <c:v>8287195</c:v>
                </c:pt>
                <c:pt idx="60">
                  <c:v>9261422</c:v>
                </c:pt>
                <c:pt idx="61">
                  <c:v>8385185</c:v>
                </c:pt>
                <c:pt idx="62">
                  <c:v>8638053</c:v>
                </c:pt>
                <c:pt idx="63">
                  <c:v>8913287</c:v>
                </c:pt>
                <c:pt idx="64">
                  <c:v>9486068</c:v>
                </c:pt>
                <c:pt idx="65">
                  <c:v>8818124</c:v>
                </c:pt>
                <c:pt idx="66">
                  <c:v>8956721</c:v>
                </c:pt>
                <c:pt idx="67">
                  <c:v>8166055</c:v>
                </c:pt>
                <c:pt idx="68">
                  <c:v>9443257</c:v>
                </c:pt>
                <c:pt idx="69">
                  <c:v>8278899</c:v>
                </c:pt>
              </c:numCache>
            </c:numRef>
          </c:val>
          <c:smooth val="0"/>
        </c:ser>
        <c:dLbls>
          <c:showLegendKey val="0"/>
          <c:showVal val="0"/>
          <c:showCatName val="0"/>
          <c:showSerName val="0"/>
          <c:showPercent val="0"/>
          <c:showBubbleSize val="0"/>
        </c:dLbls>
        <c:marker val="1"/>
        <c:smooth val="0"/>
        <c:axId val="48861696"/>
        <c:axId val="137919808"/>
      </c:lineChart>
      <c:catAx>
        <c:axId val="48861696"/>
        <c:scaling>
          <c:orientation val="minMax"/>
        </c:scaling>
        <c:delete val="0"/>
        <c:axPos val="b"/>
        <c:majorTickMark val="out"/>
        <c:minorTickMark val="none"/>
        <c:tickLblPos val="nextTo"/>
        <c:txPr>
          <a:bodyPr/>
          <a:lstStyle/>
          <a:p>
            <a:pPr>
              <a:defRPr sz="1000">
                <a:solidFill>
                  <a:srgbClr val="5F5F5F">
                    <a:alpha val="99000"/>
                  </a:srgbClr>
                </a:solidFill>
              </a:defRPr>
            </a:pPr>
            <a:endParaRPr lang="en-US"/>
          </a:p>
        </c:txPr>
        <c:crossAx val="137919808"/>
        <c:crosses val="autoZero"/>
        <c:auto val="1"/>
        <c:lblAlgn val="ctr"/>
        <c:lblOffset val="100"/>
        <c:noMultiLvlLbl val="0"/>
      </c:catAx>
      <c:valAx>
        <c:axId val="137919808"/>
        <c:scaling>
          <c:orientation val="minMax"/>
          <c:max val="11000000"/>
          <c:min val="0"/>
        </c:scaling>
        <c:delete val="0"/>
        <c:axPos val="l"/>
        <c:majorGridlines/>
        <c:numFmt formatCode="General" sourceLinked="1"/>
        <c:majorTickMark val="out"/>
        <c:minorTickMark val="none"/>
        <c:tickLblPos val="nextTo"/>
        <c:txPr>
          <a:bodyPr/>
          <a:lstStyle/>
          <a:p>
            <a:pPr>
              <a:defRPr sz="1200" b="0">
                <a:solidFill>
                  <a:srgbClr val="292929">
                    <a:alpha val="99000"/>
                  </a:srgbClr>
                </a:solidFill>
              </a:defRPr>
            </a:pPr>
            <a:endParaRPr lang="en-US"/>
          </a:p>
        </c:txPr>
        <c:crossAx val="48861696"/>
        <c:crosses val="autoZero"/>
        <c:crossBetween val="between"/>
        <c:majorUnit val="4000000"/>
      </c:valAx>
    </c:plotArea>
    <c:plotVisOnly val="1"/>
    <c:dispBlanksAs val="gap"/>
    <c:showDLblsOverMax val="0"/>
  </c:chart>
  <c:externalData r:id="rId1">
    <c:autoUpdate val="0"/>
  </c:externalData>
  <c:extLst>
    <c:ext xmlns:c14="http://schemas.microsoft.com/office/drawing/2007/8/2/chart" uri="{781A3756-C4B2-4CAC-9D66-4F8BD8637D16}">
      <c14:pivotOptions>
        <c14:dropZoneFilter val="1"/>
        <c14:dropZoneCategories val="1"/>
        <c14:dropZoneData val="1"/>
        <c14:dropZonesVisible val="1"/>
      </c14:pivotOptions>
    </c:ext>
  </c:extLst>
</c:chartSpace>
</file>

<file path=ppt/drawings/drawing1.xml><?xml version="1.0" encoding="utf-8"?>
<c:userShapes xmlns:c="http://schemas.openxmlformats.org/drawingml/2006/chart">
  <cdr:relSizeAnchor xmlns:cdr="http://schemas.openxmlformats.org/drawingml/2006/chartDrawing">
    <cdr:from>
      <cdr:x>0.00144</cdr:x>
      <cdr:y>0.16076</cdr:y>
    </cdr:from>
    <cdr:to>
      <cdr:x>0.02902</cdr:x>
      <cdr:y>0.843</cdr:y>
    </cdr:to>
    <cdr:sp macro="" textlink="">
      <cdr:nvSpPr>
        <cdr:cNvPr id="2" name="TextBox 1"/>
        <cdr:cNvSpPr txBox="1"/>
      </cdr:nvSpPr>
      <cdr:spPr>
        <a:xfrm xmlns:a="http://schemas.openxmlformats.org/drawingml/2006/main">
          <a:off x="16068" y="768427"/>
          <a:ext cx="307777" cy="3261081"/>
        </a:xfrm>
        <a:prstGeom xmlns:a="http://schemas.openxmlformats.org/drawingml/2006/main" prst="rect">
          <a:avLst/>
        </a:prstGeom>
        <a:noFill xmlns:a="http://schemas.openxmlformats.org/drawingml/2006/main"/>
      </cdr:spPr>
      <cdr:txBody>
        <a:bodyPr xmlns:a="http://schemas.openxmlformats.org/drawingml/2006/main" vertOverflow="clip" vert="vert270" wrap="square" lIns="0" tIns="0" rIns="0" bIns="0" rtlCol="0">
          <a:spAutoFit/>
        </a:bodyPr>
        <a:lstStyle xmlns:a="http://schemas.openxmlformats.org/drawingml/2006/main"/>
        <a:p xmlns:a="http://schemas.openxmlformats.org/drawingml/2006/main">
          <a:r>
            <a:rPr lang="en-US" sz="2000" b="0" dirty="0" smtClean="0">
              <a:solidFill>
                <a:srgbClr val="5F5F5F">
                  <a:alpha val="99000"/>
                </a:srgbClr>
              </a:solidFill>
            </a:rPr>
            <a:t>Average  Table  Latency (ms)</a:t>
          </a:r>
        </a:p>
      </cdr:txBody>
    </cdr:sp>
  </cdr:relSizeAnchor>
</c:userShapes>
</file>

<file path=ppt/drawings/drawing2.xml><?xml version="1.0" encoding="utf-8"?>
<c:userShapes xmlns:c="http://schemas.openxmlformats.org/drawingml/2006/chart">
  <cdr:relSizeAnchor xmlns:cdr="http://schemas.openxmlformats.org/drawingml/2006/chartDrawing">
    <cdr:from>
      <cdr:x>0.00207</cdr:x>
      <cdr:y>0.11909</cdr:y>
    </cdr:from>
    <cdr:to>
      <cdr:x>0.0434</cdr:x>
      <cdr:y>0.71576</cdr:y>
    </cdr:to>
    <cdr:sp macro="" textlink="">
      <cdr:nvSpPr>
        <cdr:cNvPr id="2" name="TextBox 1"/>
        <cdr:cNvSpPr txBox="1"/>
      </cdr:nvSpPr>
      <cdr:spPr>
        <a:xfrm xmlns:a="http://schemas.openxmlformats.org/drawingml/2006/main">
          <a:off x="22225" y="284615"/>
          <a:ext cx="443198" cy="1426029"/>
        </a:xfrm>
        <a:prstGeom xmlns:a="http://schemas.openxmlformats.org/drawingml/2006/main" prst="rect">
          <a:avLst/>
        </a:prstGeom>
        <a:noFill xmlns:a="http://schemas.openxmlformats.org/drawingml/2006/main"/>
      </cdr:spPr>
      <cdr:txBody>
        <a:bodyPr xmlns:a="http://schemas.openxmlformats.org/drawingml/2006/main" vertOverflow="clip" vert="vert270" wrap="square" lIns="0" tIns="0" rIns="0" bIns="0" rtlCol="0">
          <a:spAutoFit/>
        </a:bodyPr>
        <a:lstStyle xmlns:a="http://schemas.openxmlformats.org/drawingml/2006/main"/>
        <a:p xmlns:a="http://schemas.openxmlformats.org/drawingml/2006/main">
          <a:pPr algn="ctr">
            <a:lnSpc>
              <a:spcPct val="90000"/>
            </a:lnSpc>
          </a:pPr>
          <a:r>
            <a:rPr lang="en-US" sz="1600" b="0" dirty="0" smtClean="0">
              <a:gradFill>
                <a:gsLst>
                  <a:gs pos="0">
                    <a:schemeClr val="tx1"/>
                  </a:gs>
                  <a:gs pos="86000">
                    <a:schemeClr val="tx1"/>
                  </a:gs>
                </a:gsLst>
                <a:lin ang="5400000" scaled="0"/>
              </a:gradFill>
            </a:rPr>
            <a:t>Average  Latency</a:t>
          </a: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5/22/2012</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5/22/2012</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5/22/2012 10:36 AM</a:t>
            </a:fld>
            <a:endParaRPr lang="en-US" dirty="0"/>
          </a:p>
        </p:txBody>
      </p:sp>
      <p:sp>
        <p:nvSpPr>
          <p:cNvPr id="7" name="Slide Number Placeholder 6"/>
          <p:cNvSpPr>
            <a:spLocks noGrp="1"/>
          </p:cNvSpPr>
          <p:nvPr>
            <p:ph type="sldNum" sz="quarter" idx="13"/>
          </p:nvPr>
        </p:nvSpPr>
        <p:spPr>
          <a:xfrm>
            <a:off x="6172200" y="8829967"/>
            <a:ext cx="684213" cy="464820"/>
          </a:xfrm>
        </p:spPr>
        <p:txBody>
          <a:bodyPr/>
          <a:lstStyle/>
          <a:p>
            <a:fld id="{EC87E0CF-87F6-4B58-B8B8-DCAB2DAAF3CA}" type="slidenum">
              <a:rPr lang="en-US" smtClean="0"/>
              <a:pPr/>
              <a:t>1</a:t>
            </a:fld>
            <a:endParaRPr lang="en-US" dirty="0"/>
          </a:p>
        </p:txBody>
      </p:sp>
      <p:sp>
        <p:nvSpPr>
          <p:cNvPr id="8" name="Footer Placeholder 3"/>
          <p:cNvSpPr>
            <a:spLocks noGrp="1"/>
          </p:cNvSpPr>
          <p:nvPr>
            <p:ph type="ftr" sz="quarter" idx="4"/>
          </p:nvPr>
        </p:nvSpPr>
        <p:spPr>
          <a:xfrm>
            <a:off x="0" y="8829967"/>
            <a:ext cx="6248400" cy="46482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Tree>
    <p:extLst>
      <p:ext uri="{BB962C8B-B14F-4D97-AF65-F5344CB8AC3E}">
        <p14:creationId xmlns:p14="http://schemas.microsoft.com/office/powerpoint/2010/main" val="37902744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Tree>
    <p:extLst>
      <p:ext uri="{BB962C8B-B14F-4D97-AF65-F5344CB8AC3E}">
        <p14:creationId xmlns:p14="http://schemas.microsoft.com/office/powerpoint/2010/main" val="3790274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1331B57-0BE5-4F82-AA58-76F53EFF3ADA}" type="datetime8">
              <a:rPr lang="en-US" smtClean="0">
                <a:solidFill>
                  <a:prstClr val="black"/>
                </a:solidFill>
              </a:rPr>
              <a:pPr/>
              <a:t>5/22/2012 10:36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36</a:t>
            </a:fld>
            <a:endParaRPr lang="en-US" dirty="0">
              <a:solidFill>
                <a:prstClr val="black"/>
              </a:solidFill>
            </a:endParaRPr>
          </a:p>
        </p:txBody>
      </p:sp>
      <p:sp>
        <p:nvSpPr>
          <p:cNvPr id="8" name="Footer Placeholder 3"/>
          <p:cNvSpPr>
            <a:spLocks noGrp="1"/>
          </p:cNvSpPr>
          <p:nvPr>
            <p:ph type="ftr" sz="quarter" idx="4"/>
          </p:nvPr>
        </p:nvSpPr>
        <p:spPr>
          <a:xfrm>
            <a:off x="0" y="8829967"/>
            <a:ext cx="6248400" cy="46482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81331B57-0BE5-4F82-AA58-76F53EFF3ADA}" type="datetime8">
              <a:rPr lang="en-US" smtClean="0">
                <a:solidFill>
                  <a:prstClr val="black"/>
                </a:solidFill>
              </a:rPr>
              <a:pPr/>
              <a:t>5/22/2012 10:36 AM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39</a:t>
            </a:fld>
            <a:endParaRPr lang="en-US" dirty="0">
              <a:solidFill>
                <a:prstClr val="black"/>
              </a:solidFill>
            </a:endParaRPr>
          </a:p>
        </p:txBody>
      </p:sp>
      <p:sp>
        <p:nvSpPr>
          <p:cNvPr id="8" name="Footer Placeholder 3"/>
          <p:cNvSpPr>
            <a:spLocks noGrp="1"/>
          </p:cNvSpPr>
          <p:nvPr>
            <p:ph type="ftr" sz="quarter" idx="4"/>
          </p:nvPr>
        </p:nvSpPr>
        <p:spPr>
          <a:xfrm>
            <a:off x="0" y="8829967"/>
            <a:ext cx="6248400" cy="46482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2010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lnSpcReduction="10000"/>
          </a:bodyPr>
          <a:lstStyle/>
          <a:p>
            <a:pPr marL="228600" indent="-228600">
              <a:buNone/>
            </a:pPr>
            <a:endParaRPr lang="en-US" dirty="0"/>
          </a:p>
        </p:txBody>
      </p:sp>
      <p:sp>
        <p:nvSpPr>
          <p:cNvPr id="4" name="Slide Number Placeholder 3"/>
          <p:cNvSpPr>
            <a:spLocks noGrp="1"/>
          </p:cNvSpPr>
          <p:nvPr>
            <p:ph type="sldNum" sz="quarter" idx="10"/>
          </p:nvPr>
        </p:nvSpPr>
        <p:spPr/>
        <p:txBody>
          <a:bodyPr/>
          <a:lstStyle/>
          <a:p>
            <a:fld id="{94BD29E2-337A-415B-9EBD-1CA73BC8A3F6}" type="slidenum">
              <a:rPr lang="en-US" smtClean="0">
                <a:solidFill>
                  <a:prstClr val="black"/>
                </a:solidFill>
              </a:rPr>
              <a:pPr/>
              <a:t>40</a:t>
            </a:fld>
            <a:endParaRPr 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Tree>
    <p:extLst>
      <p:ext uri="{BB962C8B-B14F-4D97-AF65-F5344CB8AC3E}">
        <p14:creationId xmlns:p14="http://schemas.microsoft.com/office/powerpoint/2010/main" val="9503620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lnSpcReduction="10000"/>
          </a:bodyPr>
          <a:lstStyle/>
          <a:p>
            <a:pPr marL="228600" indent="-228600">
              <a:buNone/>
            </a:pPr>
            <a:endParaRPr lang="en-US" dirty="0"/>
          </a:p>
        </p:txBody>
      </p:sp>
      <p:sp>
        <p:nvSpPr>
          <p:cNvPr id="4" name="Slide Number Placeholder 3"/>
          <p:cNvSpPr>
            <a:spLocks noGrp="1"/>
          </p:cNvSpPr>
          <p:nvPr>
            <p:ph type="sldNum" sz="quarter" idx="10"/>
          </p:nvPr>
        </p:nvSpPr>
        <p:spPr/>
        <p:txBody>
          <a:bodyPr/>
          <a:lstStyle/>
          <a:p>
            <a:fld id="{94BD29E2-337A-415B-9EBD-1CA73BC8A3F6}" type="slidenum">
              <a:rPr lang="en-US" smtClean="0">
                <a:solidFill>
                  <a:prstClr val="black"/>
                </a:solidFill>
              </a:rPr>
              <a:pPr/>
              <a:t>41</a:t>
            </a:fld>
            <a:endParaRPr lang="en-US">
              <a:solidFill>
                <a:prstClr val="black"/>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lnSpcReduction="10000"/>
          </a:bodyPr>
          <a:lstStyle/>
          <a:p>
            <a:pPr marL="228600" indent="-228600">
              <a:buNone/>
            </a:pPr>
            <a:endParaRPr lang="en-US" dirty="0"/>
          </a:p>
        </p:txBody>
      </p:sp>
      <p:sp>
        <p:nvSpPr>
          <p:cNvPr id="4" name="Slide Number Placeholder 3"/>
          <p:cNvSpPr>
            <a:spLocks noGrp="1"/>
          </p:cNvSpPr>
          <p:nvPr>
            <p:ph type="sldNum" sz="quarter" idx="10"/>
          </p:nvPr>
        </p:nvSpPr>
        <p:spPr/>
        <p:txBody>
          <a:bodyPr/>
          <a:lstStyle/>
          <a:p>
            <a:fld id="{94BD29E2-337A-415B-9EBD-1CA73BC8A3F6}" type="slidenum">
              <a:rPr lang="en-US" smtClean="0">
                <a:solidFill>
                  <a:prstClr val="black"/>
                </a:solidFill>
              </a:rPr>
              <a:pPr/>
              <a:t>42</a:t>
            </a:fld>
            <a:endParaRPr lang="en-US">
              <a:solidFill>
                <a:prstClr val="black"/>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lnSpcReduction="10000"/>
          </a:bodyPr>
          <a:lstStyle/>
          <a:p>
            <a:pPr marL="228600" indent="-228600">
              <a:buNone/>
            </a:pPr>
            <a:endParaRPr lang="en-US" dirty="0"/>
          </a:p>
        </p:txBody>
      </p:sp>
      <p:sp>
        <p:nvSpPr>
          <p:cNvPr id="4" name="Slide Number Placeholder 3"/>
          <p:cNvSpPr>
            <a:spLocks noGrp="1"/>
          </p:cNvSpPr>
          <p:nvPr>
            <p:ph type="sldNum" sz="quarter" idx="10"/>
          </p:nvPr>
        </p:nvSpPr>
        <p:spPr/>
        <p:txBody>
          <a:bodyPr/>
          <a:lstStyle/>
          <a:p>
            <a:fld id="{94BD29E2-337A-415B-9EBD-1CA73BC8A3F6}" type="slidenum">
              <a:rPr lang="en-US" smtClean="0">
                <a:solidFill>
                  <a:prstClr val="black"/>
                </a:solidFill>
              </a:rPr>
              <a:pPr/>
              <a:t>43</a:t>
            </a:fld>
            <a:endParaRPr lang="en-US">
              <a:solidFill>
                <a:prstClr val="black"/>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Date Placeholder 4"/>
          <p:cNvSpPr>
            <a:spLocks noGrp="1"/>
          </p:cNvSpPr>
          <p:nvPr>
            <p:ph type="dt" idx="11"/>
          </p:nvPr>
        </p:nvSpPr>
        <p:spPr/>
        <p:txBody>
          <a:bodyPr/>
          <a:lstStyle/>
          <a:p>
            <a:fld id="{81331B57-0BE5-4F82-AA58-76F53EFF3ADA}" type="datetime8">
              <a:rPr lang="en-US" smtClean="0"/>
              <a:pPr/>
              <a:t>5/22/2012 10:36 AM</a:t>
            </a:fld>
            <a:endParaRPr lang="en-US" dirty="0"/>
          </a:p>
        </p:txBody>
      </p:sp>
      <p:sp>
        <p:nvSpPr>
          <p:cNvPr id="7" name="Slide Number Placeholder 6"/>
          <p:cNvSpPr>
            <a:spLocks noGrp="1"/>
          </p:cNvSpPr>
          <p:nvPr>
            <p:ph type="sldNum" sz="quarter" idx="13"/>
          </p:nvPr>
        </p:nvSpPr>
        <p:spPr/>
        <p:txBody>
          <a:bodyPr/>
          <a:lstStyle/>
          <a:p>
            <a:fld id="{EC87E0CF-87F6-4B58-B8B8-DCAB2DAAF3CA}" type="slidenum">
              <a:rPr lang="en-US" smtClean="0"/>
              <a:pPr/>
              <a:t>54</a:t>
            </a:fld>
            <a:endParaRPr lang="en-US" dirty="0"/>
          </a:p>
        </p:txBody>
      </p:sp>
      <p:sp>
        <p:nvSpPr>
          <p:cNvPr id="8" name="Footer Placeholder 3"/>
          <p:cNvSpPr>
            <a:spLocks noGrp="1"/>
          </p:cNvSpPr>
          <p:nvPr>
            <p:ph type="ftr" sz="quarter" idx="4"/>
          </p:nvPr>
        </p:nvSpPr>
        <p:spPr>
          <a:xfrm>
            <a:off x="0" y="8829967"/>
            <a:ext cx="6248400" cy="46482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2011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14</a:t>
            </a:fld>
            <a:endParaRPr lang="en-US" dirty="0">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15</a:t>
            </a:fld>
            <a:endParaRPr lang="en-US" dirty="0">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solidFill>
                  <a:prstClr val="black"/>
                </a:solidFill>
              </a:rPr>
              <a:pPr/>
              <a:t>16</a:t>
            </a:fld>
            <a:endParaRPr lang="en-US" dirty="0">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t>22</a:t>
            </a:fld>
            <a:endParaRPr lang="en-US" dirty="0"/>
          </a:p>
        </p:txBody>
      </p:sp>
    </p:spTree>
    <p:extLst>
      <p:ext uri="{BB962C8B-B14F-4D97-AF65-F5344CB8AC3E}">
        <p14:creationId xmlns:p14="http://schemas.microsoft.com/office/powerpoint/2010/main" val="39978441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31788" y="696913"/>
            <a:ext cx="6194425" cy="34861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t>26</a:t>
            </a:fld>
            <a:endParaRPr lang="en-US" dirty="0"/>
          </a:p>
        </p:txBody>
      </p:sp>
    </p:spTree>
    <p:extLst>
      <p:ext uri="{BB962C8B-B14F-4D97-AF65-F5344CB8AC3E}">
        <p14:creationId xmlns:p14="http://schemas.microsoft.com/office/powerpoint/2010/main" val="39978441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2757110490"/>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339557000"/>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3310697447"/>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438535366"/>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757623671"/>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1943161342"/>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253518746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1039492309"/>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169292031"/>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4054821717"/>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6" y="1905001"/>
            <a:ext cx="11149012" cy="1635832"/>
          </a:xfrm>
        </p:spPr>
        <p:txBody>
          <a:bodyPr/>
          <a:lstStyle>
            <a:lvl1pPr>
              <a:lnSpc>
                <a:spcPct val="90000"/>
              </a:lnSpc>
              <a:defRPr sz="2400"/>
            </a:lvl1pPr>
            <a:lvl2pPr>
              <a:lnSpc>
                <a:spcPct val="90000"/>
              </a:lnSpc>
              <a:defRPr sz="2000"/>
            </a:lvl2pPr>
            <a:lvl3pPr>
              <a:lnSpc>
                <a:spcPct val="90000"/>
              </a:lnSpc>
              <a:defRPr sz="1900"/>
            </a:lvl3pPr>
            <a:lvl4pPr>
              <a:lnSpc>
                <a:spcPct val="90000"/>
              </a:lnSpc>
              <a:defRPr sz="1900"/>
            </a:lvl4pPr>
            <a:lvl5pPr>
              <a:lnSpc>
                <a:spcPct val="90000"/>
              </a:lnSpc>
              <a:defRPr sz="19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82058239"/>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140679904"/>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1072822"/>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23821001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21529376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4293071052"/>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918338156"/>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253245927"/>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a:solidFill>
                <a:srgbClr val="292929"/>
              </a:solidFill>
            </a:endParaRPr>
          </a:p>
        </p:txBody>
      </p:sp>
    </p:spTree>
    <p:extLst>
      <p:ext uri="{BB962C8B-B14F-4D97-AF65-F5344CB8AC3E}">
        <p14:creationId xmlns:p14="http://schemas.microsoft.com/office/powerpoint/2010/main" val="2614742151"/>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38659608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33201793"/>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 id="2147483753" r:id="rId17"/>
    <p:sldLayoutId id="2147483754" r:id="rId18"/>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8" tIns="45715" rIns="91428" bIns="45715" numCol="1" rtlCol="0" anchor="ctr" anchorCtr="0" compatLnSpc="1">
            <a:prstTxWarp prst="textNoShape">
              <a:avLst/>
            </a:prstTxWarp>
          </a:bodyPr>
          <a:lstStyle/>
          <a:p>
            <a:pPr algn="ctr" defTabSz="914023" fontAlgn="base">
              <a:spcBef>
                <a:spcPct val="0"/>
              </a:spcBef>
              <a:spcAft>
                <a:spcPct val="0"/>
              </a:spcAft>
            </a:pPr>
            <a:endParaRPr lang="en-US" sz="23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28" tIns="45715" rIns="91428" bIns="45715" numCol="1" rtlCol="0" anchor="ctr" anchorCtr="0" compatLnSpc="1">
            <a:prstTxWarp prst="textNoShape">
              <a:avLst/>
            </a:prstTxWarp>
          </a:bodyPr>
          <a:lstStyle/>
          <a:p>
            <a:pPr algn="ctr" defTabSz="914023" fontAlgn="base">
              <a:spcBef>
                <a:spcPct val="0"/>
              </a:spcBef>
              <a:spcAft>
                <a:spcPct val="0"/>
              </a:spcAft>
            </a:pPr>
            <a:endParaRPr lang="en-US" sz="23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2" y="228603"/>
            <a:ext cx="11149015"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1"/>
            <a:ext cx="11149012" cy="1635832"/>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21128443"/>
      </p:ext>
    </p:extLst>
  </p:cSld>
  <p:clrMap bg1="lt1" tx1="dk1" bg2="lt2" tx2="dk2" accent1="accent1" accent2="accent2" accent3="accent3" accent4="accent4" accent5="accent5" accent6="accent6" hlink="hlink" folHlink="folHlink"/>
  <p:sldLayoutIdLst>
    <p:sldLayoutId id="2147483729" r:id="rId1"/>
  </p:sldLayoutIdLst>
  <p:transition>
    <p:fade/>
  </p:transition>
  <p:timing>
    <p:tnLst>
      <p:par>
        <p:cTn id="1" dur="indefinite" restart="never" nodeType="tmRoot"/>
      </p:par>
    </p:tnLst>
  </p:timing>
  <p:txStyles>
    <p:titleStyle>
      <a:lvl1pPr algn="l" defTabSz="914287"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Segoe UI" pitchFamily="34" charset="0"/>
        </a:defRPr>
      </a:lvl1pPr>
    </p:titleStyle>
    <p:bodyStyle>
      <a:lvl1pPr marL="0" indent="0" algn="l" defTabSz="914287"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22" indent="-7937" algn="l" defTabSz="914287"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07" indent="-7937" algn="l" defTabSz="914287" rtl="0" eaLnBrk="1" latinLnBrk="0" hangingPunct="1">
        <a:lnSpc>
          <a:spcPct val="90000"/>
        </a:lnSpc>
        <a:spcBef>
          <a:spcPct val="20000"/>
        </a:spcBef>
        <a:buFont typeface="Arial" pitchFamily="34" charset="0"/>
        <a:buNone/>
        <a:defRPr sz="19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3918" indent="7937" algn="l" defTabSz="914287" rtl="0" eaLnBrk="1" latinLnBrk="0" hangingPunct="1">
        <a:lnSpc>
          <a:spcPct val="90000"/>
        </a:lnSpc>
        <a:spcBef>
          <a:spcPct val="20000"/>
        </a:spcBef>
        <a:buFont typeface="Arial" pitchFamily="34" charset="0"/>
        <a:buNone/>
        <a:defRPr sz="19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5929" indent="0" algn="l" defTabSz="914287" rtl="0" eaLnBrk="1" latinLnBrk="0" hangingPunct="1">
        <a:lnSpc>
          <a:spcPct val="90000"/>
        </a:lnSpc>
        <a:spcBef>
          <a:spcPct val="20000"/>
        </a:spcBef>
        <a:buFont typeface="Arial" pitchFamily="34" charset="0"/>
        <a:buNone/>
        <a:defRPr sz="19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291" indent="-228572" algn="l" defTabSz="91428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433" indent="-228572" algn="l" defTabSz="91428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577" indent="-228572" algn="l" defTabSz="91428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721" indent="-228572" algn="l" defTabSz="91428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287" rtl="0" eaLnBrk="1" latinLnBrk="0" hangingPunct="1">
        <a:defRPr sz="1900" kern="1200">
          <a:solidFill>
            <a:schemeClr val="tx1"/>
          </a:solidFill>
          <a:latin typeface="+mn-lt"/>
          <a:ea typeface="+mn-ea"/>
          <a:cs typeface="+mn-cs"/>
        </a:defRPr>
      </a:lvl1pPr>
      <a:lvl2pPr marL="457144" algn="l" defTabSz="914287" rtl="0" eaLnBrk="1" latinLnBrk="0" hangingPunct="1">
        <a:defRPr sz="1900" kern="1200">
          <a:solidFill>
            <a:schemeClr val="tx1"/>
          </a:solidFill>
          <a:latin typeface="+mn-lt"/>
          <a:ea typeface="+mn-ea"/>
          <a:cs typeface="+mn-cs"/>
        </a:defRPr>
      </a:lvl2pPr>
      <a:lvl3pPr marL="914287" algn="l" defTabSz="914287" rtl="0" eaLnBrk="1" latinLnBrk="0" hangingPunct="1">
        <a:defRPr sz="1900" kern="1200">
          <a:solidFill>
            <a:schemeClr val="tx1"/>
          </a:solidFill>
          <a:latin typeface="+mn-lt"/>
          <a:ea typeface="+mn-ea"/>
          <a:cs typeface="+mn-cs"/>
        </a:defRPr>
      </a:lvl3pPr>
      <a:lvl4pPr marL="1371431" algn="l" defTabSz="914287" rtl="0" eaLnBrk="1" latinLnBrk="0" hangingPunct="1">
        <a:defRPr sz="1900" kern="1200">
          <a:solidFill>
            <a:schemeClr val="tx1"/>
          </a:solidFill>
          <a:latin typeface="+mn-lt"/>
          <a:ea typeface="+mn-ea"/>
          <a:cs typeface="+mn-cs"/>
        </a:defRPr>
      </a:lvl4pPr>
      <a:lvl5pPr marL="1828575" algn="l" defTabSz="914287" rtl="0" eaLnBrk="1" latinLnBrk="0" hangingPunct="1">
        <a:defRPr sz="1900" kern="1200">
          <a:solidFill>
            <a:schemeClr val="tx1"/>
          </a:solidFill>
          <a:latin typeface="+mn-lt"/>
          <a:ea typeface="+mn-ea"/>
          <a:cs typeface="+mn-cs"/>
        </a:defRPr>
      </a:lvl5pPr>
      <a:lvl6pPr marL="2285717" algn="l" defTabSz="914287" rtl="0" eaLnBrk="1" latinLnBrk="0" hangingPunct="1">
        <a:defRPr sz="1900" kern="1200">
          <a:solidFill>
            <a:schemeClr val="tx1"/>
          </a:solidFill>
          <a:latin typeface="+mn-lt"/>
          <a:ea typeface="+mn-ea"/>
          <a:cs typeface="+mn-cs"/>
        </a:defRPr>
      </a:lvl6pPr>
      <a:lvl7pPr marL="2742861" algn="l" defTabSz="914287" rtl="0" eaLnBrk="1" latinLnBrk="0" hangingPunct="1">
        <a:defRPr sz="1900" kern="1200">
          <a:solidFill>
            <a:schemeClr val="tx1"/>
          </a:solidFill>
          <a:latin typeface="+mn-lt"/>
          <a:ea typeface="+mn-ea"/>
          <a:cs typeface="+mn-cs"/>
        </a:defRPr>
      </a:lvl7pPr>
      <a:lvl8pPr marL="3200005" algn="l" defTabSz="914287" rtl="0" eaLnBrk="1" latinLnBrk="0" hangingPunct="1">
        <a:defRPr sz="1900" kern="1200">
          <a:solidFill>
            <a:schemeClr val="tx1"/>
          </a:solidFill>
          <a:latin typeface="+mn-lt"/>
          <a:ea typeface="+mn-ea"/>
          <a:cs typeface="+mn-cs"/>
        </a:defRPr>
      </a:lvl8pPr>
      <a:lvl9pPr marL="3657148" algn="l" defTabSz="914287" rtl="0" eaLnBrk="1" latinLnBrk="0" hangingPunct="1">
        <a:defRPr sz="19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70966737"/>
      </p:ext>
    </p:extLst>
  </p:cSld>
  <p:clrMap bg1="lt1" tx1="dk1" bg2="lt2" tx2="dk2" accent1="accent1" accent2="accent2" accent3="accent3" accent4="accent4" accent5="accent5" accent6="accent6" hlink="hlink" folHlink="folHlink"/>
  <p:sldLayoutIdLst>
    <p:sldLayoutId id="2147483758"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microsoft.com/office/2007/relationships/hdphoto" Target="../media/hdphoto5.wdp"/><Relationship Id="rId5" Type="http://schemas.openxmlformats.org/officeDocument/2006/relationships/image" Target="../media/image10.png"/><Relationship Id="rId4" Type="http://schemas.microsoft.com/office/2007/relationships/hdphoto" Target="../media/hdphoto4.wdp"/></Relationships>
</file>

<file path=ppt/slides/_rels/slide3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2.xml"/><Relationship Id="rId1" Type="http://schemas.openxmlformats.org/officeDocument/2006/relationships/slideLayout" Target="../slideLayouts/slideLayout6.xml"/><Relationship Id="rId4" Type="http://schemas.openxmlformats.org/officeDocument/2006/relationships/chart" Target="../charts/char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3" Type="http://schemas.openxmlformats.org/officeDocument/2006/relationships/hyperlink" Target="http://account.table.core.windows.net/$Metrics" TargetMode="External"/><Relationship Id="rId2" Type="http://schemas.openxmlformats.org/officeDocument/2006/relationships/hyperlink" Target="http://account.blob.core.windows.net/$logs/" TargetMode="Externa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support.microsoft.com/oas/default.aspx?gprid=14928&amp;st=1&amp;wfxredirect=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hyperlink" Target="http://go.microsoft.com/fwlink/?LinkID=234565" TargetMode="Externa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6.xml"/><Relationship Id="rId4" Type="http://schemas.openxmlformats.org/officeDocument/2006/relationships/image" Target="../media/image16.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3" Type="http://schemas.openxmlformats.org/officeDocument/2006/relationships/hyperlink" Target="http://blogs.msdn.com/windowsazurestorage/" TargetMode="External"/><Relationship Id="rId2" Type="http://schemas.openxmlformats.org/officeDocument/2006/relationships/hyperlink" Target="http://go.microsoft.com/fwlink/?LinkID=234565" TargetMode="Externa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3" Type="http://schemas.openxmlformats.org/officeDocument/2006/relationships/hyperlink" Target="http://bldw.in/SessionFeedback" TargetMode="External"/><Relationship Id="rId2" Type="http://schemas.openxmlformats.org/officeDocument/2006/relationships/hyperlink" Target="http://forums.dev.windows.com/" TargetMode="Externa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microsoft.com/office/2007/relationships/hdphoto" Target="../media/hdphoto4.wdp"/><Relationship Id="rId7" Type="http://schemas.microsoft.com/office/2007/relationships/hdphoto" Target="../media/hdphoto6.wdp"/><Relationship Id="rId2" Type="http://schemas.openxmlformats.org/officeDocument/2006/relationships/image" Target="../media/image9.png"/><Relationship Id="rId1" Type="http://schemas.openxmlformats.org/officeDocument/2006/relationships/slideLayout" Target="../slideLayouts/slideLayout6.xml"/><Relationship Id="rId6" Type="http://schemas.openxmlformats.org/officeDocument/2006/relationships/image" Target="../media/image11.png"/><Relationship Id="rId5" Type="http://schemas.microsoft.com/office/2007/relationships/hdphoto" Target="../media/hdphoto5.wdp"/><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Inside Windows </a:t>
            </a:r>
            <a:br>
              <a:rPr lang="en-US" dirty="0" smtClean="0"/>
            </a:br>
            <a:r>
              <a:rPr lang="en-US" dirty="0" smtClean="0"/>
              <a:t>Azure Storage</a:t>
            </a:r>
            <a:endParaRPr lang="en-US" dirty="0"/>
          </a:p>
        </p:txBody>
      </p:sp>
      <p:sp>
        <p:nvSpPr>
          <p:cNvPr id="3" name="Subtitle 2"/>
          <p:cNvSpPr>
            <a:spLocks noGrp="1"/>
          </p:cNvSpPr>
          <p:nvPr>
            <p:ph type="body" sz="quarter" idx="11"/>
          </p:nvPr>
        </p:nvSpPr>
        <p:spPr/>
        <p:txBody>
          <a:bodyPr/>
          <a:lstStyle/>
          <a:p>
            <a:r>
              <a:rPr lang="en-US" dirty="0" smtClean="0"/>
              <a:t>Name</a:t>
            </a:r>
          </a:p>
          <a:p>
            <a:r>
              <a:rPr lang="en-US" dirty="0" smtClean="0"/>
              <a:t>Title</a:t>
            </a:r>
          </a:p>
          <a:p>
            <a:r>
              <a:rPr lang="en-US" dirty="0" smtClean="0"/>
              <a:t>Microsoft Corporation</a:t>
            </a:r>
            <a:endParaRPr lang="en-US" dirty="0"/>
          </a:p>
        </p:txBody>
      </p:sp>
    </p:spTree>
    <p:extLst>
      <p:ext uri="{BB962C8B-B14F-4D97-AF65-F5344CB8AC3E}">
        <p14:creationId xmlns:p14="http://schemas.microsoft.com/office/powerpoint/2010/main" val="1420000011"/>
      </p:ext>
    </p:extLst>
  </p:cSld>
  <p:clrMapOvr>
    <a:masterClrMapping/>
  </p:clrMapOvr>
  <p:transition>
    <p:strips dir="ld"/>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Azure Blobs</a:t>
            </a:r>
          </a:p>
        </p:txBody>
      </p:sp>
      <p:sp>
        <p:nvSpPr>
          <p:cNvPr id="12" name="Text Placeholder 8"/>
          <p:cNvSpPr txBox="1">
            <a:spLocks/>
          </p:cNvSpPr>
          <p:nvPr/>
        </p:nvSpPr>
        <p:spPr>
          <a:xfrm>
            <a:off x="8201343" y="1446213"/>
            <a:ext cx="3474720" cy="2366802"/>
          </a:xfrm>
          <a:prstGeom prst="rect">
            <a:avLst/>
          </a:prstGeom>
        </p:spPr>
        <p:txBody>
          <a:bodyPr wrap="square" lIns="0" rIns="0">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spcBef>
                <a:spcPts val="1200"/>
              </a:spcBef>
              <a:buNone/>
            </a:pPr>
            <a:r>
              <a:rPr lang="en-US" sz="2400" dirty="0">
                <a:solidFill>
                  <a:schemeClr val="accent2">
                    <a:alpha val="99000"/>
                  </a:schemeClr>
                </a:solidFill>
                <a:latin typeface="Segoe UI Light" pitchFamily="34" charset="0"/>
              </a:rPr>
              <a:t>Upload/Download Blobs</a:t>
            </a:r>
          </a:p>
          <a:p>
            <a:pPr marL="0" indent="0" defTabSz="1218987">
              <a:spcBef>
                <a:spcPts val="600"/>
              </a:spcBef>
              <a:buNone/>
            </a:pPr>
            <a:r>
              <a:rPr lang="en-US" sz="1800" spc="-51" dirty="0" smtClean="0"/>
              <a:t>Provides </a:t>
            </a:r>
            <a:r>
              <a:rPr lang="en-US" sz="1800" spc="-51" dirty="0"/>
              <a:t>continuation for large uploads</a:t>
            </a:r>
          </a:p>
          <a:p>
            <a:pPr marL="0" indent="0" defTabSz="1218987">
              <a:spcBef>
                <a:spcPts val="600"/>
              </a:spcBef>
              <a:buNone/>
            </a:pPr>
            <a:r>
              <a:rPr lang="en-US" sz="1800" spc="-51" dirty="0"/>
              <a:t>Provides range reads</a:t>
            </a:r>
          </a:p>
          <a:p>
            <a:pPr marL="0" indent="0" defTabSz="1218987">
              <a:spcBef>
                <a:spcPts val="600"/>
              </a:spcBef>
              <a:buNone/>
            </a:pPr>
            <a:r>
              <a:rPr lang="en-US" sz="1800" spc="-51" dirty="0"/>
              <a:t>Strong Consistency and Optimistic Concurrency</a:t>
            </a:r>
          </a:p>
          <a:p>
            <a:pPr marL="288925" indent="0" defTabSz="1218987">
              <a:spcBef>
                <a:spcPts val="600"/>
              </a:spcBef>
              <a:buNone/>
            </a:pPr>
            <a:r>
              <a:rPr lang="en-US" sz="1400" spc="-51" dirty="0"/>
              <a:t>Conditional operations – If-Match, If-Not-Modified-Since, etc.</a:t>
            </a:r>
          </a:p>
        </p:txBody>
      </p:sp>
      <p:sp>
        <p:nvSpPr>
          <p:cNvPr id="13" name="Text Placeholder 8"/>
          <p:cNvSpPr txBox="1">
            <a:spLocks/>
          </p:cNvSpPr>
          <p:nvPr/>
        </p:nvSpPr>
        <p:spPr>
          <a:xfrm>
            <a:off x="517525" y="1446211"/>
            <a:ext cx="3474720" cy="1089529"/>
          </a:xfrm>
          <a:prstGeom prst="rect">
            <a:avLst/>
          </a:prstGeom>
        </p:spPr>
        <p:txBody>
          <a:bodyPr wrap="square" lIns="0" rIns="0">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spcBef>
                <a:spcPts val="1200"/>
              </a:spcBef>
              <a:buNone/>
            </a:pPr>
            <a:r>
              <a:rPr lang="en-US" sz="2400" dirty="0">
                <a:solidFill>
                  <a:schemeClr val="accent2">
                    <a:alpha val="99000"/>
                  </a:schemeClr>
                </a:solidFill>
                <a:latin typeface="Segoe UI Light" pitchFamily="34" charset="0"/>
              </a:rPr>
              <a:t>A highly scalable and durable file system in </a:t>
            </a:r>
            <a:r>
              <a:rPr lang="en-US" sz="2400" dirty="0" smtClean="0">
                <a:solidFill>
                  <a:schemeClr val="accent2">
                    <a:alpha val="99000"/>
                  </a:schemeClr>
                </a:solidFill>
                <a:latin typeface="Segoe UI Light" pitchFamily="34" charset="0"/>
              </a:rPr>
              <a:t/>
            </a:r>
            <a:br>
              <a:rPr lang="en-US" sz="2400" dirty="0" smtClean="0">
                <a:solidFill>
                  <a:schemeClr val="accent2">
                    <a:alpha val="99000"/>
                  </a:schemeClr>
                </a:solidFill>
                <a:latin typeface="Segoe UI Light" pitchFamily="34" charset="0"/>
              </a:rPr>
            </a:br>
            <a:r>
              <a:rPr lang="en-US" sz="2400" dirty="0" smtClean="0">
                <a:solidFill>
                  <a:schemeClr val="accent2">
                    <a:alpha val="99000"/>
                  </a:schemeClr>
                </a:solidFill>
                <a:latin typeface="Segoe UI Light" pitchFamily="34" charset="0"/>
              </a:rPr>
              <a:t>the </a:t>
            </a:r>
            <a:r>
              <a:rPr lang="en-US" sz="2400" dirty="0">
                <a:solidFill>
                  <a:schemeClr val="accent2">
                    <a:alpha val="99000"/>
                  </a:schemeClr>
                </a:solidFill>
                <a:latin typeface="Segoe UI Light" pitchFamily="34" charset="0"/>
              </a:rPr>
              <a:t>cloud</a:t>
            </a:r>
          </a:p>
        </p:txBody>
      </p:sp>
      <p:sp>
        <p:nvSpPr>
          <p:cNvPr id="14" name="Text Placeholder 8"/>
          <p:cNvSpPr txBox="1">
            <a:spLocks/>
          </p:cNvSpPr>
          <p:nvPr/>
        </p:nvSpPr>
        <p:spPr>
          <a:xfrm>
            <a:off x="4359434" y="1433307"/>
            <a:ext cx="3474720" cy="1083374"/>
          </a:xfrm>
          <a:prstGeom prst="rect">
            <a:avLst/>
          </a:prstGeom>
        </p:spPr>
        <p:txBody>
          <a:bodyPr wrap="square" lIns="0" rIns="0">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spcBef>
                <a:spcPts val="1200"/>
              </a:spcBef>
              <a:buNone/>
            </a:pPr>
            <a:r>
              <a:rPr lang="en-US" sz="2400" dirty="0">
                <a:solidFill>
                  <a:schemeClr val="accent2">
                    <a:alpha val="99000"/>
                  </a:schemeClr>
                </a:solidFill>
                <a:latin typeface="Segoe UI Light" pitchFamily="34" charset="0"/>
              </a:rPr>
              <a:t>Store files as blobs and associate metadata </a:t>
            </a:r>
            <a:r>
              <a:rPr lang="en-US" sz="2400" dirty="0" smtClean="0">
                <a:solidFill>
                  <a:schemeClr val="accent2">
                    <a:alpha val="99000"/>
                  </a:schemeClr>
                </a:solidFill>
                <a:latin typeface="Segoe UI Light" pitchFamily="34" charset="0"/>
              </a:rPr>
              <a:t>with </a:t>
            </a:r>
            <a:r>
              <a:rPr lang="en-US" sz="2400" dirty="0">
                <a:solidFill>
                  <a:schemeClr val="accent2">
                    <a:alpha val="99000"/>
                  </a:schemeClr>
                </a:solidFill>
                <a:latin typeface="Segoe UI Light" pitchFamily="34" charset="0"/>
              </a:rPr>
              <a:t>it</a:t>
            </a:r>
          </a:p>
          <a:p>
            <a:pPr marL="0" indent="0" defTabSz="1218987">
              <a:spcBef>
                <a:spcPts val="600"/>
              </a:spcBef>
              <a:buNone/>
            </a:pPr>
            <a:r>
              <a:rPr lang="en-US" sz="1800" spc="-51" dirty="0"/>
              <a:t>Blobs can be up to 200 GB in size</a:t>
            </a:r>
          </a:p>
        </p:txBody>
      </p:sp>
      <p:sp>
        <p:nvSpPr>
          <p:cNvPr id="15" name="Text Placeholder 8"/>
          <p:cNvSpPr txBox="1">
            <a:spLocks/>
          </p:cNvSpPr>
          <p:nvPr/>
        </p:nvSpPr>
        <p:spPr>
          <a:xfrm>
            <a:off x="517525" y="3058380"/>
            <a:ext cx="3474720" cy="1000274"/>
          </a:xfrm>
          <a:prstGeom prst="rect">
            <a:avLst/>
          </a:prstGeom>
        </p:spPr>
        <p:txBody>
          <a:bodyPr wrap="square" lIns="0" rIns="0">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spcBef>
                <a:spcPts val="1200"/>
              </a:spcBef>
              <a:buNone/>
            </a:pPr>
            <a:r>
              <a:rPr lang="en-US" sz="2400" dirty="0">
                <a:solidFill>
                  <a:schemeClr val="accent2">
                    <a:alpha val="99000"/>
                  </a:schemeClr>
                </a:solidFill>
                <a:latin typeface="Segoe UI Light" pitchFamily="34" charset="0"/>
              </a:rPr>
              <a:t>Snapshot </a:t>
            </a:r>
            <a:r>
              <a:rPr lang="en-US" sz="2400" dirty="0" smtClean="0">
                <a:solidFill>
                  <a:schemeClr val="accent2">
                    <a:alpha val="99000"/>
                  </a:schemeClr>
                </a:solidFill>
                <a:latin typeface="Segoe UI Light" pitchFamily="34" charset="0"/>
              </a:rPr>
              <a:t>Blob</a:t>
            </a:r>
          </a:p>
          <a:p>
            <a:pPr marL="0" indent="0" defTabSz="1218987">
              <a:spcBef>
                <a:spcPts val="600"/>
              </a:spcBef>
              <a:buNone/>
            </a:pPr>
            <a:r>
              <a:rPr lang="en-US" sz="1800" spc="-51" dirty="0"/>
              <a:t>Create versions/backup of your blobs</a:t>
            </a:r>
          </a:p>
        </p:txBody>
      </p:sp>
      <p:sp>
        <p:nvSpPr>
          <p:cNvPr id="16" name="Text Placeholder 8"/>
          <p:cNvSpPr txBox="1">
            <a:spLocks/>
          </p:cNvSpPr>
          <p:nvPr/>
        </p:nvSpPr>
        <p:spPr>
          <a:xfrm>
            <a:off x="4359434" y="3058380"/>
            <a:ext cx="3474720" cy="750975"/>
          </a:xfrm>
          <a:prstGeom prst="rect">
            <a:avLst/>
          </a:prstGeom>
        </p:spPr>
        <p:txBody>
          <a:bodyPr wrap="square" lIns="0" rIns="0">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spcBef>
                <a:spcPts val="1200"/>
              </a:spcBef>
              <a:buNone/>
            </a:pPr>
            <a:r>
              <a:rPr lang="en-US" sz="2400" dirty="0">
                <a:solidFill>
                  <a:schemeClr val="accent2">
                    <a:alpha val="99000"/>
                  </a:schemeClr>
                </a:solidFill>
                <a:latin typeface="Segoe UI Light" pitchFamily="34" charset="0"/>
              </a:rPr>
              <a:t>Lease Blob</a:t>
            </a:r>
          </a:p>
          <a:p>
            <a:pPr marL="0" indent="0" defTabSz="1218987">
              <a:spcBef>
                <a:spcPts val="600"/>
              </a:spcBef>
              <a:buNone/>
            </a:pPr>
            <a:r>
              <a:rPr lang="en-US" sz="1800" spc="-51" dirty="0"/>
              <a:t>Exclusive write lease</a:t>
            </a:r>
          </a:p>
        </p:txBody>
      </p:sp>
    </p:spTree>
    <p:extLst>
      <p:ext uri="{BB962C8B-B14F-4D97-AF65-F5344CB8AC3E}">
        <p14:creationId xmlns:p14="http://schemas.microsoft.com/office/powerpoint/2010/main" val="4144997036"/>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Azure Blobs – What is new?</a:t>
            </a:r>
          </a:p>
        </p:txBody>
      </p:sp>
      <p:sp>
        <p:nvSpPr>
          <p:cNvPr id="3" name="Rounded Rectangle 2"/>
          <p:cNvSpPr/>
          <p:nvPr/>
        </p:nvSpPr>
        <p:spPr bwMode="auto">
          <a:xfrm>
            <a:off x="522905" y="1446213"/>
            <a:ext cx="3645604" cy="3648456"/>
          </a:xfrm>
          <a:prstGeom prst="roundRect">
            <a:avLst>
              <a:gd name="adj" fmla="val 0"/>
            </a:avLst>
          </a:prstGeom>
          <a:solidFill>
            <a:schemeClr val="accent1"/>
          </a:solidFill>
          <a:ln w="9525" cap="flat" cmpd="sng" algn="ctr">
            <a:noFill/>
            <a:prstDash val="solid"/>
          </a:ln>
          <a:effectLst/>
        </p:spPr>
        <p:txBody>
          <a:bodyPr tIns="91440" bIns="91440" rtlCol="0" anchor="t" anchorCtr="0"/>
          <a:lstStyle/>
          <a:p>
            <a:pPr lvl="0" defTabSz="914361">
              <a:lnSpc>
                <a:spcPct val="90000"/>
              </a:lnSpc>
              <a:defRPr/>
            </a:pPr>
            <a:r>
              <a:rPr lang="en-US" sz="2800" kern="0" dirty="0">
                <a:gradFill>
                  <a:gsLst>
                    <a:gs pos="0">
                      <a:srgbClr val="FFFFFF"/>
                    </a:gs>
                    <a:gs pos="100000">
                      <a:srgbClr val="FFFFFF"/>
                    </a:gs>
                  </a:gsLst>
                  <a:lin ang="5400000" scaled="0"/>
                </a:gradFill>
              </a:rPr>
              <a:t>Efficient Resume for browsers and streaming media players require:</a:t>
            </a:r>
          </a:p>
        </p:txBody>
      </p:sp>
      <p:sp>
        <p:nvSpPr>
          <p:cNvPr id="4" name="Rounded Rectangle 6"/>
          <p:cNvSpPr/>
          <p:nvPr/>
        </p:nvSpPr>
        <p:spPr bwMode="black">
          <a:xfrm rot="16200000">
            <a:off x="551612" y="3397690"/>
            <a:ext cx="981653" cy="1391651"/>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rgbClr val="FFFFFF"/>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sp>
        <p:nvSpPr>
          <p:cNvPr id="6" name="Freeform 88"/>
          <p:cNvSpPr>
            <a:spLocks noEditPoints="1"/>
          </p:cNvSpPr>
          <p:nvPr/>
        </p:nvSpPr>
        <p:spPr bwMode="black">
          <a:xfrm>
            <a:off x="2983757" y="3351012"/>
            <a:ext cx="1751201" cy="1485006"/>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FFFFFF"/>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sp>
        <p:nvSpPr>
          <p:cNvPr id="7" name="Text Placeholder 8"/>
          <p:cNvSpPr txBox="1">
            <a:spLocks/>
          </p:cNvSpPr>
          <p:nvPr/>
        </p:nvSpPr>
        <p:spPr>
          <a:xfrm>
            <a:off x="4543742" y="3389587"/>
            <a:ext cx="6202721" cy="1705082"/>
          </a:xfrm>
          <a:prstGeom prst="rect">
            <a:avLst/>
          </a:prstGeom>
        </p:spPr>
        <p:txBody>
          <a:bodyPr wrap="square" lIns="0" rIns="0">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spcBef>
                <a:spcPts val="2400"/>
              </a:spcBef>
              <a:buNone/>
            </a:pPr>
            <a:r>
              <a:rPr lang="en-US" sz="2400" spc="-51" dirty="0"/>
              <a:t>Range requests of the form “Range: bytes 100-” </a:t>
            </a:r>
          </a:p>
          <a:p>
            <a:pPr marL="0" indent="0" defTabSz="1218987">
              <a:spcBef>
                <a:spcPts val="2400"/>
              </a:spcBef>
              <a:buNone/>
            </a:pPr>
            <a:r>
              <a:rPr lang="en-US" sz="2400" spc="-51" dirty="0"/>
              <a:t>Return “Accept-Ranges” response header</a:t>
            </a:r>
          </a:p>
          <a:p>
            <a:pPr marL="0" indent="0" defTabSz="1218987">
              <a:spcBef>
                <a:spcPts val="2400"/>
              </a:spcBef>
              <a:buNone/>
            </a:pPr>
            <a:r>
              <a:rPr lang="en-US" sz="2400" spc="-51" dirty="0" err="1"/>
              <a:t>ETags</a:t>
            </a:r>
            <a:r>
              <a:rPr lang="en-US" sz="2400" spc="-51" dirty="0"/>
              <a:t> to be quoted</a:t>
            </a:r>
          </a:p>
        </p:txBody>
      </p:sp>
    </p:spTree>
    <p:extLst>
      <p:ext uri="{BB962C8B-B14F-4D97-AF65-F5344CB8AC3E}">
        <p14:creationId xmlns:p14="http://schemas.microsoft.com/office/powerpoint/2010/main" val="1759946012"/>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Azure Tables</a:t>
            </a:r>
          </a:p>
        </p:txBody>
      </p:sp>
      <p:sp>
        <p:nvSpPr>
          <p:cNvPr id="4" name="Text Placeholder 8"/>
          <p:cNvSpPr txBox="1">
            <a:spLocks/>
          </p:cNvSpPr>
          <p:nvPr/>
        </p:nvSpPr>
        <p:spPr>
          <a:xfrm>
            <a:off x="517525" y="1446213"/>
            <a:ext cx="5382532" cy="3062377"/>
          </a:xfrm>
          <a:prstGeom prst="rect">
            <a:avLst/>
          </a:prstGeom>
        </p:spPr>
        <p:txBody>
          <a:bodyPr wrap="square">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spcBef>
                <a:spcPts val="1200"/>
              </a:spcBef>
              <a:buNone/>
            </a:pPr>
            <a:r>
              <a:rPr lang="en-US" dirty="0">
                <a:solidFill>
                  <a:schemeClr val="accent2">
                    <a:alpha val="99000"/>
                  </a:schemeClr>
                </a:solidFill>
                <a:latin typeface="Segoe UI Light" pitchFamily="34" charset="0"/>
              </a:rPr>
              <a:t>Scalable Structured </a:t>
            </a:r>
            <a:r>
              <a:rPr lang="en-US" dirty="0" smtClean="0">
                <a:solidFill>
                  <a:schemeClr val="accent2">
                    <a:alpha val="99000"/>
                  </a:schemeClr>
                </a:solidFill>
                <a:latin typeface="Segoe UI Light" pitchFamily="34" charset="0"/>
              </a:rPr>
              <a:t>Storage</a:t>
            </a:r>
            <a:r>
              <a:rPr lang="en-US" sz="1800" spc="-51" dirty="0" smtClean="0"/>
              <a:t/>
            </a:r>
            <a:br>
              <a:rPr lang="en-US" sz="1800" spc="-51" dirty="0" smtClean="0"/>
            </a:br>
            <a:r>
              <a:rPr lang="en-US" sz="1800" spc="-51" dirty="0" smtClean="0"/>
              <a:t/>
            </a:r>
            <a:br>
              <a:rPr lang="en-US" sz="1800" spc="-51" dirty="0" smtClean="0"/>
            </a:br>
            <a:r>
              <a:rPr lang="en-US" sz="2100" spc="-51" dirty="0" smtClean="0"/>
              <a:t>Store Tables with billions of entities and TBs </a:t>
            </a:r>
            <a:br>
              <a:rPr lang="en-US" sz="2100" spc="-51" dirty="0" smtClean="0"/>
            </a:br>
            <a:r>
              <a:rPr lang="en-US" sz="2100" spc="-51" dirty="0" smtClean="0"/>
              <a:t>of data</a:t>
            </a:r>
          </a:p>
          <a:p>
            <a:pPr marL="0" indent="0" defTabSz="1218987">
              <a:spcBef>
                <a:spcPts val="1200"/>
              </a:spcBef>
              <a:buNone/>
            </a:pPr>
            <a:r>
              <a:rPr lang="en-US" sz="2100" spc="-51" dirty="0" smtClean="0"/>
              <a:t>Provides </a:t>
            </a:r>
            <a:r>
              <a:rPr lang="en-US" sz="2100" spc="-51" dirty="0"/>
              <a:t>flexible schema (</a:t>
            </a:r>
            <a:r>
              <a:rPr lang="en-US" sz="2100" spc="-51" dirty="0" err="1"/>
              <a:t>NoSQL</a:t>
            </a:r>
            <a:r>
              <a:rPr lang="en-US" sz="2100" spc="-51" dirty="0"/>
              <a:t>)</a:t>
            </a:r>
          </a:p>
          <a:p>
            <a:pPr marL="0" indent="0" defTabSz="1218987">
              <a:spcBef>
                <a:spcPts val="1200"/>
              </a:spcBef>
              <a:buNone/>
            </a:pPr>
            <a:r>
              <a:rPr lang="en-US" sz="2100" spc="-51" dirty="0"/>
              <a:t>Data </a:t>
            </a:r>
            <a:r>
              <a:rPr lang="en-US" sz="2100" spc="-51" dirty="0" smtClean="0"/>
              <a:t>Model</a:t>
            </a:r>
          </a:p>
          <a:p>
            <a:pPr marL="288925" indent="0" defTabSz="1218987">
              <a:spcBef>
                <a:spcPts val="1200"/>
              </a:spcBef>
              <a:buNone/>
            </a:pPr>
            <a:r>
              <a:rPr lang="en-US" sz="1800" spc="-51" dirty="0"/>
              <a:t>A table is a set of entities (rows)</a:t>
            </a:r>
          </a:p>
          <a:p>
            <a:pPr marL="288925" indent="0" defTabSz="1218987">
              <a:spcBef>
                <a:spcPts val="1200"/>
              </a:spcBef>
              <a:buNone/>
            </a:pPr>
            <a:r>
              <a:rPr lang="en-US" sz="1800" spc="-51" dirty="0"/>
              <a:t>An entity is a set of properties (columns</a:t>
            </a:r>
            <a:r>
              <a:rPr lang="en-US" sz="1800" spc="-51" dirty="0" smtClean="0"/>
              <a:t>)</a:t>
            </a:r>
            <a:endParaRPr lang="en-US" sz="1800" spc="-51" dirty="0"/>
          </a:p>
        </p:txBody>
      </p:sp>
      <p:sp>
        <p:nvSpPr>
          <p:cNvPr id="5" name="Text Placeholder 8"/>
          <p:cNvSpPr txBox="1">
            <a:spLocks/>
          </p:cNvSpPr>
          <p:nvPr/>
        </p:nvSpPr>
        <p:spPr>
          <a:xfrm>
            <a:off x="6293531" y="1432743"/>
            <a:ext cx="5382532" cy="1423467"/>
          </a:xfrm>
          <a:prstGeom prst="rect">
            <a:avLst/>
          </a:prstGeom>
        </p:spPr>
        <p:txBody>
          <a:bodyPr wrap="square">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spcBef>
                <a:spcPts val="1200"/>
              </a:spcBef>
              <a:buNone/>
            </a:pPr>
            <a:r>
              <a:rPr lang="en-US" dirty="0">
                <a:solidFill>
                  <a:schemeClr val="accent2">
                    <a:alpha val="99000"/>
                  </a:schemeClr>
                </a:solidFill>
                <a:latin typeface="Segoe UI Light" pitchFamily="34" charset="0"/>
              </a:rPr>
              <a:t>Familiar and Easy to use </a:t>
            </a:r>
            <a:r>
              <a:rPr lang="en-US" dirty="0" smtClean="0">
                <a:solidFill>
                  <a:schemeClr val="accent2">
                    <a:alpha val="99000"/>
                  </a:schemeClr>
                </a:solidFill>
                <a:latin typeface="Segoe UI Light" pitchFamily="34" charset="0"/>
              </a:rPr>
              <a:t>API</a:t>
            </a:r>
            <a:endParaRPr lang="en-US" sz="1800" spc="-51" dirty="0"/>
          </a:p>
          <a:p>
            <a:pPr marL="0" indent="0" defTabSz="1218987">
              <a:spcBef>
                <a:spcPts val="1200"/>
              </a:spcBef>
              <a:buNone/>
            </a:pPr>
            <a:r>
              <a:rPr lang="en-US" sz="2100" spc="-51" dirty="0" err="1"/>
              <a:t>OData</a:t>
            </a:r>
            <a:r>
              <a:rPr lang="en-US" sz="2100" spc="-51" dirty="0"/>
              <a:t> Protocol</a:t>
            </a:r>
          </a:p>
          <a:p>
            <a:pPr marL="0" indent="0" defTabSz="1218987">
              <a:spcBef>
                <a:spcPts val="1200"/>
              </a:spcBef>
              <a:buNone/>
            </a:pPr>
            <a:r>
              <a:rPr lang="en-US" sz="2100" spc="-51" dirty="0"/>
              <a:t>WCF Data Services - .NET classes and LINQ</a:t>
            </a:r>
          </a:p>
        </p:txBody>
      </p:sp>
    </p:spTree>
    <p:extLst>
      <p:ext uri="{BB962C8B-B14F-4D97-AF65-F5344CB8AC3E}">
        <p14:creationId xmlns:p14="http://schemas.microsoft.com/office/powerpoint/2010/main" val="3371289241"/>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accent4"/>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alpha val="99000"/>
                  </a:schemeClr>
                </a:solidFill>
              </a:rPr>
              <a:t>Windows Azure Tables – What is new?</a:t>
            </a:r>
          </a:p>
        </p:txBody>
      </p:sp>
      <p:sp>
        <p:nvSpPr>
          <p:cNvPr id="3" name="Content Placeholder 2"/>
          <p:cNvSpPr>
            <a:spLocks noGrp="1"/>
          </p:cNvSpPr>
          <p:nvPr>
            <p:ph type="body" sz="quarter" idx="10"/>
          </p:nvPr>
        </p:nvSpPr>
        <p:spPr>
          <a:xfrm>
            <a:off x="1326382" y="1447800"/>
            <a:ext cx="5617029" cy="3816429"/>
          </a:xfrm>
        </p:spPr>
        <p:txBody>
          <a:bodyPr/>
          <a:lstStyle/>
          <a:p>
            <a:pPr lvl="1">
              <a:lnSpc>
                <a:spcPct val="100000"/>
              </a:lnSpc>
              <a:spcAft>
                <a:spcPts val="600"/>
              </a:spcAft>
            </a:pPr>
            <a:r>
              <a:rPr lang="en-US" sz="3600" dirty="0">
                <a:solidFill>
                  <a:schemeClr val="bg1">
                    <a:alpha val="99000"/>
                  </a:schemeClr>
                </a:solidFill>
                <a:latin typeface="Segoe UI Light" pitchFamily="34" charset="0"/>
              </a:rPr>
              <a:t>Insert entity</a:t>
            </a:r>
          </a:p>
          <a:p>
            <a:pPr lvl="1">
              <a:lnSpc>
                <a:spcPct val="100000"/>
              </a:lnSpc>
            </a:pPr>
            <a:r>
              <a:rPr lang="en-US" sz="3600" dirty="0">
                <a:solidFill>
                  <a:schemeClr val="bg1">
                    <a:alpha val="99000"/>
                  </a:schemeClr>
                </a:solidFill>
                <a:latin typeface="Segoe UI Light" pitchFamily="34" charset="0"/>
              </a:rPr>
              <a:t>Update entity </a:t>
            </a:r>
          </a:p>
          <a:p>
            <a:pPr marL="0" lvl="1">
              <a:lnSpc>
                <a:spcPct val="100000"/>
              </a:lnSpc>
            </a:pPr>
            <a:r>
              <a:rPr lang="en-US" sz="2400" dirty="0">
                <a:solidFill>
                  <a:schemeClr val="bg1">
                    <a:alpha val="99000"/>
                  </a:schemeClr>
                </a:solidFill>
                <a:latin typeface="Segoe UI Light" pitchFamily="34" charset="0"/>
              </a:rPr>
              <a:t>Merge </a:t>
            </a:r>
          </a:p>
          <a:p>
            <a:pPr marL="0" lvl="1">
              <a:lnSpc>
                <a:spcPct val="100000"/>
              </a:lnSpc>
              <a:spcAft>
                <a:spcPts val="600"/>
              </a:spcAft>
            </a:pPr>
            <a:r>
              <a:rPr lang="en-US" sz="2400" dirty="0">
                <a:solidFill>
                  <a:schemeClr val="bg1">
                    <a:alpha val="99000"/>
                  </a:schemeClr>
                </a:solidFill>
                <a:latin typeface="Segoe UI Light" pitchFamily="34" charset="0"/>
              </a:rPr>
              <a:t>Replace</a:t>
            </a:r>
          </a:p>
          <a:p>
            <a:pPr lvl="1">
              <a:lnSpc>
                <a:spcPct val="100000"/>
              </a:lnSpc>
              <a:spcAft>
                <a:spcPts val="600"/>
              </a:spcAft>
            </a:pPr>
            <a:r>
              <a:rPr lang="en-US" sz="3600" dirty="0">
                <a:solidFill>
                  <a:schemeClr val="bg1">
                    <a:alpha val="99000"/>
                  </a:schemeClr>
                </a:solidFill>
                <a:latin typeface="Segoe UI Light" pitchFamily="34" charset="0"/>
              </a:rPr>
              <a:t>Delete entity</a:t>
            </a:r>
          </a:p>
          <a:p>
            <a:pPr lvl="1">
              <a:lnSpc>
                <a:spcPct val="100000"/>
              </a:lnSpc>
              <a:spcAft>
                <a:spcPts val="600"/>
              </a:spcAft>
            </a:pPr>
            <a:r>
              <a:rPr lang="en-US" sz="3600" dirty="0">
                <a:solidFill>
                  <a:schemeClr val="bg1">
                    <a:alpha val="99000"/>
                  </a:schemeClr>
                </a:solidFill>
                <a:latin typeface="Segoe UI Light" pitchFamily="34" charset="0"/>
              </a:rPr>
              <a:t>Query entity</a:t>
            </a:r>
          </a:p>
          <a:p>
            <a:pPr lvl="1">
              <a:lnSpc>
                <a:spcPct val="100000"/>
              </a:lnSpc>
              <a:spcAft>
                <a:spcPts val="600"/>
              </a:spcAft>
            </a:pPr>
            <a:r>
              <a:rPr lang="en-US" sz="3600" dirty="0">
                <a:solidFill>
                  <a:schemeClr val="bg1">
                    <a:alpha val="99000"/>
                  </a:schemeClr>
                </a:solidFill>
                <a:latin typeface="Segoe UI Light" pitchFamily="34" charset="0"/>
              </a:rPr>
              <a:t>Entity Group Transactions</a:t>
            </a:r>
          </a:p>
        </p:txBody>
      </p:sp>
      <p:sp>
        <p:nvSpPr>
          <p:cNvPr id="7" name="Content Placeholder 2"/>
          <p:cNvSpPr txBox="1">
            <a:spLocks/>
          </p:cNvSpPr>
          <p:nvPr/>
        </p:nvSpPr>
        <p:spPr>
          <a:xfrm>
            <a:off x="6501284" y="1447800"/>
            <a:ext cx="5486400" cy="2354491"/>
          </a:xfrm>
          <a:prstGeom prst="rect">
            <a:avLst/>
          </a:prstGeom>
        </p:spPr>
        <p:txBody>
          <a:bodyPr vert="horz" wrap="square" lIns="0" tIns="0" rIns="0" bIns="0" rtlCol="0">
            <a:spAutoFit/>
          </a:bodyPr>
          <a:lstStyle>
            <a:lvl1pPr marL="3175" indent="0" algn="l" defTabSz="914325" rtl="0" eaLnBrk="1" latinLnBrk="0" hangingPunct="1">
              <a:lnSpc>
                <a:spcPct val="90000"/>
              </a:lnSpc>
              <a:spcBef>
                <a:spcPts val="0"/>
              </a:spcBef>
              <a:spcAft>
                <a:spcPts val="900"/>
              </a:spcAft>
              <a:buSzPct val="80000"/>
              <a:buFont typeface="Arial" pitchFamily="34" charset="0"/>
              <a:buNone/>
              <a:defRPr sz="4000" kern="1200" spc="-100" baseline="0">
                <a:gradFill>
                  <a:gsLst>
                    <a:gs pos="0">
                      <a:srgbClr val="595959"/>
                    </a:gs>
                    <a:gs pos="86000">
                      <a:srgbClr val="595959"/>
                    </a:gs>
                  </a:gsLst>
                  <a:lin ang="5400000" scaled="0"/>
                </a:gradFill>
                <a:latin typeface="Segoe UI Light" pitchFamily="34" charset="0"/>
                <a:ea typeface="+mn-ea"/>
                <a:cs typeface="+mn-cs"/>
              </a:defRPr>
            </a:lvl1pPr>
            <a:lvl2pPr marL="3175" indent="0" algn="l" defTabSz="914325" rtl="0" eaLnBrk="1" latinLnBrk="0" hangingPunct="1">
              <a:lnSpc>
                <a:spcPct val="90000"/>
              </a:lnSpc>
              <a:spcBef>
                <a:spcPts val="0"/>
              </a:spcBef>
              <a:buSzPct val="80000"/>
              <a:buFont typeface="Arial" pitchFamily="34" charset="0"/>
              <a:buNone/>
              <a:defRPr sz="2000" kern="1200" spc="-51" baseline="0">
                <a:gradFill>
                  <a:gsLst>
                    <a:gs pos="0">
                      <a:srgbClr val="595959"/>
                    </a:gs>
                    <a:gs pos="86000">
                      <a:srgbClr val="595959"/>
                    </a:gs>
                  </a:gsLst>
                  <a:lin ang="5400000" scaled="0"/>
                </a:gradFill>
                <a:latin typeface="+mn-lt"/>
                <a:ea typeface="+mn-ea"/>
                <a:cs typeface="+mn-cs"/>
              </a:defRPr>
            </a:lvl2pPr>
            <a:lvl3pPr marL="1258784" indent="-403191" algn="l" defTabSz="914325" rtl="0" eaLnBrk="1" latinLnBrk="0" hangingPunct="1">
              <a:lnSpc>
                <a:spcPct val="90000"/>
              </a:lnSpc>
              <a:spcBef>
                <a:spcPct val="20000"/>
              </a:spcBef>
              <a:buSzPct val="80000"/>
              <a:buFontTx/>
              <a:buBlip>
                <a:blip r:embed="rId2"/>
              </a:buBlip>
              <a:defRPr sz="24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3pPr>
            <a:lvl4pPr marL="1604828" indent="-346046" algn="l" defTabSz="914325" rtl="0" eaLnBrk="1" latinLnBrk="0" hangingPunct="1">
              <a:lnSpc>
                <a:spcPct val="90000"/>
              </a:lnSpc>
              <a:spcBef>
                <a:spcPct val="20000"/>
              </a:spcBef>
              <a:buSzPct val="80000"/>
              <a:buFontTx/>
              <a:buBlip>
                <a:blip r:embed="rId2"/>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4pPr>
            <a:lvl5pPr marL="1941351" indent="-336522" algn="l" defTabSz="914325" rtl="0" eaLnBrk="1" latinLnBrk="0" hangingPunct="1">
              <a:lnSpc>
                <a:spcPct val="90000"/>
              </a:lnSpc>
              <a:spcBef>
                <a:spcPct val="20000"/>
              </a:spcBef>
              <a:buSzPct val="80000"/>
              <a:buFontTx/>
              <a:buBlip>
                <a:blip r:embed="rId2"/>
              </a:buBlip>
              <a:defRPr sz="2000" kern="1200">
                <a:gradFill>
                  <a:gsLst>
                    <a:gs pos="0">
                      <a:schemeClr val="tx1">
                        <a:lumMod val="90000"/>
                        <a:lumOff val="10000"/>
                      </a:schemeClr>
                    </a:gs>
                    <a:gs pos="86000">
                      <a:schemeClr val="tx1">
                        <a:lumMod val="90000"/>
                        <a:lumOff val="10000"/>
                      </a:schemeClr>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lnSpc>
                <a:spcPct val="100000"/>
              </a:lnSpc>
            </a:pPr>
            <a:r>
              <a:rPr lang="en-US" sz="3600" dirty="0">
                <a:solidFill>
                  <a:schemeClr val="bg1">
                    <a:alpha val="99000"/>
                  </a:schemeClr>
                </a:solidFill>
                <a:latin typeface="Segoe UI Light" pitchFamily="34" charset="0"/>
              </a:rPr>
              <a:t>Query Projection ($select)</a:t>
            </a:r>
          </a:p>
          <a:p>
            <a:pPr marL="0" lvl="1" defTabSz="914363">
              <a:lnSpc>
                <a:spcPct val="100000"/>
              </a:lnSpc>
              <a:spcAft>
                <a:spcPts val="600"/>
              </a:spcAft>
            </a:pPr>
            <a:r>
              <a:rPr lang="en-US" sz="2400" spc="-50" dirty="0">
                <a:solidFill>
                  <a:schemeClr val="bg1">
                    <a:alpha val="99000"/>
                  </a:schemeClr>
                </a:solidFill>
                <a:latin typeface="Segoe UI Light" pitchFamily="34" charset="0"/>
              </a:rPr>
              <a:t>Project only selected columns</a:t>
            </a:r>
          </a:p>
          <a:p>
            <a:pPr lvl="1">
              <a:lnSpc>
                <a:spcPct val="100000"/>
              </a:lnSpc>
            </a:pPr>
            <a:r>
              <a:rPr lang="en-US" sz="3600" dirty="0" err="1" smtClean="0">
                <a:solidFill>
                  <a:schemeClr val="bg1">
                    <a:alpha val="99000"/>
                  </a:schemeClr>
                </a:solidFill>
                <a:latin typeface="Segoe UI Light" pitchFamily="34" charset="0"/>
              </a:rPr>
              <a:t>Upsert</a:t>
            </a:r>
            <a:r>
              <a:rPr lang="en-US" sz="3600" dirty="0" smtClean="0">
                <a:solidFill>
                  <a:schemeClr val="bg1">
                    <a:alpha val="99000"/>
                  </a:schemeClr>
                </a:solidFill>
                <a:latin typeface="Segoe UI Light" pitchFamily="34" charset="0"/>
              </a:rPr>
              <a:t> </a:t>
            </a:r>
            <a:r>
              <a:rPr lang="en-US" sz="3600" dirty="0">
                <a:solidFill>
                  <a:schemeClr val="bg1">
                    <a:alpha val="99000"/>
                  </a:schemeClr>
                </a:solidFill>
                <a:latin typeface="Segoe UI Light" pitchFamily="34" charset="0"/>
              </a:rPr>
              <a:t>Entity</a:t>
            </a:r>
          </a:p>
          <a:p>
            <a:pPr marL="344488" lvl="1" indent="-344488" defTabSz="914363">
              <a:lnSpc>
                <a:spcPct val="100000"/>
              </a:lnSpc>
            </a:pPr>
            <a:r>
              <a:rPr lang="en-US" sz="2400" spc="-50" dirty="0" err="1">
                <a:solidFill>
                  <a:schemeClr val="bg1">
                    <a:alpha val="99000"/>
                  </a:schemeClr>
                </a:solidFill>
                <a:latin typeface="Segoe UI Light" pitchFamily="34" charset="0"/>
              </a:rPr>
              <a:t>InsertOrReplace</a:t>
            </a:r>
            <a:endParaRPr lang="en-US" sz="2400" spc="-50" dirty="0">
              <a:solidFill>
                <a:schemeClr val="bg1">
                  <a:alpha val="99000"/>
                </a:schemeClr>
              </a:solidFill>
              <a:latin typeface="Segoe UI Light" pitchFamily="34" charset="0"/>
            </a:endParaRPr>
          </a:p>
          <a:p>
            <a:pPr marL="344488" lvl="1" indent="-344488" defTabSz="914363">
              <a:lnSpc>
                <a:spcPct val="100000"/>
              </a:lnSpc>
            </a:pPr>
            <a:r>
              <a:rPr lang="en-US" sz="2400" spc="-50" dirty="0" err="1">
                <a:solidFill>
                  <a:schemeClr val="bg1">
                    <a:alpha val="99000"/>
                  </a:schemeClr>
                </a:solidFill>
                <a:latin typeface="Segoe UI Light" pitchFamily="34" charset="0"/>
              </a:rPr>
              <a:t>InsertOrMerge</a:t>
            </a:r>
            <a:endParaRPr lang="en-US" sz="2400" spc="-50" dirty="0">
              <a:solidFill>
                <a:schemeClr val="bg1">
                  <a:alpha val="99000"/>
                </a:schemeClr>
              </a:solidFill>
              <a:latin typeface="Segoe UI Light" pitchFamily="34" charset="0"/>
            </a:endParaRPr>
          </a:p>
        </p:txBody>
      </p:sp>
      <p:sp>
        <p:nvSpPr>
          <p:cNvPr id="6" name="Rounded Rectangle 6"/>
          <p:cNvSpPr/>
          <p:nvPr/>
        </p:nvSpPr>
        <p:spPr bwMode="black">
          <a:xfrm rot="16200000">
            <a:off x="10096103" y="4904592"/>
            <a:ext cx="1569134" cy="2224497"/>
          </a:xfrm>
          <a:custGeom>
            <a:avLst/>
            <a:gdLst/>
            <a:ahLst/>
            <a:cxnLst/>
            <a:rect l="l" t="t" r="r" b="b"/>
            <a:pathLst>
              <a:path w="3286897" h="4658497">
                <a:moveTo>
                  <a:pt x="1600200" y="4382531"/>
                </a:moveTo>
                <a:cubicBezTo>
                  <a:pt x="1600200" y="4367744"/>
                  <a:pt x="1588213" y="4355757"/>
                  <a:pt x="1573426" y="4355757"/>
                </a:cubicBezTo>
                <a:lnTo>
                  <a:pt x="811428" y="4355757"/>
                </a:lnTo>
                <a:cubicBezTo>
                  <a:pt x="796641" y="4355757"/>
                  <a:pt x="784654" y="4367744"/>
                  <a:pt x="784654" y="4382531"/>
                </a:cubicBezTo>
                <a:lnTo>
                  <a:pt x="784654" y="4489621"/>
                </a:lnTo>
                <a:cubicBezTo>
                  <a:pt x="784654" y="4504408"/>
                  <a:pt x="796641" y="4516395"/>
                  <a:pt x="811428" y="4516395"/>
                </a:cubicBezTo>
                <a:lnTo>
                  <a:pt x="1573426" y="4516395"/>
                </a:lnTo>
                <a:cubicBezTo>
                  <a:pt x="1588213" y="4516395"/>
                  <a:pt x="1600200" y="4504408"/>
                  <a:pt x="1600200" y="4489621"/>
                </a:cubicBezTo>
                <a:close/>
                <a:moveTo>
                  <a:pt x="2502243" y="4382531"/>
                </a:moveTo>
                <a:cubicBezTo>
                  <a:pt x="2502243" y="4367744"/>
                  <a:pt x="2490256" y="4355757"/>
                  <a:pt x="2475469" y="4355757"/>
                </a:cubicBezTo>
                <a:lnTo>
                  <a:pt x="1713471" y="4355757"/>
                </a:lnTo>
                <a:cubicBezTo>
                  <a:pt x="1698684" y="4355757"/>
                  <a:pt x="1686697" y="4367744"/>
                  <a:pt x="1686697" y="4382531"/>
                </a:cubicBezTo>
                <a:lnTo>
                  <a:pt x="1686697" y="4489621"/>
                </a:lnTo>
                <a:cubicBezTo>
                  <a:pt x="1686697" y="4504408"/>
                  <a:pt x="1698684" y="4516395"/>
                  <a:pt x="1713471" y="4516395"/>
                </a:cubicBezTo>
                <a:lnTo>
                  <a:pt x="2475469" y="4516395"/>
                </a:lnTo>
                <a:cubicBezTo>
                  <a:pt x="2490256" y="4516395"/>
                  <a:pt x="2502243" y="4504408"/>
                  <a:pt x="2502243" y="4489621"/>
                </a:cubicBezTo>
                <a:close/>
                <a:moveTo>
                  <a:pt x="3021231" y="480896"/>
                </a:moveTo>
                <a:cubicBezTo>
                  <a:pt x="3021231" y="375524"/>
                  <a:pt x="2935811" y="290104"/>
                  <a:pt x="2830439" y="290104"/>
                </a:cubicBezTo>
                <a:lnTo>
                  <a:pt x="444108" y="290104"/>
                </a:lnTo>
                <a:cubicBezTo>
                  <a:pt x="338736" y="290104"/>
                  <a:pt x="253316" y="375524"/>
                  <a:pt x="253316" y="480896"/>
                </a:cubicBezTo>
                <a:lnTo>
                  <a:pt x="253316" y="4029043"/>
                </a:lnTo>
                <a:cubicBezTo>
                  <a:pt x="253316" y="4134415"/>
                  <a:pt x="338736" y="4219835"/>
                  <a:pt x="444108" y="4219835"/>
                </a:cubicBezTo>
                <a:lnTo>
                  <a:pt x="2830439" y="4219835"/>
                </a:lnTo>
                <a:cubicBezTo>
                  <a:pt x="2935811" y="4219835"/>
                  <a:pt x="3021231" y="4134415"/>
                  <a:pt x="3021231" y="4029043"/>
                </a:cubicBezTo>
                <a:close/>
                <a:moveTo>
                  <a:pt x="3286897" y="226566"/>
                </a:moveTo>
                <a:lnTo>
                  <a:pt x="3286897" y="4431931"/>
                </a:lnTo>
                <a:cubicBezTo>
                  <a:pt x="3286897" y="4557060"/>
                  <a:pt x="3185460" y="4658497"/>
                  <a:pt x="3060331" y="4658497"/>
                </a:cubicBezTo>
                <a:lnTo>
                  <a:pt x="226566" y="4658497"/>
                </a:lnTo>
                <a:cubicBezTo>
                  <a:pt x="101437" y="4658497"/>
                  <a:pt x="0" y="4557060"/>
                  <a:pt x="0" y="4431931"/>
                </a:cubicBezTo>
                <a:lnTo>
                  <a:pt x="0" y="226566"/>
                </a:lnTo>
                <a:cubicBezTo>
                  <a:pt x="0" y="101437"/>
                  <a:pt x="101437" y="0"/>
                  <a:pt x="226566" y="0"/>
                </a:cubicBezTo>
                <a:lnTo>
                  <a:pt x="3060331" y="0"/>
                </a:lnTo>
                <a:cubicBezTo>
                  <a:pt x="3185460" y="0"/>
                  <a:pt x="3286897" y="101437"/>
                  <a:pt x="3286897" y="226566"/>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pic>
        <p:nvPicPr>
          <p:cNvPr id="9" name="Picture 8"/>
          <p:cNvPicPr>
            <a:picLocks noChangeAspect="1"/>
          </p:cNvPicPr>
          <p:nvPr/>
        </p:nvPicPr>
        <p:blipFill>
          <a:blip r:embed="rId3" cstate="print">
            <a:extLst>
              <a:ext uri="{BEBA8EAE-BF5A-486C-A8C5-ECC9F3942E4B}">
                <a14:imgProps xmlns:a14="http://schemas.microsoft.com/office/drawing/2010/main">
                  <a14:imgLayer r:embed="rId4">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9985672" y="6363487"/>
            <a:ext cx="1681921" cy="195501"/>
          </a:xfrm>
          <a:prstGeom prst="rect">
            <a:avLst/>
          </a:prstGeom>
        </p:spPr>
      </p:pic>
    </p:spTree>
    <p:extLst>
      <p:ext uri="{BB962C8B-B14F-4D97-AF65-F5344CB8AC3E}">
        <p14:creationId xmlns:p14="http://schemas.microsoft.com/office/powerpoint/2010/main" val="1382725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Windows Azure Tables - Projection</a:t>
            </a:r>
          </a:p>
        </p:txBody>
      </p:sp>
      <p:sp>
        <p:nvSpPr>
          <p:cNvPr id="7" name="Text Placeholder 2"/>
          <p:cNvSpPr>
            <a:spLocks noGrp="1"/>
          </p:cNvSpPr>
          <p:nvPr>
            <p:ph type="body" sz="quarter" idx="10"/>
          </p:nvPr>
        </p:nvSpPr>
        <p:spPr>
          <a:xfrm>
            <a:off x="517525" y="1446213"/>
            <a:ext cx="11149012" cy="4825937"/>
          </a:xfrm>
        </p:spPr>
        <p:txBody>
          <a:bodyPr/>
          <a:lstStyle/>
          <a:p>
            <a:pPr marL="0" indent="0">
              <a:buNone/>
            </a:pPr>
            <a:r>
              <a:rPr lang="en-US" sz="1600" dirty="0" smtClean="0">
                <a:solidFill>
                  <a:srgbClr val="0000FF"/>
                </a:solidFill>
                <a:latin typeface="Consolas" pitchFamily="49" charset="0"/>
                <a:cs typeface="Consolas" pitchFamily="49" charset="0"/>
              </a:rPr>
              <a:t>    </a:t>
            </a:r>
          </a:p>
          <a:p>
            <a:pPr marL="0" indent="0">
              <a:buNone/>
            </a:pPr>
            <a:r>
              <a:rPr lang="en-US" sz="1600" dirty="0">
                <a:solidFill>
                  <a:srgbClr val="0000FF"/>
                </a:solidFill>
                <a:latin typeface="Consolas" pitchFamily="49" charset="0"/>
                <a:cs typeface="Consolas" pitchFamily="49" charset="0"/>
              </a:rPr>
              <a:t> </a:t>
            </a:r>
            <a:r>
              <a:rPr lang="en-US" sz="1600" dirty="0" smtClean="0">
                <a:solidFill>
                  <a:srgbClr val="0000FF"/>
                </a:solidFill>
                <a:latin typeface="Consolas" pitchFamily="49" charset="0"/>
                <a:cs typeface="Consolas" pitchFamily="49" charset="0"/>
              </a:rPr>
              <a:t>   public</a:t>
            </a:r>
            <a:r>
              <a:rPr lang="en-US" sz="1600" dirty="0" smtClean="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class</a:t>
            </a:r>
            <a:r>
              <a:rPr lang="en-US" sz="1600" dirty="0">
                <a:solidFill>
                  <a:prstClr val="black"/>
                </a:solidFill>
                <a:latin typeface="Consolas" pitchFamily="49" charset="0"/>
                <a:cs typeface="Consolas" pitchFamily="49" charset="0"/>
              </a:rPr>
              <a:t> </a:t>
            </a:r>
            <a:r>
              <a:rPr lang="en-US" sz="1600" dirty="0" smtClean="0">
                <a:solidFill>
                  <a:srgbClr val="2B91AF"/>
                </a:solidFill>
                <a:latin typeface="Consolas" pitchFamily="49" charset="0"/>
                <a:cs typeface="Consolas" pitchFamily="49" charset="0"/>
              </a:rPr>
              <a:t>Customer</a:t>
            </a:r>
            <a:endParaRPr lang="en-US" sz="1600" dirty="0">
              <a:solidFill>
                <a:prstClr val="black"/>
              </a:solidFill>
              <a:latin typeface="Consolas" pitchFamily="49" charset="0"/>
              <a:cs typeface="Consolas" pitchFamily="49" charset="0"/>
            </a:endParaRPr>
          </a:p>
          <a:p>
            <a:pPr marL="0" indent="0">
              <a:buNone/>
            </a:pPr>
            <a:r>
              <a:rPr lang="en-US" sz="1600" dirty="0">
                <a:solidFill>
                  <a:prstClr val="black"/>
                </a:solidFill>
                <a:latin typeface="Consolas" pitchFamily="49" charset="0"/>
                <a:cs typeface="Consolas" pitchFamily="49" charset="0"/>
              </a:rPr>
              <a:t>    {</a:t>
            </a:r>
          </a:p>
          <a:p>
            <a:pPr marL="0" indent="0">
              <a:buNone/>
            </a:pP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public</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string</a:t>
            </a:r>
            <a:r>
              <a:rPr lang="en-US" sz="1600" dirty="0">
                <a:solidFill>
                  <a:prstClr val="black"/>
                </a:solidFill>
                <a:latin typeface="Consolas" pitchFamily="49" charset="0"/>
                <a:cs typeface="Consolas" pitchFamily="49" charset="0"/>
              </a:rPr>
              <a:t> </a:t>
            </a:r>
            <a:r>
              <a:rPr lang="en-US" sz="1600" dirty="0" err="1">
                <a:solidFill>
                  <a:prstClr val="black"/>
                </a:solidFill>
                <a:latin typeface="Consolas" pitchFamily="49" charset="0"/>
                <a:cs typeface="Consolas" pitchFamily="49" charset="0"/>
              </a:rPr>
              <a:t>PartitionKey</a:t>
            </a:r>
            <a:r>
              <a:rPr lang="en-US" sz="1600" dirty="0">
                <a:solidFill>
                  <a:prstClr val="black"/>
                </a:solidFill>
                <a:latin typeface="Consolas" pitchFamily="49" charset="0"/>
                <a:cs typeface="Consolas" pitchFamily="49" charset="0"/>
              </a:rPr>
              <a:t> { </a:t>
            </a:r>
            <a:r>
              <a:rPr lang="en-US" sz="1600" dirty="0">
                <a:solidFill>
                  <a:srgbClr val="0000FF"/>
                </a:solidFill>
                <a:latin typeface="Consolas" pitchFamily="49" charset="0"/>
                <a:cs typeface="Consolas" pitchFamily="49" charset="0"/>
              </a:rPr>
              <a:t>get</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set</a:t>
            </a:r>
            <a:r>
              <a:rPr lang="en-US" sz="1600" dirty="0">
                <a:solidFill>
                  <a:prstClr val="black"/>
                </a:solidFill>
                <a:latin typeface="Consolas" pitchFamily="49" charset="0"/>
                <a:cs typeface="Consolas" pitchFamily="49" charset="0"/>
              </a:rPr>
              <a:t>; </a:t>
            </a:r>
            <a:r>
              <a:rPr lang="en-US" sz="1600" dirty="0" smtClean="0">
                <a:solidFill>
                  <a:prstClr val="black"/>
                </a:solidFill>
                <a:latin typeface="Consolas" pitchFamily="49" charset="0"/>
                <a:cs typeface="Consolas" pitchFamily="49" charset="0"/>
              </a:rPr>
              <a:t>} 	</a:t>
            </a:r>
            <a:r>
              <a:rPr lang="en-US" sz="1600" dirty="0" smtClean="0">
                <a:solidFill>
                  <a:srgbClr val="00B050"/>
                </a:solidFill>
                <a:latin typeface="Consolas" pitchFamily="49" charset="0"/>
                <a:cs typeface="Consolas" pitchFamily="49" charset="0"/>
              </a:rPr>
              <a:t>// Customer Name</a:t>
            </a:r>
            <a:endParaRPr lang="en-US" sz="1600" dirty="0">
              <a:solidFill>
                <a:srgbClr val="00B050"/>
              </a:solidFill>
              <a:latin typeface="Consolas" pitchFamily="49" charset="0"/>
              <a:cs typeface="Consolas" pitchFamily="49" charset="0"/>
            </a:endParaRPr>
          </a:p>
          <a:p>
            <a:pPr marL="0" indent="0">
              <a:buNone/>
            </a:pP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public</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string</a:t>
            </a:r>
            <a:r>
              <a:rPr lang="en-US" sz="1600" dirty="0">
                <a:solidFill>
                  <a:prstClr val="black"/>
                </a:solidFill>
                <a:latin typeface="Consolas" pitchFamily="49" charset="0"/>
                <a:cs typeface="Consolas" pitchFamily="49" charset="0"/>
              </a:rPr>
              <a:t> </a:t>
            </a:r>
            <a:r>
              <a:rPr lang="en-US" sz="1600" dirty="0" err="1">
                <a:solidFill>
                  <a:prstClr val="black"/>
                </a:solidFill>
                <a:latin typeface="Consolas" pitchFamily="49" charset="0"/>
                <a:cs typeface="Consolas" pitchFamily="49" charset="0"/>
              </a:rPr>
              <a:t>RowKey</a:t>
            </a:r>
            <a:r>
              <a:rPr lang="en-US" sz="1600" dirty="0">
                <a:solidFill>
                  <a:prstClr val="black"/>
                </a:solidFill>
                <a:latin typeface="Consolas" pitchFamily="49" charset="0"/>
                <a:cs typeface="Consolas" pitchFamily="49" charset="0"/>
              </a:rPr>
              <a:t> { </a:t>
            </a:r>
            <a:r>
              <a:rPr lang="en-US" sz="1600" dirty="0">
                <a:solidFill>
                  <a:srgbClr val="0000FF"/>
                </a:solidFill>
                <a:latin typeface="Consolas" pitchFamily="49" charset="0"/>
                <a:cs typeface="Consolas" pitchFamily="49" charset="0"/>
              </a:rPr>
              <a:t>get</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set</a:t>
            </a:r>
            <a:r>
              <a:rPr lang="en-US" sz="1600" dirty="0">
                <a:solidFill>
                  <a:prstClr val="black"/>
                </a:solidFill>
                <a:latin typeface="Consolas" pitchFamily="49" charset="0"/>
                <a:cs typeface="Consolas" pitchFamily="49" charset="0"/>
              </a:rPr>
              <a:t>; </a:t>
            </a:r>
            <a:r>
              <a:rPr lang="en-US" sz="1600" dirty="0" smtClean="0">
                <a:solidFill>
                  <a:prstClr val="black"/>
                </a:solidFill>
                <a:latin typeface="Consolas" pitchFamily="49" charset="0"/>
                <a:cs typeface="Consolas" pitchFamily="49" charset="0"/>
              </a:rPr>
              <a:t>}	</a:t>
            </a:r>
            <a:r>
              <a:rPr lang="en-US" sz="1600" dirty="0" smtClean="0">
                <a:solidFill>
                  <a:srgbClr val="00B050"/>
                </a:solidFill>
                <a:latin typeface="Consolas" pitchFamily="49" charset="0"/>
                <a:cs typeface="Consolas" pitchFamily="49" charset="0"/>
              </a:rPr>
              <a:t>// Customer Phone Number</a:t>
            </a:r>
            <a:endParaRPr lang="en-US" sz="1600" dirty="0">
              <a:solidFill>
                <a:srgbClr val="00B050"/>
              </a:solidFill>
              <a:latin typeface="Consolas" pitchFamily="49" charset="0"/>
              <a:cs typeface="Consolas" pitchFamily="49" charset="0"/>
            </a:endParaRPr>
          </a:p>
          <a:p>
            <a:pPr marL="0" indent="0">
              <a:buNone/>
            </a:pP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public</a:t>
            </a:r>
            <a:r>
              <a:rPr lang="en-US" sz="1600" dirty="0">
                <a:solidFill>
                  <a:prstClr val="black"/>
                </a:solidFill>
                <a:latin typeface="Consolas" pitchFamily="49" charset="0"/>
                <a:cs typeface="Consolas" pitchFamily="49" charset="0"/>
              </a:rPr>
              <a:t> </a:t>
            </a:r>
            <a:r>
              <a:rPr lang="en-US" sz="1600" dirty="0" err="1">
                <a:solidFill>
                  <a:srgbClr val="2B91AF"/>
                </a:solidFill>
                <a:latin typeface="Consolas" pitchFamily="49" charset="0"/>
                <a:cs typeface="Consolas" pitchFamily="49" charset="0"/>
              </a:rPr>
              <a:t>DateTime</a:t>
            </a:r>
            <a:r>
              <a:rPr lang="en-US" sz="1600" dirty="0">
                <a:solidFill>
                  <a:prstClr val="black"/>
                </a:solidFill>
                <a:latin typeface="Consolas" pitchFamily="49" charset="0"/>
                <a:cs typeface="Consolas" pitchFamily="49" charset="0"/>
              </a:rPr>
              <a:t> </a:t>
            </a:r>
            <a:r>
              <a:rPr lang="en-US" sz="1600" dirty="0" err="1">
                <a:solidFill>
                  <a:prstClr val="black"/>
                </a:solidFill>
                <a:latin typeface="Consolas" pitchFamily="49" charset="0"/>
                <a:cs typeface="Consolas" pitchFamily="49" charset="0"/>
              </a:rPr>
              <a:t>CustomerSince</a:t>
            </a:r>
            <a:r>
              <a:rPr lang="en-US" sz="1600" dirty="0">
                <a:solidFill>
                  <a:prstClr val="black"/>
                </a:solidFill>
                <a:latin typeface="Consolas" pitchFamily="49" charset="0"/>
                <a:cs typeface="Consolas" pitchFamily="49" charset="0"/>
              </a:rPr>
              <a:t> { </a:t>
            </a:r>
            <a:r>
              <a:rPr lang="en-US" sz="1600" dirty="0">
                <a:solidFill>
                  <a:srgbClr val="0000FF"/>
                </a:solidFill>
                <a:latin typeface="Consolas" pitchFamily="49" charset="0"/>
                <a:cs typeface="Consolas" pitchFamily="49" charset="0"/>
              </a:rPr>
              <a:t>get</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set</a:t>
            </a:r>
            <a:r>
              <a:rPr lang="en-US" sz="1600" dirty="0">
                <a:solidFill>
                  <a:prstClr val="black"/>
                </a:solidFill>
                <a:latin typeface="Consolas" pitchFamily="49" charset="0"/>
                <a:cs typeface="Consolas" pitchFamily="49" charset="0"/>
              </a:rPr>
              <a:t>; }</a:t>
            </a:r>
          </a:p>
          <a:p>
            <a:pPr marL="0" indent="0">
              <a:buNone/>
            </a:pPr>
            <a:r>
              <a:rPr lang="en-US" sz="1600" dirty="0" smtClean="0">
                <a:solidFill>
                  <a:prstClr val="black"/>
                </a:solidFill>
                <a:latin typeface="Consolas" pitchFamily="49" charset="0"/>
                <a:cs typeface="Consolas" pitchFamily="49" charset="0"/>
              </a:rPr>
              <a:t>        </a:t>
            </a:r>
            <a:r>
              <a:rPr lang="en-US" sz="1600" dirty="0" smtClean="0">
                <a:solidFill>
                  <a:srgbClr val="0000FF"/>
                </a:solidFill>
                <a:latin typeface="Consolas" pitchFamily="49" charset="0"/>
                <a:cs typeface="Consolas" pitchFamily="49" charset="0"/>
              </a:rPr>
              <a:t>public</a:t>
            </a:r>
            <a:r>
              <a:rPr lang="en-US" sz="1600" dirty="0" smtClean="0">
                <a:solidFill>
                  <a:prstClr val="black"/>
                </a:solidFill>
                <a:latin typeface="Consolas" pitchFamily="49" charset="0"/>
                <a:cs typeface="Consolas" pitchFamily="49" charset="0"/>
              </a:rPr>
              <a:t> </a:t>
            </a:r>
            <a:r>
              <a:rPr lang="en-US" sz="1600" dirty="0" smtClean="0">
                <a:solidFill>
                  <a:srgbClr val="0000FF"/>
                </a:solidFill>
                <a:latin typeface="Consolas" pitchFamily="49" charset="0"/>
                <a:cs typeface="Consolas" pitchFamily="49" charset="0"/>
              </a:rPr>
              <a:t>double</a:t>
            </a:r>
            <a:r>
              <a:rPr lang="en-US" sz="1600" dirty="0" smtClean="0">
                <a:solidFill>
                  <a:prstClr val="black"/>
                </a:solidFill>
                <a:latin typeface="Consolas" pitchFamily="49" charset="0"/>
                <a:cs typeface="Consolas" pitchFamily="49" charset="0"/>
              </a:rPr>
              <a:t> </a:t>
            </a:r>
            <a:r>
              <a:rPr lang="en-US" sz="1600" dirty="0" err="1" smtClean="0">
                <a:solidFill>
                  <a:prstClr val="black"/>
                </a:solidFill>
                <a:latin typeface="Consolas" pitchFamily="49" charset="0"/>
                <a:cs typeface="Consolas" pitchFamily="49" charset="0"/>
              </a:rPr>
              <a:t>TotalPurchase</a:t>
            </a:r>
            <a:r>
              <a:rPr lang="en-US" sz="1600" dirty="0" smtClean="0">
                <a:solidFill>
                  <a:prstClr val="black"/>
                </a:solidFill>
                <a:latin typeface="Consolas" pitchFamily="49" charset="0"/>
                <a:cs typeface="Consolas" pitchFamily="49" charset="0"/>
              </a:rPr>
              <a:t> { </a:t>
            </a:r>
            <a:r>
              <a:rPr lang="en-US" sz="1600" dirty="0" smtClean="0">
                <a:solidFill>
                  <a:srgbClr val="0000FF"/>
                </a:solidFill>
                <a:latin typeface="Consolas" pitchFamily="49" charset="0"/>
                <a:cs typeface="Consolas" pitchFamily="49" charset="0"/>
              </a:rPr>
              <a:t>get</a:t>
            </a:r>
            <a:r>
              <a:rPr lang="en-US" sz="1600" dirty="0" smtClean="0">
                <a:solidFill>
                  <a:prstClr val="black"/>
                </a:solidFill>
                <a:latin typeface="Consolas" pitchFamily="49" charset="0"/>
                <a:cs typeface="Consolas" pitchFamily="49" charset="0"/>
              </a:rPr>
              <a:t>; </a:t>
            </a:r>
            <a:r>
              <a:rPr lang="en-US" sz="1600" dirty="0" smtClean="0">
                <a:solidFill>
                  <a:srgbClr val="0000FF"/>
                </a:solidFill>
                <a:latin typeface="Consolas" pitchFamily="49" charset="0"/>
                <a:cs typeface="Consolas" pitchFamily="49" charset="0"/>
              </a:rPr>
              <a:t>set</a:t>
            </a:r>
            <a:r>
              <a:rPr lang="en-US" sz="1600" dirty="0" smtClean="0">
                <a:solidFill>
                  <a:prstClr val="black"/>
                </a:solidFill>
                <a:latin typeface="Consolas" pitchFamily="49" charset="0"/>
                <a:cs typeface="Consolas" pitchFamily="49" charset="0"/>
              </a:rPr>
              <a:t>; }</a:t>
            </a:r>
          </a:p>
          <a:p>
            <a:pPr marL="0" indent="0">
              <a:buNone/>
            </a:pPr>
            <a:r>
              <a:rPr lang="en-US" sz="1600" dirty="0">
                <a:solidFill>
                  <a:prstClr val="black"/>
                </a:solidFill>
                <a:latin typeface="Consolas" pitchFamily="49" charset="0"/>
                <a:cs typeface="Consolas" pitchFamily="49" charset="0"/>
              </a:rPr>
              <a:t> </a:t>
            </a:r>
            <a:r>
              <a:rPr lang="en-US" sz="1600" dirty="0" smtClean="0">
                <a:solidFill>
                  <a:prstClr val="black"/>
                </a:solidFill>
                <a:latin typeface="Consolas" pitchFamily="49" charset="0"/>
                <a:cs typeface="Consolas" pitchFamily="49" charset="0"/>
              </a:rPr>
              <a:t>	</a:t>
            </a:r>
            <a:r>
              <a:rPr lang="en-US" sz="1600" dirty="0" smtClean="0">
                <a:solidFill>
                  <a:srgbClr val="0000FF"/>
                </a:solidFill>
                <a:latin typeface="Consolas" pitchFamily="49" charset="0"/>
                <a:cs typeface="Consolas" pitchFamily="49" charset="0"/>
              </a:rPr>
              <a:t>public</a:t>
            </a:r>
            <a:r>
              <a:rPr lang="en-US" sz="1600" dirty="0" smtClean="0">
                <a:solidFill>
                  <a:prstClr val="black"/>
                </a:solidFill>
                <a:latin typeface="Consolas" pitchFamily="49" charset="0"/>
                <a:cs typeface="Consolas" pitchFamily="49" charset="0"/>
              </a:rPr>
              <a:t> </a:t>
            </a:r>
            <a:r>
              <a:rPr lang="en-US" sz="1600" dirty="0" smtClean="0">
                <a:solidFill>
                  <a:srgbClr val="0000FF"/>
                </a:solidFill>
                <a:latin typeface="Consolas" pitchFamily="49" charset="0"/>
                <a:cs typeface="Consolas" pitchFamily="49" charset="0"/>
              </a:rPr>
              <a:t>string </a:t>
            </a:r>
            <a:r>
              <a:rPr lang="en-US" sz="1600" dirty="0" smtClean="0">
                <a:solidFill>
                  <a:prstClr val="black"/>
                </a:solidFill>
                <a:latin typeface="Consolas" pitchFamily="49" charset="0"/>
                <a:cs typeface="Consolas" pitchFamily="49" charset="0"/>
              </a:rPr>
              <a:t>State </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get</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set</a:t>
            </a:r>
            <a:r>
              <a:rPr lang="en-US" sz="1600" dirty="0">
                <a:solidFill>
                  <a:prstClr val="black"/>
                </a:solidFill>
                <a:latin typeface="Consolas" pitchFamily="49" charset="0"/>
                <a:cs typeface="Consolas" pitchFamily="49" charset="0"/>
              </a:rPr>
              <a:t>; </a:t>
            </a:r>
            <a:r>
              <a:rPr lang="en-US" sz="1600" dirty="0" smtClean="0">
                <a:solidFill>
                  <a:prstClr val="black"/>
                </a:solidFill>
                <a:latin typeface="Consolas" pitchFamily="49" charset="0"/>
                <a:cs typeface="Consolas" pitchFamily="49" charset="0"/>
              </a:rPr>
              <a:t>}</a:t>
            </a:r>
          </a:p>
          <a:p>
            <a:pPr marL="0" indent="0">
              <a:buNone/>
            </a:pPr>
            <a:r>
              <a:rPr lang="en-US" sz="1600" dirty="0" smtClean="0">
                <a:solidFill>
                  <a:prstClr val="black"/>
                </a:solidFill>
                <a:latin typeface="Consolas" pitchFamily="49" charset="0"/>
                <a:cs typeface="Consolas" pitchFamily="49" charset="0"/>
              </a:rPr>
              <a:t>        </a:t>
            </a:r>
            <a:r>
              <a:rPr lang="en-US" sz="1600" dirty="0" smtClean="0">
                <a:solidFill>
                  <a:srgbClr val="008000"/>
                </a:solidFill>
                <a:latin typeface="Consolas" pitchFamily="49" charset="0"/>
                <a:cs typeface="Consolas" pitchFamily="49" charset="0"/>
              </a:rPr>
              <a:t>// 100 more properties including profile picture etc.…</a:t>
            </a:r>
            <a:endParaRPr lang="en-US" sz="1600" dirty="0" smtClean="0">
              <a:solidFill>
                <a:prstClr val="black"/>
              </a:solidFill>
              <a:latin typeface="Consolas" pitchFamily="49" charset="0"/>
              <a:cs typeface="Consolas" pitchFamily="49" charset="0"/>
            </a:endParaRPr>
          </a:p>
          <a:p>
            <a:pPr marL="0" indent="0">
              <a:buNone/>
            </a:pPr>
            <a:r>
              <a:rPr lang="en-US" sz="1600" dirty="0" smtClean="0">
                <a:solidFill>
                  <a:prstClr val="black"/>
                </a:solidFill>
                <a:latin typeface="Consolas" pitchFamily="49" charset="0"/>
                <a:cs typeface="Consolas" pitchFamily="49" charset="0"/>
              </a:rPr>
              <a:t>    }</a:t>
            </a:r>
          </a:p>
          <a:p>
            <a:pPr marL="0" indent="0">
              <a:buNone/>
            </a:pPr>
            <a:endParaRPr lang="en-US" sz="1600" dirty="0" smtClean="0">
              <a:solidFill>
                <a:prstClr val="black"/>
              </a:solidFill>
              <a:latin typeface="Consolas" pitchFamily="49" charset="0"/>
              <a:cs typeface="Consolas" pitchFamily="49" charset="0"/>
            </a:endParaRPr>
          </a:p>
          <a:p>
            <a:pPr marL="0" indent="0">
              <a:buNone/>
            </a:pPr>
            <a:r>
              <a:rPr lang="en-US" sz="1600" dirty="0">
                <a:solidFill>
                  <a:prstClr val="black"/>
                </a:solidFill>
                <a:latin typeface="Consolas" pitchFamily="49" charset="0"/>
                <a:cs typeface="Consolas" pitchFamily="49" charset="0"/>
              </a:rPr>
              <a:t> </a:t>
            </a:r>
            <a:r>
              <a:rPr lang="en-US" sz="1600" dirty="0" smtClean="0">
                <a:solidFill>
                  <a:prstClr val="black"/>
                </a:solidFill>
                <a:latin typeface="Consolas" pitchFamily="49" charset="0"/>
                <a:cs typeface="Consolas" pitchFamily="49" charset="0"/>
              </a:rPr>
              <a:t>   </a:t>
            </a:r>
            <a:r>
              <a:rPr lang="en-US" sz="1600" dirty="0">
                <a:solidFill>
                  <a:srgbClr val="008000"/>
                </a:solidFill>
                <a:latin typeface="Consolas" pitchFamily="49" charset="0"/>
                <a:cs typeface="Consolas" pitchFamily="49" charset="0"/>
              </a:rPr>
              <a:t>// </a:t>
            </a:r>
            <a:r>
              <a:rPr lang="en-US" sz="1600" dirty="0" smtClean="0">
                <a:solidFill>
                  <a:srgbClr val="008000"/>
                </a:solidFill>
                <a:latin typeface="Consolas" pitchFamily="49" charset="0"/>
                <a:cs typeface="Consolas" pitchFamily="49" charset="0"/>
              </a:rPr>
              <a:t>Partial entity defined here</a:t>
            </a:r>
          </a:p>
          <a:p>
            <a:pPr marL="0" indent="0">
              <a:buNone/>
            </a:pPr>
            <a:r>
              <a:rPr lang="en-US" sz="1600" dirty="0" smtClean="0">
                <a:solidFill>
                  <a:srgbClr val="0000FF"/>
                </a:solidFill>
                <a:latin typeface="Consolas" pitchFamily="49" charset="0"/>
                <a:cs typeface="Consolas" pitchFamily="49" charset="0"/>
              </a:rPr>
              <a:t>    public</a:t>
            </a:r>
            <a:r>
              <a:rPr lang="en-US" sz="1600" dirty="0" smtClean="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class</a:t>
            </a:r>
            <a:r>
              <a:rPr lang="en-US" sz="1600" dirty="0">
                <a:solidFill>
                  <a:prstClr val="black"/>
                </a:solidFill>
                <a:latin typeface="Consolas" pitchFamily="49" charset="0"/>
                <a:cs typeface="Consolas" pitchFamily="49" charset="0"/>
              </a:rPr>
              <a:t> </a:t>
            </a:r>
            <a:r>
              <a:rPr lang="en-US" sz="1600" dirty="0" err="1" smtClean="0">
                <a:solidFill>
                  <a:srgbClr val="2B91AF"/>
                </a:solidFill>
                <a:latin typeface="Consolas" pitchFamily="49" charset="0"/>
                <a:cs typeface="Consolas" pitchFamily="49" charset="0"/>
              </a:rPr>
              <a:t>CustomerDiscount</a:t>
            </a:r>
            <a:endParaRPr lang="en-US" sz="1600" dirty="0">
              <a:solidFill>
                <a:prstClr val="black"/>
              </a:solidFill>
              <a:latin typeface="Consolas" pitchFamily="49" charset="0"/>
              <a:cs typeface="Consolas" pitchFamily="49" charset="0"/>
            </a:endParaRPr>
          </a:p>
          <a:p>
            <a:pPr marL="0" indent="0">
              <a:buNone/>
            </a:pPr>
            <a:r>
              <a:rPr lang="en-US" sz="1600" dirty="0">
                <a:solidFill>
                  <a:prstClr val="black"/>
                </a:solidFill>
                <a:latin typeface="Consolas" pitchFamily="49" charset="0"/>
                <a:cs typeface="Consolas" pitchFamily="49" charset="0"/>
              </a:rPr>
              <a:t>    {</a:t>
            </a:r>
          </a:p>
          <a:p>
            <a:pPr marL="0" indent="0">
              <a:buNone/>
            </a:pPr>
            <a:r>
              <a:rPr lang="en-US" sz="1600" dirty="0">
                <a:solidFill>
                  <a:srgbClr val="0000FF"/>
                </a:solidFill>
                <a:latin typeface="Consolas" pitchFamily="49" charset="0"/>
                <a:cs typeface="Consolas" pitchFamily="49" charset="0"/>
              </a:rPr>
              <a:t> </a:t>
            </a:r>
            <a:r>
              <a:rPr lang="en-US" sz="1600" dirty="0" smtClean="0">
                <a:solidFill>
                  <a:srgbClr val="0000FF"/>
                </a:solidFill>
                <a:latin typeface="Consolas" pitchFamily="49" charset="0"/>
                <a:cs typeface="Consolas" pitchFamily="49" charset="0"/>
              </a:rPr>
              <a:t>	public</a:t>
            </a:r>
            <a:r>
              <a:rPr lang="en-US" sz="1600" dirty="0" smtClean="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string</a:t>
            </a:r>
            <a:r>
              <a:rPr lang="en-US" sz="1600" dirty="0">
                <a:solidFill>
                  <a:prstClr val="black"/>
                </a:solidFill>
                <a:latin typeface="Consolas" pitchFamily="49" charset="0"/>
                <a:cs typeface="Consolas" pitchFamily="49" charset="0"/>
              </a:rPr>
              <a:t> </a:t>
            </a:r>
            <a:r>
              <a:rPr lang="en-US" sz="1600" dirty="0" err="1">
                <a:solidFill>
                  <a:prstClr val="black"/>
                </a:solidFill>
                <a:latin typeface="Consolas" pitchFamily="49" charset="0"/>
                <a:cs typeface="Consolas" pitchFamily="49" charset="0"/>
              </a:rPr>
              <a:t>PartitionKey</a:t>
            </a:r>
            <a:r>
              <a:rPr lang="en-US" sz="1600" dirty="0">
                <a:solidFill>
                  <a:prstClr val="black"/>
                </a:solidFill>
                <a:latin typeface="Consolas" pitchFamily="49" charset="0"/>
                <a:cs typeface="Consolas" pitchFamily="49" charset="0"/>
              </a:rPr>
              <a:t> { </a:t>
            </a:r>
            <a:r>
              <a:rPr lang="en-US" sz="1600" dirty="0">
                <a:solidFill>
                  <a:srgbClr val="0000FF"/>
                </a:solidFill>
                <a:latin typeface="Consolas" pitchFamily="49" charset="0"/>
                <a:cs typeface="Consolas" pitchFamily="49" charset="0"/>
              </a:rPr>
              <a:t>get</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set</a:t>
            </a:r>
            <a:r>
              <a:rPr lang="en-US" sz="1600" dirty="0">
                <a:solidFill>
                  <a:prstClr val="black"/>
                </a:solidFill>
                <a:latin typeface="Consolas" pitchFamily="49" charset="0"/>
                <a:cs typeface="Consolas" pitchFamily="49" charset="0"/>
              </a:rPr>
              <a:t>; }</a:t>
            </a:r>
          </a:p>
          <a:p>
            <a:pPr marL="0" indent="0">
              <a:buNone/>
            </a:pPr>
            <a:r>
              <a:rPr lang="en-US" sz="1600" dirty="0">
                <a:solidFill>
                  <a:prstClr val="black"/>
                </a:solidFill>
                <a:latin typeface="Consolas" pitchFamily="49" charset="0"/>
                <a:cs typeface="Consolas" pitchFamily="49" charset="0"/>
              </a:rPr>
              <a:t>        </a:t>
            </a:r>
            <a:r>
              <a:rPr lang="en-US" sz="1600" dirty="0" smtClean="0">
                <a:solidFill>
                  <a:srgbClr val="0000FF"/>
                </a:solidFill>
                <a:latin typeface="Consolas" pitchFamily="49" charset="0"/>
                <a:cs typeface="Consolas" pitchFamily="49" charset="0"/>
              </a:rPr>
              <a:t>public</a:t>
            </a:r>
            <a:r>
              <a:rPr lang="en-US" sz="1600" dirty="0" smtClean="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string</a:t>
            </a:r>
            <a:r>
              <a:rPr lang="en-US" sz="1600" dirty="0">
                <a:solidFill>
                  <a:prstClr val="black"/>
                </a:solidFill>
                <a:latin typeface="Consolas" pitchFamily="49" charset="0"/>
                <a:cs typeface="Consolas" pitchFamily="49" charset="0"/>
              </a:rPr>
              <a:t> </a:t>
            </a:r>
            <a:r>
              <a:rPr lang="en-US" sz="1600" dirty="0" err="1">
                <a:solidFill>
                  <a:prstClr val="black"/>
                </a:solidFill>
                <a:latin typeface="Consolas" pitchFamily="49" charset="0"/>
                <a:cs typeface="Consolas" pitchFamily="49" charset="0"/>
              </a:rPr>
              <a:t>RowKey</a:t>
            </a:r>
            <a:r>
              <a:rPr lang="en-US" sz="1600" dirty="0">
                <a:solidFill>
                  <a:prstClr val="black"/>
                </a:solidFill>
                <a:latin typeface="Consolas" pitchFamily="49" charset="0"/>
                <a:cs typeface="Consolas" pitchFamily="49" charset="0"/>
              </a:rPr>
              <a:t> { </a:t>
            </a:r>
            <a:r>
              <a:rPr lang="en-US" sz="1600" dirty="0">
                <a:solidFill>
                  <a:srgbClr val="0000FF"/>
                </a:solidFill>
                <a:latin typeface="Consolas" pitchFamily="49" charset="0"/>
                <a:cs typeface="Consolas" pitchFamily="49" charset="0"/>
              </a:rPr>
              <a:t>get</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set</a:t>
            </a:r>
            <a:r>
              <a:rPr lang="en-US" sz="1600" dirty="0">
                <a:solidFill>
                  <a:prstClr val="black"/>
                </a:solidFill>
                <a:latin typeface="Consolas" pitchFamily="49" charset="0"/>
                <a:cs typeface="Consolas" pitchFamily="49" charset="0"/>
              </a:rPr>
              <a:t>; }</a:t>
            </a:r>
          </a:p>
          <a:p>
            <a:pPr marL="0" indent="0">
              <a:buNone/>
            </a:pPr>
            <a:r>
              <a:rPr lang="en-US" sz="1600" dirty="0" smtClean="0">
                <a:solidFill>
                  <a:srgbClr val="0000FF"/>
                </a:solidFill>
                <a:latin typeface="Consolas" pitchFamily="49" charset="0"/>
                <a:cs typeface="Consolas" pitchFamily="49" charset="0"/>
              </a:rPr>
              <a:t>	public</a:t>
            </a:r>
            <a:r>
              <a:rPr lang="en-US" sz="1600" dirty="0" smtClean="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double</a:t>
            </a:r>
            <a:r>
              <a:rPr lang="en-US" sz="1600" dirty="0">
                <a:solidFill>
                  <a:prstClr val="black"/>
                </a:solidFill>
                <a:latin typeface="Consolas" pitchFamily="49" charset="0"/>
                <a:cs typeface="Consolas" pitchFamily="49" charset="0"/>
              </a:rPr>
              <a:t> </a:t>
            </a:r>
            <a:r>
              <a:rPr lang="en-US" sz="1600" dirty="0" err="1">
                <a:solidFill>
                  <a:prstClr val="black"/>
                </a:solidFill>
                <a:latin typeface="Consolas" pitchFamily="49" charset="0"/>
                <a:cs typeface="Consolas" pitchFamily="49" charset="0"/>
              </a:rPr>
              <a:t>TotalPurchase</a:t>
            </a:r>
            <a:r>
              <a:rPr lang="en-US" sz="1600" dirty="0">
                <a:solidFill>
                  <a:prstClr val="black"/>
                </a:solidFill>
                <a:latin typeface="Consolas" pitchFamily="49" charset="0"/>
                <a:cs typeface="Consolas" pitchFamily="49" charset="0"/>
              </a:rPr>
              <a:t> { </a:t>
            </a:r>
            <a:r>
              <a:rPr lang="en-US" sz="1600" dirty="0">
                <a:solidFill>
                  <a:srgbClr val="0000FF"/>
                </a:solidFill>
                <a:latin typeface="Consolas" pitchFamily="49" charset="0"/>
                <a:cs typeface="Consolas" pitchFamily="49" charset="0"/>
              </a:rPr>
              <a:t>get</a:t>
            </a:r>
            <a:r>
              <a:rPr lang="en-US" sz="1600" dirty="0">
                <a:solidFill>
                  <a:prstClr val="black"/>
                </a:solidFill>
                <a:latin typeface="Consolas" pitchFamily="49" charset="0"/>
                <a:cs typeface="Consolas" pitchFamily="49" charset="0"/>
              </a:rPr>
              <a:t>; </a:t>
            </a:r>
            <a:r>
              <a:rPr lang="en-US" sz="1600" dirty="0">
                <a:solidFill>
                  <a:srgbClr val="0000FF"/>
                </a:solidFill>
                <a:latin typeface="Consolas" pitchFamily="49" charset="0"/>
                <a:cs typeface="Consolas" pitchFamily="49" charset="0"/>
              </a:rPr>
              <a:t>set</a:t>
            </a:r>
            <a:r>
              <a:rPr lang="en-US" sz="1600" dirty="0">
                <a:solidFill>
                  <a:prstClr val="black"/>
                </a:solidFill>
                <a:latin typeface="Consolas" pitchFamily="49" charset="0"/>
                <a:cs typeface="Consolas" pitchFamily="49" charset="0"/>
              </a:rPr>
              <a:t>; </a:t>
            </a:r>
            <a:r>
              <a:rPr lang="en-US" sz="1600" dirty="0" smtClean="0">
                <a:solidFill>
                  <a:prstClr val="black"/>
                </a:solidFill>
                <a:latin typeface="Consolas" pitchFamily="49" charset="0"/>
                <a:cs typeface="Consolas" pitchFamily="49" charset="0"/>
              </a:rPr>
              <a:t>}</a:t>
            </a:r>
          </a:p>
          <a:p>
            <a:pPr marL="0" indent="0">
              <a:buNone/>
            </a:pPr>
            <a:r>
              <a:rPr lang="en-US" sz="1600" dirty="0" smtClean="0">
                <a:solidFill>
                  <a:prstClr val="black"/>
                </a:solidFill>
                <a:latin typeface="Consolas" pitchFamily="49" charset="0"/>
                <a:cs typeface="Consolas" pitchFamily="49" charset="0"/>
              </a:rPr>
              <a:t>    }</a:t>
            </a:r>
            <a:endParaRPr lang="en-US" sz="1600" dirty="0">
              <a:solidFill>
                <a:prstClr val="black"/>
              </a:solidFill>
              <a:latin typeface="Consolas" pitchFamily="49" charset="0"/>
              <a:cs typeface="Consolas" pitchFamily="49" charset="0"/>
            </a:endParaRPr>
          </a:p>
        </p:txBody>
      </p:sp>
      <p:sp>
        <p:nvSpPr>
          <p:cNvPr id="8" name="Rectangle 7"/>
          <p:cNvSpPr/>
          <p:nvPr/>
        </p:nvSpPr>
        <p:spPr bwMode="auto">
          <a:xfrm>
            <a:off x="517525" y="4237022"/>
            <a:ext cx="8372978" cy="2109457"/>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0544589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1" end="11"/>
                                            </p:txEl>
                                          </p:spTgt>
                                        </p:tgtEl>
                                        <p:attrNameLst>
                                          <p:attrName>style.visibility</p:attrName>
                                        </p:attrNameLst>
                                      </p:cBhvr>
                                      <p:to>
                                        <p:strVal val="visible"/>
                                      </p:to>
                                    </p:set>
                                    <p:animEffect transition="in" filter="fade">
                                      <p:cBhvr>
                                        <p:cTn id="7" dur="500"/>
                                        <p:tgtEl>
                                          <p:spTgt spid="7">
                                            <p:txEl>
                                              <p:pRg st="11" end="1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12" end="12"/>
                                            </p:txEl>
                                          </p:spTgt>
                                        </p:tgtEl>
                                        <p:attrNameLst>
                                          <p:attrName>style.visibility</p:attrName>
                                        </p:attrNameLst>
                                      </p:cBhvr>
                                      <p:to>
                                        <p:strVal val="visible"/>
                                      </p:to>
                                    </p:set>
                                    <p:animEffect transition="in" filter="fade">
                                      <p:cBhvr>
                                        <p:cTn id="10" dur="500"/>
                                        <p:tgtEl>
                                          <p:spTgt spid="7">
                                            <p:txEl>
                                              <p:pRg st="12" end="1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7">
                                            <p:txEl>
                                              <p:pRg st="13" end="13"/>
                                            </p:txEl>
                                          </p:spTgt>
                                        </p:tgtEl>
                                        <p:attrNameLst>
                                          <p:attrName>style.visibility</p:attrName>
                                        </p:attrNameLst>
                                      </p:cBhvr>
                                      <p:to>
                                        <p:strVal val="visible"/>
                                      </p:to>
                                    </p:set>
                                    <p:animEffect transition="in" filter="fade">
                                      <p:cBhvr>
                                        <p:cTn id="13" dur="500"/>
                                        <p:tgtEl>
                                          <p:spTgt spid="7">
                                            <p:txEl>
                                              <p:pRg st="13" end="1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7">
                                            <p:txEl>
                                              <p:pRg st="14" end="14"/>
                                            </p:txEl>
                                          </p:spTgt>
                                        </p:tgtEl>
                                        <p:attrNameLst>
                                          <p:attrName>style.visibility</p:attrName>
                                        </p:attrNameLst>
                                      </p:cBhvr>
                                      <p:to>
                                        <p:strVal val="visible"/>
                                      </p:to>
                                    </p:set>
                                    <p:animEffect transition="in" filter="fade">
                                      <p:cBhvr>
                                        <p:cTn id="16" dur="500"/>
                                        <p:tgtEl>
                                          <p:spTgt spid="7">
                                            <p:txEl>
                                              <p:pRg st="14" end="14"/>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7">
                                            <p:txEl>
                                              <p:pRg st="15" end="15"/>
                                            </p:txEl>
                                          </p:spTgt>
                                        </p:tgtEl>
                                        <p:attrNameLst>
                                          <p:attrName>style.visibility</p:attrName>
                                        </p:attrNameLst>
                                      </p:cBhvr>
                                      <p:to>
                                        <p:strVal val="visible"/>
                                      </p:to>
                                    </p:set>
                                    <p:animEffect transition="in" filter="fade">
                                      <p:cBhvr>
                                        <p:cTn id="19" dur="500"/>
                                        <p:tgtEl>
                                          <p:spTgt spid="7">
                                            <p:txEl>
                                              <p:pRg st="15" end="15"/>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7">
                                            <p:txEl>
                                              <p:pRg st="16" end="16"/>
                                            </p:txEl>
                                          </p:spTgt>
                                        </p:tgtEl>
                                        <p:attrNameLst>
                                          <p:attrName>style.visibility</p:attrName>
                                        </p:attrNameLst>
                                      </p:cBhvr>
                                      <p:to>
                                        <p:strVal val="visible"/>
                                      </p:to>
                                    </p:set>
                                    <p:animEffect transition="in" filter="fade">
                                      <p:cBhvr>
                                        <p:cTn id="22" dur="500"/>
                                        <p:tgtEl>
                                          <p:spTgt spid="7">
                                            <p:txEl>
                                              <p:pRg st="16" end="16"/>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7">
                                            <p:txEl>
                                              <p:pRg st="17" end="17"/>
                                            </p:txEl>
                                          </p:spTgt>
                                        </p:tgtEl>
                                        <p:attrNameLst>
                                          <p:attrName>style.visibility</p:attrName>
                                        </p:attrNameLst>
                                      </p:cBhvr>
                                      <p:to>
                                        <p:strVal val="visible"/>
                                      </p:to>
                                    </p:set>
                                    <p:animEffect transition="in" filter="fade">
                                      <p:cBhvr>
                                        <p:cTn id="25" dur="500"/>
                                        <p:tgtEl>
                                          <p:spTgt spid="7">
                                            <p:txEl>
                                              <p:pRg st="17" end="17"/>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Windows Azure Tables - Projection</a:t>
            </a:r>
          </a:p>
        </p:txBody>
      </p:sp>
      <p:sp>
        <p:nvSpPr>
          <p:cNvPr id="6" name="Text Placeholder 2"/>
          <p:cNvSpPr>
            <a:spLocks noGrp="1"/>
          </p:cNvSpPr>
          <p:nvPr>
            <p:ph type="body" sz="quarter" idx="10"/>
          </p:nvPr>
        </p:nvSpPr>
        <p:spPr>
          <a:xfrm>
            <a:off x="448777" y="1414716"/>
            <a:ext cx="11149012" cy="4961358"/>
          </a:xfrm>
        </p:spPr>
        <p:txBody>
          <a:bodyPr/>
          <a:lstStyle/>
          <a:p>
            <a:r>
              <a:rPr lang="en-US" sz="1600" dirty="0" smtClean="0">
                <a:solidFill>
                  <a:srgbClr val="0000FF"/>
                </a:solidFill>
                <a:latin typeface="Consolas"/>
              </a:rPr>
              <a:t>    </a:t>
            </a:r>
            <a:endParaRPr lang="en-US" sz="1600" dirty="0" smtClean="0">
              <a:solidFill>
                <a:srgbClr val="008000"/>
              </a:solidFill>
              <a:latin typeface="Consolas"/>
              <a:ea typeface="Calibri"/>
              <a:cs typeface="Times New Roman"/>
            </a:endParaRPr>
          </a:p>
          <a:p>
            <a:pPr>
              <a:lnSpc>
                <a:spcPct val="100000"/>
              </a:lnSpc>
              <a:spcBef>
                <a:spcPts val="0"/>
              </a:spcBef>
              <a:spcAft>
                <a:spcPts val="1000"/>
              </a:spcAft>
            </a:pPr>
            <a:r>
              <a:rPr lang="en-US" sz="1600" dirty="0" smtClean="0">
                <a:solidFill>
                  <a:srgbClr val="0000FF"/>
                </a:solidFill>
                <a:ea typeface="Calibri"/>
              </a:rPr>
              <a:t>    </a:t>
            </a:r>
            <a:r>
              <a:rPr lang="en-US" sz="1600" dirty="0" smtClean="0">
                <a:solidFill>
                  <a:srgbClr val="008000"/>
                </a:solidFill>
                <a:latin typeface="Consolas"/>
                <a:ea typeface="Calibri"/>
                <a:cs typeface="Times New Roman"/>
              </a:rPr>
              <a:t>// Select partial entities by choosing properties to be projected </a:t>
            </a:r>
            <a:endParaRPr lang="en-US" sz="1600" dirty="0">
              <a:solidFill>
                <a:srgbClr val="008000"/>
              </a:solidFill>
              <a:latin typeface="Consolas"/>
              <a:ea typeface="Calibri"/>
              <a:cs typeface="Times New Roman"/>
            </a:endParaRPr>
          </a:p>
          <a:p>
            <a:pPr>
              <a:lnSpc>
                <a:spcPct val="100000"/>
              </a:lnSpc>
              <a:spcBef>
                <a:spcPts val="0"/>
              </a:spcBef>
              <a:spcAft>
                <a:spcPts val="1000"/>
              </a:spcAft>
            </a:pPr>
            <a:r>
              <a:rPr lang="en-US" sz="1600" dirty="0" smtClean="0">
                <a:solidFill>
                  <a:srgbClr val="0000FF"/>
                </a:solidFill>
                <a:ea typeface="Calibri"/>
              </a:rPr>
              <a:t>   </a:t>
            </a:r>
            <a:r>
              <a:rPr lang="en-US" sz="1600" dirty="0" err="1" smtClean="0">
                <a:solidFill>
                  <a:srgbClr val="0000FF"/>
                </a:solidFill>
                <a:ea typeface="Calibri"/>
              </a:rPr>
              <a:t>var</a:t>
            </a:r>
            <a:r>
              <a:rPr lang="en-US" sz="1600" dirty="0" smtClean="0">
                <a:ea typeface="Calibri"/>
              </a:rPr>
              <a:t> </a:t>
            </a:r>
            <a:r>
              <a:rPr lang="en-US" sz="1600" dirty="0">
                <a:ea typeface="Calibri"/>
              </a:rPr>
              <a:t>query = </a:t>
            </a:r>
            <a:r>
              <a:rPr lang="en-US" sz="1600" dirty="0" smtClean="0">
                <a:ea typeface="Calibri"/>
              </a:rPr>
              <a:t>(</a:t>
            </a:r>
            <a:r>
              <a:rPr lang="en-US" sz="1600" dirty="0" smtClean="0">
                <a:solidFill>
                  <a:srgbClr val="0000FF"/>
                </a:solidFill>
                <a:ea typeface="Calibri"/>
              </a:rPr>
              <a:t>from</a:t>
            </a:r>
            <a:r>
              <a:rPr lang="en-US" sz="1600" dirty="0" smtClean="0">
                <a:ea typeface="Calibri"/>
              </a:rPr>
              <a:t> </a:t>
            </a:r>
            <a:r>
              <a:rPr lang="en-US" sz="1600" dirty="0">
                <a:ea typeface="Calibri"/>
              </a:rPr>
              <a:t>entity </a:t>
            </a:r>
            <a:r>
              <a:rPr lang="en-US" sz="1600" dirty="0" smtClean="0">
                <a:solidFill>
                  <a:srgbClr val="0000FF"/>
                </a:solidFill>
                <a:ea typeface="Calibri"/>
              </a:rPr>
              <a:t>in</a:t>
            </a:r>
            <a:r>
              <a:rPr lang="en-US" sz="1600" dirty="0" smtClean="0">
                <a:ea typeface="Calibri"/>
              </a:rPr>
              <a:t> </a:t>
            </a:r>
            <a:r>
              <a:rPr lang="en-US" sz="1600" dirty="0" err="1" smtClean="0">
                <a:ea typeface="Calibri"/>
              </a:rPr>
              <a:t>context.CreateQuery</a:t>
            </a:r>
            <a:r>
              <a:rPr lang="en-US" sz="1600" dirty="0" smtClean="0">
                <a:ea typeface="Calibri"/>
              </a:rPr>
              <a:t>&lt;</a:t>
            </a:r>
            <a:r>
              <a:rPr lang="en-US" sz="1600" dirty="0" err="1" smtClean="0">
                <a:solidFill>
                  <a:srgbClr val="2B91AF"/>
                </a:solidFill>
                <a:latin typeface="Consolas"/>
              </a:rPr>
              <a:t>CustomerDiscount</a:t>
            </a:r>
            <a:r>
              <a:rPr lang="en-US" sz="1600" dirty="0" smtClean="0">
                <a:ea typeface="Calibri"/>
              </a:rPr>
              <a:t>&gt;(</a:t>
            </a:r>
            <a:r>
              <a:rPr lang="en-US" sz="1600" dirty="0" smtClean="0">
                <a:solidFill>
                  <a:srgbClr val="A31515"/>
                </a:solidFill>
                <a:latin typeface="Consolas"/>
                <a:ea typeface="Calibri"/>
                <a:cs typeface="Times New Roman"/>
              </a:rPr>
              <a:t>"Customers" </a:t>
            </a:r>
            <a:r>
              <a:rPr lang="en-US" sz="1600" dirty="0">
                <a:solidFill>
                  <a:srgbClr val="008000"/>
                </a:solidFill>
                <a:latin typeface="Consolas"/>
                <a:ea typeface="Calibri"/>
                <a:cs typeface="Times New Roman"/>
              </a:rPr>
              <a:t>/*Table Name*/</a:t>
            </a:r>
            <a:r>
              <a:rPr lang="en-US" sz="1600" dirty="0" smtClean="0">
                <a:ea typeface="Calibri"/>
              </a:rPr>
              <a:t>)</a:t>
            </a:r>
            <a:endParaRPr lang="en-US" sz="1600" dirty="0">
              <a:ea typeface="Calibri"/>
            </a:endParaRPr>
          </a:p>
          <a:p>
            <a:pPr>
              <a:lnSpc>
                <a:spcPct val="100000"/>
              </a:lnSpc>
              <a:spcBef>
                <a:spcPts val="0"/>
              </a:spcBef>
              <a:spcAft>
                <a:spcPts val="1000"/>
              </a:spcAft>
            </a:pPr>
            <a:r>
              <a:rPr lang="en-US" sz="1600" dirty="0" smtClean="0">
                <a:solidFill>
                  <a:srgbClr val="0000FF"/>
                </a:solidFill>
                <a:ea typeface="Calibri"/>
              </a:rPr>
              <a:t>		select</a:t>
            </a:r>
            <a:r>
              <a:rPr lang="en-US" sz="1600" dirty="0" smtClean="0">
                <a:ea typeface="Calibri"/>
              </a:rPr>
              <a:t> </a:t>
            </a:r>
            <a:r>
              <a:rPr lang="en-US" sz="1600" dirty="0">
                <a:solidFill>
                  <a:srgbClr val="0000FF"/>
                </a:solidFill>
                <a:ea typeface="Calibri"/>
              </a:rPr>
              <a:t>new</a:t>
            </a:r>
            <a:r>
              <a:rPr lang="en-US" sz="1600" dirty="0">
                <a:ea typeface="Calibri"/>
              </a:rPr>
              <a:t> </a:t>
            </a:r>
            <a:r>
              <a:rPr lang="en-US" sz="1600" dirty="0" err="1" smtClean="0">
                <a:solidFill>
                  <a:srgbClr val="2B91AF"/>
                </a:solidFill>
                <a:latin typeface="Consolas"/>
              </a:rPr>
              <a:t>CustomerDiscount</a:t>
            </a:r>
            <a:endParaRPr lang="en-US" sz="1600" dirty="0" smtClean="0">
              <a:solidFill>
                <a:srgbClr val="2B91AF"/>
              </a:solidFill>
              <a:latin typeface="Consolas"/>
            </a:endParaRPr>
          </a:p>
          <a:p>
            <a:pPr>
              <a:lnSpc>
                <a:spcPct val="100000"/>
              </a:lnSpc>
              <a:spcBef>
                <a:spcPts val="0"/>
              </a:spcBef>
              <a:spcAft>
                <a:spcPts val="1000"/>
              </a:spcAft>
            </a:pPr>
            <a:r>
              <a:rPr lang="en-US" sz="1600" dirty="0">
                <a:solidFill>
                  <a:srgbClr val="2B91AF"/>
                </a:solidFill>
                <a:latin typeface="Consolas"/>
                <a:ea typeface="Calibri"/>
              </a:rPr>
              <a:t>	</a:t>
            </a:r>
            <a:r>
              <a:rPr lang="en-US" sz="1600" dirty="0" smtClean="0">
                <a:solidFill>
                  <a:srgbClr val="2B91AF"/>
                </a:solidFill>
                <a:latin typeface="Consolas"/>
                <a:ea typeface="Calibri"/>
              </a:rPr>
              <a:t>		</a:t>
            </a:r>
            <a:r>
              <a:rPr lang="en-US" sz="1600" dirty="0" smtClean="0">
                <a:ea typeface="Calibri"/>
              </a:rPr>
              <a:t>{ </a:t>
            </a:r>
          </a:p>
          <a:p>
            <a:pPr>
              <a:lnSpc>
                <a:spcPct val="100000"/>
              </a:lnSpc>
              <a:spcBef>
                <a:spcPts val="0"/>
              </a:spcBef>
              <a:spcAft>
                <a:spcPts val="1000"/>
              </a:spcAft>
            </a:pPr>
            <a:r>
              <a:rPr lang="en-US" sz="1600" dirty="0">
                <a:solidFill>
                  <a:prstClr val="black"/>
                </a:solidFill>
              </a:rPr>
              <a:t>			  </a:t>
            </a:r>
            <a:r>
              <a:rPr lang="en-US" sz="1600" dirty="0" err="1">
                <a:solidFill>
                  <a:prstClr val="black"/>
                </a:solidFill>
              </a:rPr>
              <a:t>PartitionKey</a:t>
            </a:r>
            <a:r>
              <a:rPr lang="en-US" sz="1600" dirty="0">
                <a:solidFill>
                  <a:prstClr val="black"/>
                </a:solidFill>
              </a:rPr>
              <a:t> </a:t>
            </a:r>
            <a:r>
              <a:rPr lang="en-US" sz="1600" dirty="0">
                <a:ea typeface="Calibri"/>
              </a:rPr>
              <a:t>= </a:t>
            </a:r>
            <a:r>
              <a:rPr lang="en-US" sz="1600" dirty="0" err="1" smtClean="0">
                <a:ea typeface="Calibri"/>
              </a:rPr>
              <a:t>entity.PartitionKey</a:t>
            </a:r>
            <a:r>
              <a:rPr lang="en-US" sz="1600" dirty="0" smtClean="0">
                <a:ea typeface="Calibri"/>
              </a:rPr>
              <a:t>,</a:t>
            </a:r>
            <a:endParaRPr lang="en-US" sz="1600" dirty="0">
              <a:ea typeface="Calibri"/>
            </a:endParaRPr>
          </a:p>
          <a:p>
            <a:pPr>
              <a:lnSpc>
                <a:spcPct val="100000"/>
              </a:lnSpc>
              <a:spcBef>
                <a:spcPts val="0"/>
              </a:spcBef>
              <a:spcAft>
                <a:spcPts val="1000"/>
              </a:spcAft>
            </a:pPr>
            <a:r>
              <a:rPr lang="en-US" sz="1600" dirty="0">
                <a:solidFill>
                  <a:prstClr val="black"/>
                </a:solidFill>
              </a:rPr>
              <a:t>			  </a:t>
            </a:r>
            <a:r>
              <a:rPr lang="en-US" sz="1600" dirty="0" err="1">
                <a:solidFill>
                  <a:prstClr val="black"/>
                </a:solidFill>
              </a:rPr>
              <a:t>RowKey</a:t>
            </a:r>
            <a:r>
              <a:rPr lang="en-US" sz="1600" dirty="0">
                <a:solidFill>
                  <a:prstClr val="black"/>
                </a:solidFill>
              </a:rPr>
              <a:t> </a:t>
            </a:r>
            <a:r>
              <a:rPr lang="en-US" sz="1600" dirty="0">
                <a:ea typeface="Calibri"/>
              </a:rPr>
              <a:t>= </a:t>
            </a:r>
            <a:r>
              <a:rPr lang="en-US" sz="1600" dirty="0" err="1">
                <a:ea typeface="Calibri"/>
              </a:rPr>
              <a:t>entity.RowKey</a:t>
            </a:r>
            <a:r>
              <a:rPr lang="en-US" sz="1600" dirty="0">
                <a:ea typeface="Calibri"/>
              </a:rPr>
              <a:t>,</a:t>
            </a:r>
          </a:p>
          <a:p>
            <a:pPr>
              <a:lnSpc>
                <a:spcPct val="100000"/>
              </a:lnSpc>
              <a:spcBef>
                <a:spcPts val="0"/>
              </a:spcBef>
              <a:spcAft>
                <a:spcPts val="1000"/>
              </a:spcAft>
            </a:pPr>
            <a:r>
              <a:rPr lang="en-US" sz="1600" dirty="0">
                <a:solidFill>
                  <a:prstClr val="black"/>
                </a:solidFill>
              </a:rPr>
              <a:t>			  </a:t>
            </a:r>
            <a:r>
              <a:rPr lang="en-US" sz="1600" dirty="0" err="1">
                <a:solidFill>
                  <a:prstClr val="black"/>
                </a:solidFill>
                <a:latin typeface="Consolas"/>
              </a:rPr>
              <a:t>TotalPurchase</a:t>
            </a:r>
            <a:r>
              <a:rPr lang="en-US" sz="1600" dirty="0" smtClean="0">
                <a:solidFill>
                  <a:prstClr val="black"/>
                </a:solidFill>
              </a:rPr>
              <a:t> </a:t>
            </a:r>
            <a:r>
              <a:rPr lang="en-US" sz="1600" dirty="0">
                <a:ea typeface="Calibri"/>
              </a:rPr>
              <a:t>= </a:t>
            </a:r>
            <a:r>
              <a:rPr lang="en-US" sz="1600" dirty="0" err="1" smtClean="0">
                <a:ea typeface="Calibri"/>
              </a:rPr>
              <a:t>entity.</a:t>
            </a:r>
            <a:r>
              <a:rPr lang="en-US" sz="1600" dirty="0" err="1" smtClean="0">
                <a:solidFill>
                  <a:prstClr val="black"/>
                </a:solidFill>
                <a:latin typeface="Consolas"/>
              </a:rPr>
              <a:t>TotalPurchase</a:t>
            </a:r>
            <a:r>
              <a:rPr lang="en-US" sz="1600" dirty="0" smtClean="0">
                <a:ea typeface="Calibri"/>
              </a:rPr>
              <a:t>,</a:t>
            </a:r>
            <a:endParaRPr lang="en-US" sz="1600" dirty="0">
              <a:ea typeface="Calibri"/>
            </a:endParaRPr>
          </a:p>
          <a:p>
            <a:pPr>
              <a:lnSpc>
                <a:spcPct val="100000"/>
              </a:lnSpc>
              <a:spcBef>
                <a:spcPts val="0"/>
              </a:spcBef>
              <a:spcAft>
                <a:spcPts val="1000"/>
              </a:spcAft>
            </a:pPr>
            <a:r>
              <a:rPr lang="en-US" sz="1600" dirty="0">
                <a:ea typeface="Calibri"/>
              </a:rPr>
              <a:t>	</a:t>
            </a:r>
            <a:r>
              <a:rPr lang="en-US" sz="1600" dirty="0" smtClean="0">
                <a:ea typeface="Calibri"/>
              </a:rPr>
              <a:t>		}).</a:t>
            </a:r>
            <a:r>
              <a:rPr lang="en-US" sz="1600" dirty="0" err="1" smtClean="0">
                <a:ea typeface="Calibri"/>
              </a:rPr>
              <a:t>AsTableServiceQuery</a:t>
            </a:r>
            <a:r>
              <a:rPr lang="en-US" sz="1600" dirty="0" smtClean="0">
                <a:ea typeface="Calibri"/>
              </a:rPr>
              <a:t>&lt;</a:t>
            </a:r>
            <a:r>
              <a:rPr lang="en-US" sz="1600" dirty="0" err="1" smtClean="0">
                <a:solidFill>
                  <a:srgbClr val="2B91AF"/>
                </a:solidFill>
                <a:latin typeface="Consolas"/>
              </a:rPr>
              <a:t>CustomerDiscount</a:t>
            </a:r>
            <a:r>
              <a:rPr lang="en-US" sz="1600" dirty="0" smtClean="0">
                <a:ea typeface="Calibri"/>
              </a:rPr>
              <a:t>&gt;();</a:t>
            </a:r>
          </a:p>
          <a:p>
            <a:pPr>
              <a:lnSpc>
                <a:spcPct val="100000"/>
              </a:lnSpc>
              <a:spcBef>
                <a:spcPts val="0"/>
              </a:spcBef>
              <a:spcAft>
                <a:spcPts val="1000"/>
              </a:spcAft>
            </a:pPr>
            <a:endParaRPr lang="en-US" sz="1600" dirty="0" smtClean="0">
              <a:ea typeface="Calibri"/>
            </a:endParaRPr>
          </a:p>
          <a:p>
            <a:pPr>
              <a:lnSpc>
                <a:spcPct val="100000"/>
              </a:lnSpc>
              <a:spcBef>
                <a:spcPts val="0"/>
              </a:spcBef>
              <a:spcAft>
                <a:spcPts val="1000"/>
              </a:spcAft>
            </a:pPr>
            <a:r>
              <a:rPr lang="en-US" sz="1600" dirty="0" smtClean="0"/>
              <a:t>   </a:t>
            </a:r>
            <a:r>
              <a:rPr lang="en-US" sz="1600" dirty="0" err="1" smtClean="0"/>
              <a:t>foreach</a:t>
            </a:r>
            <a:r>
              <a:rPr lang="en-US" sz="1600" dirty="0" smtClean="0"/>
              <a:t> (</a:t>
            </a:r>
            <a:r>
              <a:rPr lang="en-US" sz="1600" dirty="0" err="1" smtClean="0">
                <a:solidFill>
                  <a:srgbClr val="2B91AF"/>
                </a:solidFill>
                <a:latin typeface="Consolas"/>
              </a:rPr>
              <a:t>CustomerDiscount</a:t>
            </a:r>
            <a:r>
              <a:rPr lang="en-US" sz="1600" dirty="0" smtClean="0"/>
              <a:t> customer </a:t>
            </a:r>
            <a:r>
              <a:rPr lang="en-US" sz="1600" dirty="0"/>
              <a:t>in query)</a:t>
            </a:r>
          </a:p>
          <a:p>
            <a:pPr>
              <a:lnSpc>
                <a:spcPct val="100000"/>
              </a:lnSpc>
              <a:spcBef>
                <a:spcPts val="0"/>
              </a:spcBef>
              <a:spcAft>
                <a:spcPts val="1000"/>
              </a:spcAft>
            </a:pPr>
            <a:r>
              <a:rPr lang="en-US" sz="1600" dirty="0" smtClean="0">
                <a:ea typeface="Calibri"/>
              </a:rPr>
              <a:t>   { </a:t>
            </a:r>
            <a:endParaRPr lang="en-US" sz="1600" dirty="0" smtClean="0">
              <a:solidFill>
                <a:schemeClr val="tx1"/>
              </a:solidFill>
              <a:ea typeface="Calibri"/>
            </a:endParaRPr>
          </a:p>
          <a:p>
            <a:pPr>
              <a:lnSpc>
                <a:spcPct val="100000"/>
              </a:lnSpc>
              <a:spcBef>
                <a:spcPts val="0"/>
              </a:spcBef>
              <a:spcAft>
                <a:spcPts val="1000"/>
              </a:spcAft>
            </a:pPr>
            <a:r>
              <a:rPr lang="en-US" sz="1600" dirty="0" smtClean="0">
                <a:solidFill>
                  <a:srgbClr val="008000"/>
                </a:solidFill>
                <a:latin typeface="Consolas"/>
                <a:ea typeface="Calibri"/>
                <a:cs typeface="Times New Roman"/>
              </a:rPr>
              <a:t>        // Calculate the discount to be given based on total purchases made</a:t>
            </a:r>
            <a:endParaRPr lang="en-US" sz="1600" dirty="0">
              <a:solidFill>
                <a:srgbClr val="008000"/>
              </a:solidFill>
              <a:latin typeface="Consolas"/>
              <a:ea typeface="Calibri"/>
              <a:cs typeface="Times New Roman"/>
            </a:endParaRPr>
          </a:p>
          <a:p>
            <a:pPr>
              <a:lnSpc>
                <a:spcPct val="100000"/>
              </a:lnSpc>
              <a:spcBef>
                <a:spcPts val="0"/>
              </a:spcBef>
              <a:spcAft>
                <a:spcPts val="1000"/>
              </a:spcAft>
            </a:pPr>
            <a:r>
              <a:rPr lang="en-US" sz="1600" dirty="0" smtClean="0">
                <a:ea typeface="Calibri"/>
              </a:rPr>
              <a:t>   }</a:t>
            </a:r>
            <a:endParaRPr lang="en-US" sz="1600" dirty="0">
              <a:ea typeface="Calibri"/>
            </a:endParaRPr>
          </a:p>
        </p:txBody>
      </p:sp>
      <p:sp>
        <p:nvSpPr>
          <p:cNvPr id="9" name="Rectangle 8"/>
          <p:cNvSpPr/>
          <p:nvPr/>
        </p:nvSpPr>
        <p:spPr bwMode="auto">
          <a:xfrm>
            <a:off x="2090056" y="2317515"/>
            <a:ext cx="5945579" cy="2273330"/>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0" name="Rectangle 9"/>
          <p:cNvSpPr/>
          <p:nvPr/>
        </p:nvSpPr>
        <p:spPr bwMode="auto">
          <a:xfrm>
            <a:off x="3821880" y="1973265"/>
            <a:ext cx="7344888" cy="344250"/>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1" name="Rectangle 10"/>
          <p:cNvSpPr/>
          <p:nvPr/>
        </p:nvSpPr>
        <p:spPr bwMode="auto">
          <a:xfrm>
            <a:off x="519112" y="4935499"/>
            <a:ext cx="8697459" cy="1528675"/>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2263090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xit" presetSubtype="0" fill="hold" grpId="1" nodeType="withEffect">
                                  <p:stCondLst>
                                    <p:cond delay="0"/>
                                  </p:stCondLst>
                                  <p:childTnLst>
                                    <p:animEffect transition="out" filter="fade">
                                      <p:cBhvr>
                                        <p:cTn id="14" dur="500"/>
                                        <p:tgtEl>
                                          <p:spTgt spid="10"/>
                                        </p:tgtEl>
                                      </p:cBhvr>
                                    </p:animEffect>
                                    <p:set>
                                      <p:cBhvr>
                                        <p:cTn id="15" dur="1" fill="hold">
                                          <p:stCondLst>
                                            <p:cond delay="499"/>
                                          </p:stCondLst>
                                        </p:cTn>
                                        <p:tgtEl>
                                          <p:spTgt spid="10"/>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par>
                                <p:cTn id="21" presetID="10" presetClass="exit" presetSubtype="0" fill="hold" grpId="1" nodeType="withEffect">
                                  <p:stCondLst>
                                    <p:cond delay="0"/>
                                  </p:stCondLst>
                                  <p:childTnLst>
                                    <p:animEffect transition="out" filter="fade">
                                      <p:cBhvr>
                                        <p:cTn id="22" dur="500"/>
                                        <p:tgtEl>
                                          <p:spTgt spid="9"/>
                                        </p:tgtEl>
                                      </p:cBhvr>
                                    </p:animEffect>
                                    <p:set>
                                      <p:cBhvr>
                                        <p:cTn id="23"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Windows Azure Tables - </a:t>
            </a:r>
            <a:r>
              <a:rPr lang="en-US" dirty="0" err="1"/>
              <a:t>Upsert</a:t>
            </a:r>
            <a:endParaRPr lang="en-US" dirty="0"/>
          </a:p>
        </p:txBody>
      </p:sp>
      <p:sp>
        <p:nvSpPr>
          <p:cNvPr id="8" name="Text Placeholder 2"/>
          <p:cNvSpPr>
            <a:spLocks noGrp="1"/>
          </p:cNvSpPr>
          <p:nvPr>
            <p:ph type="body" sz="quarter" idx="10"/>
          </p:nvPr>
        </p:nvSpPr>
        <p:spPr>
          <a:xfrm>
            <a:off x="628805" y="1497225"/>
            <a:ext cx="11149012" cy="5421997"/>
          </a:xfrm>
        </p:spPr>
        <p:txBody>
          <a:bodyPr/>
          <a:lstStyle/>
          <a:p>
            <a:pPr>
              <a:lnSpc>
                <a:spcPct val="100000"/>
              </a:lnSpc>
              <a:spcBef>
                <a:spcPts val="0"/>
              </a:spcBef>
              <a:spcAft>
                <a:spcPts val="1000"/>
              </a:spcAft>
            </a:pPr>
            <a:r>
              <a:rPr lang="en-US" sz="2000" dirty="0">
                <a:solidFill>
                  <a:srgbClr val="008000"/>
                </a:solidFill>
                <a:latin typeface="Consolas"/>
                <a:ea typeface="Calibri"/>
                <a:cs typeface="Times New Roman"/>
              </a:rPr>
              <a:t>// </a:t>
            </a:r>
            <a:r>
              <a:rPr lang="en-US" sz="2000" dirty="0" smtClean="0">
                <a:solidFill>
                  <a:srgbClr val="008000"/>
                </a:solidFill>
                <a:latin typeface="Consolas"/>
                <a:ea typeface="Calibri"/>
                <a:cs typeface="Times New Roman"/>
              </a:rPr>
              <a:t>When user logs in from mobile device, it will register the user using </a:t>
            </a:r>
            <a:r>
              <a:rPr lang="en-US" sz="2000" dirty="0" err="1" smtClean="0">
                <a:solidFill>
                  <a:srgbClr val="008000"/>
                </a:solidFill>
                <a:latin typeface="Consolas"/>
                <a:ea typeface="Calibri"/>
                <a:cs typeface="Times New Roman"/>
              </a:rPr>
              <a:t>upsert</a:t>
            </a:r>
            <a:endParaRPr lang="en-US" sz="2000" dirty="0">
              <a:latin typeface="Calibri"/>
              <a:ea typeface="Calibri"/>
              <a:cs typeface="Times New Roman"/>
            </a:endParaRPr>
          </a:p>
          <a:p>
            <a:pPr>
              <a:lnSpc>
                <a:spcPct val="100000"/>
              </a:lnSpc>
              <a:spcBef>
                <a:spcPts val="0"/>
              </a:spcBef>
              <a:spcAft>
                <a:spcPts val="1000"/>
              </a:spcAft>
            </a:pPr>
            <a:r>
              <a:rPr lang="en-US" sz="2000" dirty="0" smtClean="0">
                <a:solidFill>
                  <a:srgbClr val="2B91AF"/>
                </a:solidFill>
                <a:latin typeface="Consolas"/>
                <a:ea typeface="Calibri"/>
                <a:cs typeface="Times New Roman"/>
              </a:rPr>
              <a:t>Customer </a:t>
            </a:r>
            <a:r>
              <a:rPr lang="en-US" sz="2000" dirty="0" err="1" smtClean="0">
                <a:latin typeface="Consolas"/>
                <a:ea typeface="Calibri"/>
                <a:cs typeface="Times New Roman"/>
              </a:rPr>
              <a:t>customer</a:t>
            </a:r>
            <a:r>
              <a:rPr lang="en-US" sz="2000" dirty="0" smtClean="0">
                <a:latin typeface="Consolas"/>
                <a:ea typeface="Calibri"/>
                <a:cs typeface="Times New Roman"/>
              </a:rPr>
              <a:t> </a:t>
            </a:r>
            <a:r>
              <a:rPr lang="en-US" sz="2000" dirty="0">
                <a:latin typeface="Consolas"/>
                <a:ea typeface="Calibri"/>
                <a:cs typeface="Times New Roman"/>
              </a:rPr>
              <a:t>= </a:t>
            </a:r>
            <a:r>
              <a:rPr lang="en-US" sz="2000" dirty="0">
                <a:solidFill>
                  <a:srgbClr val="0000FF"/>
                </a:solidFill>
                <a:latin typeface="Consolas"/>
                <a:ea typeface="Calibri"/>
                <a:cs typeface="Times New Roman"/>
              </a:rPr>
              <a:t>new</a:t>
            </a:r>
            <a:r>
              <a:rPr lang="en-US" sz="2000" dirty="0">
                <a:latin typeface="Consolas"/>
                <a:ea typeface="Calibri"/>
                <a:cs typeface="Times New Roman"/>
              </a:rPr>
              <a:t> </a:t>
            </a:r>
            <a:r>
              <a:rPr lang="en-US" sz="2000" dirty="0" smtClean="0">
                <a:solidFill>
                  <a:srgbClr val="2B91AF"/>
                </a:solidFill>
                <a:latin typeface="Consolas"/>
                <a:ea typeface="Calibri"/>
                <a:cs typeface="Times New Roman"/>
              </a:rPr>
              <a:t>Customer</a:t>
            </a:r>
            <a:r>
              <a:rPr lang="en-US" sz="2000" dirty="0" smtClean="0">
                <a:latin typeface="Consolas"/>
                <a:ea typeface="Calibri"/>
                <a:cs typeface="Times New Roman"/>
              </a:rPr>
              <a:t>(</a:t>
            </a:r>
            <a:r>
              <a:rPr lang="en-US" sz="2000" dirty="0">
                <a:solidFill>
                  <a:srgbClr val="A31515"/>
                </a:solidFill>
                <a:latin typeface="Consolas"/>
                <a:ea typeface="Calibri"/>
                <a:cs typeface="Times New Roman"/>
              </a:rPr>
              <a:t>"Thomas </a:t>
            </a:r>
            <a:r>
              <a:rPr lang="en-US" sz="2000" dirty="0" smtClean="0">
                <a:solidFill>
                  <a:srgbClr val="A31515"/>
                </a:solidFill>
                <a:latin typeface="Consolas"/>
                <a:ea typeface="Calibri"/>
                <a:cs typeface="Times New Roman"/>
              </a:rPr>
              <a:t>Anderson"</a:t>
            </a:r>
            <a:r>
              <a:rPr lang="en-US" sz="2000" dirty="0" smtClean="0">
                <a:latin typeface="Consolas"/>
                <a:ea typeface="Calibri"/>
                <a:cs typeface="Times New Roman"/>
              </a:rPr>
              <a:t>, </a:t>
            </a:r>
            <a:r>
              <a:rPr lang="en-US" sz="2000" dirty="0" smtClean="0">
                <a:solidFill>
                  <a:srgbClr val="A31515"/>
                </a:solidFill>
                <a:latin typeface="Consolas"/>
                <a:ea typeface="Calibri"/>
                <a:cs typeface="Times New Roman"/>
              </a:rPr>
              <a:t>“555-555-0100"</a:t>
            </a:r>
            <a:r>
              <a:rPr lang="en-US" sz="2000" dirty="0" smtClean="0">
                <a:latin typeface="Consolas"/>
                <a:ea typeface="Calibri"/>
                <a:cs typeface="Times New Roman"/>
              </a:rPr>
              <a:t>);</a:t>
            </a:r>
            <a:endParaRPr lang="en-US" sz="2000" dirty="0">
              <a:latin typeface="Calibri"/>
              <a:ea typeface="Calibri"/>
              <a:cs typeface="Times New Roman"/>
            </a:endParaRPr>
          </a:p>
          <a:p>
            <a:pPr>
              <a:lnSpc>
                <a:spcPct val="100000"/>
              </a:lnSpc>
              <a:spcBef>
                <a:spcPts val="0"/>
              </a:spcBef>
              <a:spcAft>
                <a:spcPts val="1000"/>
              </a:spcAft>
            </a:pPr>
            <a:r>
              <a:rPr lang="en-US" sz="2000" dirty="0" err="1" smtClean="0">
                <a:latin typeface="Consolas"/>
                <a:ea typeface="Calibri"/>
                <a:cs typeface="Times New Roman"/>
              </a:rPr>
              <a:t>customer.Address</a:t>
            </a:r>
            <a:r>
              <a:rPr lang="en-US" sz="2000" dirty="0" smtClean="0">
                <a:latin typeface="Consolas"/>
                <a:ea typeface="Calibri"/>
                <a:cs typeface="Times New Roman"/>
              </a:rPr>
              <a:t> </a:t>
            </a:r>
            <a:r>
              <a:rPr lang="en-US" sz="2000" dirty="0">
                <a:latin typeface="Consolas"/>
                <a:ea typeface="Calibri"/>
                <a:cs typeface="Times New Roman"/>
              </a:rPr>
              <a:t>= </a:t>
            </a:r>
            <a:r>
              <a:rPr lang="en-US" sz="2000" dirty="0">
                <a:solidFill>
                  <a:srgbClr val="A31515"/>
                </a:solidFill>
                <a:latin typeface="Consolas"/>
                <a:ea typeface="Calibri"/>
                <a:cs typeface="Times New Roman"/>
              </a:rPr>
              <a:t>"</a:t>
            </a:r>
            <a:r>
              <a:rPr lang="en-US" sz="2000" dirty="0" smtClean="0">
                <a:solidFill>
                  <a:srgbClr val="A31515"/>
                </a:solidFill>
                <a:latin typeface="Consolas"/>
                <a:ea typeface="Calibri"/>
                <a:cs typeface="Times New Roman"/>
              </a:rPr>
              <a:t>4567 Main St. Redmond 48188"</a:t>
            </a:r>
            <a:r>
              <a:rPr lang="en-US" sz="2000" dirty="0" smtClean="0">
                <a:latin typeface="Consolas"/>
                <a:ea typeface="Calibri"/>
                <a:cs typeface="Times New Roman"/>
              </a:rPr>
              <a:t>;</a:t>
            </a:r>
          </a:p>
          <a:p>
            <a:pPr>
              <a:lnSpc>
                <a:spcPct val="100000"/>
              </a:lnSpc>
              <a:spcBef>
                <a:spcPts val="0"/>
              </a:spcBef>
              <a:spcAft>
                <a:spcPts val="1000"/>
              </a:spcAft>
            </a:pPr>
            <a:r>
              <a:rPr lang="en-US" sz="2000" dirty="0" err="1" smtClean="0">
                <a:latin typeface="Consolas"/>
                <a:ea typeface="Calibri"/>
                <a:cs typeface="Times New Roman"/>
              </a:rPr>
              <a:t>customer.State</a:t>
            </a:r>
            <a:r>
              <a:rPr lang="en-US" sz="2000" dirty="0" smtClean="0">
                <a:latin typeface="Consolas"/>
                <a:ea typeface="Calibri"/>
                <a:cs typeface="Times New Roman"/>
              </a:rPr>
              <a:t> = </a:t>
            </a:r>
            <a:r>
              <a:rPr lang="en-US" sz="2000" dirty="0">
                <a:solidFill>
                  <a:srgbClr val="A31515"/>
                </a:solidFill>
                <a:latin typeface="Consolas"/>
                <a:ea typeface="Calibri"/>
                <a:cs typeface="Times New Roman"/>
              </a:rPr>
              <a:t>"</a:t>
            </a:r>
            <a:r>
              <a:rPr lang="en-US" sz="2000" dirty="0" smtClean="0">
                <a:solidFill>
                  <a:srgbClr val="A31515"/>
                </a:solidFill>
                <a:latin typeface="Consolas"/>
                <a:ea typeface="Calibri"/>
                <a:cs typeface="Times New Roman"/>
              </a:rPr>
              <a:t>Washington</a:t>
            </a:r>
            <a:r>
              <a:rPr lang="en-US" sz="2000" dirty="0">
                <a:solidFill>
                  <a:srgbClr val="A31515"/>
                </a:solidFill>
                <a:latin typeface="Consolas"/>
                <a:ea typeface="Calibri"/>
                <a:cs typeface="Times New Roman"/>
              </a:rPr>
              <a:t>"</a:t>
            </a:r>
            <a:endParaRPr lang="en-US" sz="2000" dirty="0">
              <a:latin typeface="Calibri"/>
              <a:ea typeface="Calibri"/>
              <a:cs typeface="Times New Roman"/>
            </a:endParaRPr>
          </a:p>
          <a:p>
            <a:pPr>
              <a:lnSpc>
                <a:spcPct val="100000"/>
              </a:lnSpc>
              <a:spcBef>
                <a:spcPts val="0"/>
              </a:spcBef>
            </a:pPr>
            <a:endParaRPr lang="en-US" sz="1000" dirty="0" smtClean="0">
              <a:solidFill>
                <a:srgbClr val="008000"/>
              </a:solidFill>
              <a:latin typeface="Consolas"/>
              <a:ea typeface="Calibri"/>
              <a:cs typeface="Times New Roman"/>
            </a:endParaRPr>
          </a:p>
          <a:p>
            <a:pPr>
              <a:lnSpc>
                <a:spcPct val="100000"/>
              </a:lnSpc>
              <a:spcBef>
                <a:spcPts val="0"/>
              </a:spcBef>
            </a:pPr>
            <a:r>
              <a:rPr lang="en-US" sz="2000" dirty="0" smtClean="0">
                <a:solidFill>
                  <a:srgbClr val="008000"/>
                </a:solidFill>
                <a:latin typeface="Consolas"/>
                <a:ea typeface="Calibri"/>
                <a:cs typeface="Times New Roman"/>
              </a:rPr>
              <a:t>// Note: </a:t>
            </a:r>
            <a:r>
              <a:rPr lang="en-US" sz="2000" dirty="0" err="1" smtClean="0">
                <a:solidFill>
                  <a:srgbClr val="008000"/>
                </a:solidFill>
                <a:latin typeface="Consolas"/>
                <a:ea typeface="Calibri"/>
                <a:cs typeface="Times New Roman"/>
              </a:rPr>
              <a:t>AttachTo</a:t>
            </a:r>
            <a:r>
              <a:rPr lang="en-US" sz="2000" dirty="0" smtClean="0">
                <a:solidFill>
                  <a:srgbClr val="008000"/>
                </a:solidFill>
                <a:latin typeface="Consolas"/>
                <a:ea typeface="Calibri"/>
                <a:cs typeface="Times New Roman"/>
              </a:rPr>
              <a:t> </a:t>
            </a:r>
            <a:r>
              <a:rPr lang="en-US" sz="2000" dirty="0">
                <a:solidFill>
                  <a:srgbClr val="008000"/>
                </a:solidFill>
                <a:latin typeface="Consolas"/>
                <a:ea typeface="Calibri"/>
                <a:cs typeface="Times New Roman"/>
              </a:rPr>
              <a:t>method is called </a:t>
            </a:r>
            <a:r>
              <a:rPr lang="en-US" sz="2000" dirty="0" smtClean="0">
                <a:solidFill>
                  <a:srgbClr val="008000"/>
                </a:solidFill>
                <a:latin typeface="Consolas"/>
                <a:ea typeface="Calibri"/>
                <a:cs typeface="Times New Roman"/>
              </a:rPr>
              <a:t>without an </a:t>
            </a:r>
            <a:r>
              <a:rPr lang="en-US" sz="2000" dirty="0" err="1" smtClean="0">
                <a:solidFill>
                  <a:srgbClr val="008000"/>
                </a:solidFill>
                <a:latin typeface="Consolas"/>
                <a:ea typeface="Calibri"/>
                <a:cs typeface="Times New Roman"/>
              </a:rPr>
              <a:t>Etag</a:t>
            </a:r>
            <a:r>
              <a:rPr lang="en-US" sz="2000" dirty="0" smtClean="0">
                <a:solidFill>
                  <a:srgbClr val="008000"/>
                </a:solidFill>
                <a:latin typeface="Consolas"/>
                <a:ea typeface="Calibri"/>
                <a:cs typeface="Times New Roman"/>
              </a:rPr>
              <a:t> </a:t>
            </a:r>
            <a:r>
              <a:rPr lang="en-US" sz="2000" dirty="0">
                <a:solidFill>
                  <a:srgbClr val="008000"/>
                </a:solidFill>
                <a:latin typeface="Consolas"/>
                <a:ea typeface="Calibri"/>
                <a:cs typeface="Times New Roman"/>
              </a:rPr>
              <a:t>which </a:t>
            </a:r>
            <a:r>
              <a:rPr lang="en-US" sz="2000" dirty="0" smtClean="0">
                <a:solidFill>
                  <a:srgbClr val="008000"/>
                </a:solidFill>
                <a:latin typeface="Consolas"/>
                <a:ea typeface="Calibri"/>
                <a:cs typeface="Times New Roman"/>
              </a:rPr>
              <a:t>indicates </a:t>
            </a:r>
          </a:p>
          <a:p>
            <a:pPr>
              <a:lnSpc>
                <a:spcPct val="100000"/>
              </a:lnSpc>
              <a:spcBef>
                <a:spcPts val="0"/>
              </a:spcBef>
            </a:pPr>
            <a:r>
              <a:rPr lang="en-US" sz="2000" dirty="0" smtClean="0">
                <a:solidFill>
                  <a:srgbClr val="008000"/>
                </a:solidFill>
                <a:latin typeface="Consolas"/>
                <a:ea typeface="Calibri"/>
                <a:cs typeface="Times New Roman"/>
              </a:rPr>
              <a:t>// that </a:t>
            </a:r>
            <a:r>
              <a:rPr lang="en-US" sz="2000" dirty="0">
                <a:solidFill>
                  <a:srgbClr val="008000"/>
                </a:solidFill>
                <a:latin typeface="Consolas"/>
                <a:ea typeface="Calibri"/>
                <a:cs typeface="Times New Roman"/>
              </a:rPr>
              <a:t>this is an </a:t>
            </a:r>
            <a:r>
              <a:rPr lang="en-US" sz="2000" dirty="0" err="1">
                <a:solidFill>
                  <a:srgbClr val="008000"/>
                </a:solidFill>
                <a:latin typeface="Consolas"/>
                <a:ea typeface="Calibri"/>
                <a:cs typeface="Times New Roman"/>
              </a:rPr>
              <a:t>Upsert</a:t>
            </a:r>
            <a:r>
              <a:rPr lang="en-US" sz="2000" dirty="0">
                <a:solidFill>
                  <a:srgbClr val="008000"/>
                </a:solidFill>
                <a:latin typeface="Consolas"/>
                <a:ea typeface="Calibri"/>
                <a:cs typeface="Times New Roman"/>
              </a:rPr>
              <a:t> Command</a:t>
            </a:r>
            <a:endParaRPr lang="en-US" sz="2000" dirty="0">
              <a:latin typeface="Calibri"/>
              <a:ea typeface="Calibri"/>
              <a:cs typeface="Times New Roman"/>
            </a:endParaRPr>
          </a:p>
          <a:p>
            <a:pPr>
              <a:lnSpc>
                <a:spcPct val="100000"/>
              </a:lnSpc>
              <a:spcBef>
                <a:spcPts val="0"/>
              </a:spcBef>
              <a:spcAft>
                <a:spcPts val="1000"/>
              </a:spcAft>
            </a:pPr>
            <a:r>
              <a:rPr lang="en-US" sz="2000" dirty="0" err="1" smtClean="0">
                <a:latin typeface="Consolas"/>
                <a:ea typeface="Calibri"/>
                <a:cs typeface="Times New Roman"/>
              </a:rPr>
              <a:t>context.AttachTo</a:t>
            </a:r>
            <a:r>
              <a:rPr lang="en-US" sz="2000" dirty="0" smtClean="0">
                <a:latin typeface="Consolas"/>
                <a:ea typeface="Calibri"/>
                <a:cs typeface="Times New Roman"/>
              </a:rPr>
              <a:t>(</a:t>
            </a:r>
            <a:r>
              <a:rPr lang="en-US" sz="2000" dirty="0" smtClean="0">
                <a:solidFill>
                  <a:srgbClr val="A31515"/>
                </a:solidFill>
                <a:latin typeface="Consolas"/>
                <a:ea typeface="Calibri"/>
                <a:cs typeface="Times New Roman"/>
              </a:rPr>
              <a:t>"Customers"</a:t>
            </a:r>
            <a:r>
              <a:rPr lang="en-US" sz="2000" dirty="0" smtClean="0">
                <a:solidFill>
                  <a:srgbClr val="008000"/>
                </a:solidFill>
                <a:latin typeface="Consolas"/>
                <a:ea typeface="Calibri"/>
                <a:cs typeface="Times New Roman"/>
              </a:rPr>
              <a:t>/*Table Name*/</a:t>
            </a:r>
            <a:r>
              <a:rPr lang="en-US" sz="2000" dirty="0" smtClean="0">
                <a:latin typeface="Consolas"/>
                <a:ea typeface="Calibri"/>
                <a:cs typeface="Times New Roman"/>
              </a:rPr>
              <a:t>, customer</a:t>
            </a:r>
            <a:r>
              <a:rPr lang="en-US" sz="2000" dirty="0">
                <a:latin typeface="Consolas"/>
                <a:ea typeface="Calibri"/>
                <a:cs typeface="Times New Roman"/>
              </a:rPr>
              <a:t>);</a:t>
            </a:r>
            <a:endParaRPr lang="en-US" sz="2000" dirty="0">
              <a:latin typeface="Calibri"/>
              <a:ea typeface="Calibri"/>
              <a:cs typeface="Times New Roman"/>
            </a:endParaRPr>
          </a:p>
          <a:p>
            <a:pPr>
              <a:lnSpc>
                <a:spcPct val="100000"/>
              </a:lnSpc>
              <a:spcBef>
                <a:spcPts val="0"/>
              </a:spcBef>
              <a:spcAft>
                <a:spcPts val="1000"/>
              </a:spcAft>
            </a:pPr>
            <a:r>
              <a:rPr lang="en-US" sz="2000" dirty="0" err="1" smtClean="0">
                <a:latin typeface="Consolas"/>
                <a:ea typeface="Calibri"/>
                <a:cs typeface="Times New Roman"/>
              </a:rPr>
              <a:t>context.UpdateObject</a:t>
            </a:r>
            <a:r>
              <a:rPr lang="en-US" sz="2000" dirty="0" smtClean="0">
                <a:latin typeface="Consolas"/>
                <a:ea typeface="Calibri"/>
                <a:cs typeface="Times New Roman"/>
              </a:rPr>
              <a:t>(customer);</a:t>
            </a:r>
            <a:r>
              <a:rPr lang="en-US" sz="1000" dirty="0">
                <a:solidFill>
                  <a:srgbClr val="008000"/>
                </a:solidFill>
                <a:latin typeface="Consolas"/>
                <a:ea typeface="Calibri"/>
                <a:cs typeface="Times New Roman"/>
              </a:rPr>
              <a:t> </a:t>
            </a:r>
            <a:endParaRPr lang="en-US" sz="1000" dirty="0" smtClean="0">
              <a:solidFill>
                <a:srgbClr val="008000"/>
              </a:solidFill>
              <a:latin typeface="Consolas"/>
              <a:ea typeface="Calibri"/>
              <a:cs typeface="Times New Roman"/>
            </a:endParaRPr>
          </a:p>
          <a:p>
            <a:pPr>
              <a:lnSpc>
                <a:spcPct val="100000"/>
              </a:lnSpc>
              <a:spcBef>
                <a:spcPts val="0"/>
              </a:spcBef>
              <a:spcAft>
                <a:spcPts val="1000"/>
              </a:spcAft>
            </a:pPr>
            <a:endParaRPr lang="en-US" sz="1000" dirty="0" smtClean="0">
              <a:solidFill>
                <a:srgbClr val="008000"/>
              </a:solidFill>
              <a:latin typeface="Consolas"/>
              <a:ea typeface="Calibri"/>
              <a:cs typeface="Times New Roman"/>
            </a:endParaRPr>
          </a:p>
          <a:p>
            <a:pPr>
              <a:lnSpc>
                <a:spcPct val="100000"/>
              </a:lnSpc>
              <a:spcBef>
                <a:spcPts val="0"/>
              </a:spcBef>
            </a:pPr>
            <a:r>
              <a:rPr lang="en-US" sz="2000" dirty="0" smtClean="0">
                <a:solidFill>
                  <a:srgbClr val="008000"/>
                </a:solidFill>
                <a:latin typeface="Consolas"/>
                <a:ea typeface="Calibri"/>
                <a:cs typeface="Times New Roman"/>
              </a:rPr>
              <a:t>// </a:t>
            </a:r>
            <a:r>
              <a:rPr lang="en-US" sz="2000" dirty="0">
                <a:solidFill>
                  <a:srgbClr val="008000"/>
                </a:solidFill>
                <a:latin typeface="Consolas"/>
                <a:ea typeface="Calibri"/>
                <a:cs typeface="Times New Roman"/>
              </a:rPr>
              <a:t>No </a:t>
            </a:r>
            <a:r>
              <a:rPr lang="en-US" sz="2000" dirty="0" err="1">
                <a:solidFill>
                  <a:srgbClr val="008000"/>
                </a:solidFill>
                <a:latin typeface="Consolas"/>
                <a:ea typeface="Calibri"/>
                <a:cs typeface="Times New Roman"/>
              </a:rPr>
              <a:t>SaveChangeOptions</a:t>
            </a:r>
            <a:r>
              <a:rPr lang="en-US" sz="2000" dirty="0">
                <a:solidFill>
                  <a:srgbClr val="008000"/>
                </a:solidFill>
                <a:latin typeface="Consolas"/>
                <a:ea typeface="Calibri"/>
                <a:cs typeface="Times New Roman"/>
              </a:rPr>
              <a:t> indicates that a MERGE verb will be used </a:t>
            </a:r>
          </a:p>
          <a:p>
            <a:pPr>
              <a:lnSpc>
                <a:spcPct val="100000"/>
              </a:lnSpc>
              <a:spcBef>
                <a:spcPts val="0"/>
              </a:spcBef>
            </a:pPr>
            <a:r>
              <a:rPr lang="en-US" sz="2000" dirty="0">
                <a:solidFill>
                  <a:srgbClr val="008000"/>
                </a:solidFill>
                <a:latin typeface="Consolas"/>
                <a:ea typeface="Calibri"/>
                <a:cs typeface="Times New Roman"/>
              </a:rPr>
              <a:t>// to get </a:t>
            </a:r>
            <a:r>
              <a:rPr lang="en-US" sz="2000" dirty="0" err="1">
                <a:solidFill>
                  <a:srgbClr val="008000"/>
                </a:solidFill>
                <a:latin typeface="Consolas"/>
                <a:ea typeface="Calibri"/>
                <a:cs typeface="Times New Roman"/>
              </a:rPr>
              <a:t>InsertOrMerge</a:t>
            </a:r>
            <a:r>
              <a:rPr lang="en-US" sz="2000" dirty="0">
                <a:solidFill>
                  <a:srgbClr val="008000"/>
                </a:solidFill>
                <a:latin typeface="Consolas"/>
                <a:ea typeface="Calibri"/>
                <a:cs typeface="Times New Roman"/>
              </a:rPr>
              <a:t> semantics </a:t>
            </a:r>
            <a:endParaRPr lang="en-US" sz="2000" dirty="0" smtClean="0">
              <a:solidFill>
                <a:srgbClr val="008000"/>
              </a:solidFill>
              <a:latin typeface="Consolas"/>
              <a:ea typeface="Calibri"/>
              <a:cs typeface="Times New Roman"/>
            </a:endParaRPr>
          </a:p>
          <a:p>
            <a:pPr>
              <a:lnSpc>
                <a:spcPct val="100000"/>
              </a:lnSpc>
              <a:spcBef>
                <a:spcPts val="0"/>
              </a:spcBef>
            </a:pPr>
            <a:r>
              <a:rPr lang="en-US" sz="2000" dirty="0">
                <a:solidFill>
                  <a:srgbClr val="008000"/>
                </a:solidFill>
                <a:latin typeface="Consolas"/>
                <a:ea typeface="Calibri"/>
                <a:cs typeface="Times New Roman"/>
              </a:rPr>
              <a:t>// </a:t>
            </a:r>
            <a:r>
              <a:rPr lang="en-US" sz="2000" dirty="0" smtClean="0">
                <a:solidFill>
                  <a:srgbClr val="008000"/>
                </a:solidFill>
                <a:latin typeface="Consolas"/>
                <a:ea typeface="Calibri"/>
                <a:cs typeface="Times New Roman"/>
              </a:rPr>
              <a:t>Use </a:t>
            </a:r>
            <a:r>
              <a:rPr lang="en-US" sz="2000" dirty="0" err="1" smtClean="0">
                <a:solidFill>
                  <a:srgbClr val="008000"/>
                </a:solidFill>
                <a:latin typeface="Consolas"/>
                <a:ea typeface="Calibri"/>
                <a:cs typeface="Times New Roman"/>
              </a:rPr>
              <a:t>SaveChangesOptions.ReplaceOnUpdate</a:t>
            </a:r>
            <a:r>
              <a:rPr lang="en-US" sz="2000" dirty="0" smtClean="0">
                <a:solidFill>
                  <a:srgbClr val="008000"/>
                </a:solidFill>
                <a:latin typeface="Consolas"/>
                <a:ea typeface="Calibri"/>
                <a:cs typeface="Times New Roman"/>
              </a:rPr>
              <a:t> for </a:t>
            </a:r>
            <a:r>
              <a:rPr lang="en-US" sz="2000" dirty="0" err="1" smtClean="0">
                <a:solidFill>
                  <a:srgbClr val="008000"/>
                </a:solidFill>
                <a:latin typeface="Consolas"/>
                <a:ea typeface="Calibri"/>
                <a:cs typeface="Times New Roman"/>
              </a:rPr>
              <a:t>InsertOrReplace</a:t>
            </a:r>
            <a:r>
              <a:rPr lang="en-US" sz="2000" dirty="0" smtClean="0">
                <a:solidFill>
                  <a:srgbClr val="008000"/>
                </a:solidFill>
                <a:latin typeface="Consolas"/>
                <a:ea typeface="Calibri"/>
                <a:cs typeface="Times New Roman"/>
              </a:rPr>
              <a:t> </a:t>
            </a:r>
            <a:r>
              <a:rPr lang="en-US" sz="2000" dirty="0">
                <a:solidFill>
                  <a:srgbClr val="008000"/>
                </a:solidFill>
                <a:latin typeface="Consolas"/>
                <a:ea typeface="Calibri"/>
                <a:cs typeface="Times New Roman"/>
              </a:rPr>
              <a:t>semantics</a:t>
            </a:r>
            <a:r>
              <a:rPr lang="en-US" sz="2000" dirty="0" smtClean="0">
                <a:solidFill>
                  <a:srgbClr val="008000"/>
                </a:solidFill>
                <a:latin typeface="Consolas"/>
                <a:ea typeface="Calibri"/>
                <a:cs typeface="Times New Roman"/>
              </a:rPr>
              <a:t>.</a:t>
            </a:r>
          </a:p>
          <a:p>
            <a:pPr>
              <a:lnSpc>
                <a:spcPct val="100000"/>
              </a:lnSpc>
              <a:spcBef>
                <a:spcPts val="0"/>
              </a:spcBef>
            </a:pPr>
            <a:r>
              <a:rPr lang="en-US" sz="2000" dirty="0" smtClean="0">
                <a:solidFill>
                  <a:srgbClr val="008000"/>
                </a:solidFill>
                <a:latin typeface="Consolas"/>
                <a:ea typeface="Calibri"/>
                <a:cs typeface="Times New Roman"/>
              </a:rPr>
              <a:t>// But </a:t>
            </a:r>
            <a:r>
              <a:rPr lang="en-US" sz="2000" dirty="0" err="1" smtClean="0">
                <a:solidFill>
                  <a:srgbClr val="008000"/>
                </a:solidFill>
                <a:latin typeface="Consolas"/>
                <a:ea typeface="Calibri"/>
                <a:cs typeface="Times New Roman"/>
              </a:rPr>
              <a:t>InsertOrReplace</a:t>
            </a:r>
            <a:r>
              <a:rPr lang="en-US" sz="2000" dirty="0" smtClean="0">
                <a:solidFill>
                  <a:srgbClr val="008000"/>
                </a:solidFill>
                <a:latin typeface="Consolas"/>
                <a:ea typeface="Calibri"/>
                <a:cs typeface="Times New Roman"/>
              </a:rPr>
              <a:t> will overwrite </a:t>
            </a:r>
            <a:r>
              <a:rPr lang="en-US" sz="2000" dirty="0" err="1" smtClean="0">
                <a:solidFill>
                  <a:srgbClr val="008000"/>
                </a:solidFill>
                <a:latin typeface="Consolas"/>
                <a:ea typeface="Calibri"/>
                <a:cs typeface="Times New Roman"/>
              </a:rPr>
              <a:t>TotalPurchase</a:t>
            </a:r>
            <a:r>
              <a:rPr lang="en-US" sz="2000" dirty="0" smtClean="0">
                <a:solidFill>
                  <a:srgbClr val="008000"/>
                </a:solidFill>
                <a:latin typeface="Consolas"/>
                <a:ea typeface="Calibri"/>
                <a:cs typeface="Times New Roman"/>
              </a:rPr>
              <a:t> if it existed</a:t>
            </a:r>
            <a:endParaRPr lang="en-US" sz="2000" dirty="0">
              <a:latin typeface="Calibri"/>
              <a:ea typeface="Calibri"/>
              <a:cs typeface="Times New Roman"/>
            </a:endParaRPr>
          </a:p>
          <a:p>
            <a:pPr>
              <a:lnSpc>
                <a:spcPct val="100000"/>
              </a:lnSpc>
            </a:pPr>
            <a:r>
              <a:rPr lang="en-US" sz="2000" dirty="0" err="1" smtClean="0">
                <a:latin typeface="Consolas"/>
                <a:ea typeface="Calibri"/>
              </a:rPr>
              <a:t>context.SaveChanges</a:t>
            </a:r>
            <a:r>
              <a:rPr lang="en-US" sz="2000" dirty="0" smtClean="0">
                <a:latin typeface="Consolas"/>
                <a:ea typeface="Calibri"/>
              </a:rPr>
              <a:t>(</a:t>
            </a:r>
            <a:r>
              <a:rPr lang="en-US" sz="2000" dirty="0" err="1" smtClean="0">
                <a:solidFill>
                  <a:schemeClr val="tx1"/>
                </a:solidFill>
                <a:latin typeface="Consolas"/>
                <a:ea typeface="Calibri"/>
                <a:cs typeface="Times New Roman"/>
              </a:rPr>
              <a:t>SaveChangesOptions.ReplaceOnUpdate</a:t>
            </a:r>
            <a:r>
              <a:rPr lang="en-US" sz="2000" dirty="0" smtClean="0">
                <a:latin typeface="Consolas"/>
                <a:ea typeface="Calibri"/>
              </a:rPr>
              <a:t>);</a:t>
            </a:r>
            <a:endParaRPr lang="en-US" sz="2000" b="1" dirty="0" smtClean="0">
              <a:gradFill>
                <a:gsLst>
                  <a:gs pos="0">
                    <a:srgbClr val="FFFFFF"/>
                  </a:gs>
                  <a:gs pos="86000">
                    <a:srgbClr val="FFFFFF"/>
                  </a:gs>
                </a:gsLst>
                <a:lin ang="5400000" scaled="0"/>
              </a:gradFill>
            </a:endParaRPr>
          </a:p>
        </p:txBody>
      </p:sp>
      <p:sp>
        <p:nvSpPr>
          <p:cNvPr id="16" name="Rectangle 15"/>
          <p:cNvSpPr/>
          <p:nvPr/>
        </p:nvSpPr>
        <p:spPr bwMode="auto">
          <a:xfrm>
            <a:off x="536335" y="6345062"/>
            <a:ext cx="8718733" cy="436601"/>
          </a:xfrm>
          <a:prstGeom prst="rect">
            <a:avLst/>
          </a:prstGeom>
          <a:solidFill>
            <a:schemeClr val="bg1"/>
          </a:solidFill>
          <a:ln w="412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defTabSz="914287" fontAlgn="base">
              <a:spcBef>
                <a:spcPct val="20000"/>
              </a:spcBef>
              <a:spcAft>
                <a:spcPct val="0"/>
              </a:spcAft>
            </a:pPr>
            <a:r>
              <a:rPr lang="en-US" sz="2000" dirty="0" err="1">
                <a:gradFill>
                  <a:gsLst>
                    <a:gs pos="0">
                      <a:srgbClr val="595959"/>
                    </a:gs>
                    <a:gs pos="86000">
                      <a:srgbClr val="595959"/>
                    </a:gs>
                  </a:gsLst>
                  <a:lin ang="5400000" scaled="0"/>
                </a:gradFill>
                <a:latin typeface="Consolas"/>
                <a:ea typeface="Calibri"/>
                <a:cs typeface="Consolas" pitchFamily="49" charset="0"/>
              </a:rPr>
              <a:t>context.SaveChanges</a:t>
            </a:r>
            <a:r>
              <a:rPr lang="en-US" sz="2000" dirty="0">
                <a:gradFill>
                  <a:gsLst>
                    <a:gs pos="0">
                      <a:srgbClr val="595959"/>
                    </a:gs>
                    <a:gs pos="86000">
                      <a:srgbClr val="595959"/>
                    </a:gs>
                  </a:gsLst>
                  <a:lin ang="5400000" scaled="0"/>
                </a:gradFill>
                <a:latin typeface="Consolas"/>
                <a:ea typeface="Calibri"/>
                <a:cs typeface="Consolas" pitchFamily="49" charset="0"/>
              </a:rPr>
              <a:t>();</a:t>
            </a:r>
          </a:p>
        </p:txBody>
      </p:sp>
      <p:sp>
        <p:nvSpPr>
          <p:cNvPr id="12" name="Rectangle 11"/>
          <p:cNvSpPr/>
          <p:nvPr/>
        </p:nvSpPr>
        <p:spPr bwMode="auto">
          <a:xfrm>
            <a:off x="413547" y="3231110"/>
            <a:ext cx="10308566" cy="1613144"/>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4" name="Rectangle 13"/>
          <p:cNvSpPr/>
          <p:nvPr/>
        </p:nvSpPr>
        <p:spPr bwMode="auto">
          <a:xfrm>
            <a:off x="413547" y="4965025"/>
            <a:ext cx="10308566" cy="802256"/>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5" name="Rectangle 14"/>
          <p:cNvSpPr/>
          <p:nvPr/>
        </p:nvSpPr>
        <p:spPr bwMode="auto">
          <a:xfrm>
            <a:off x="413547" y="5706895"/>
            <a:ext cx="10308566" cy="1147330"/>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7" name="Rectangle 16"/>
          <p:cNvSpPr/>
          <p:nvPr/>
        </p:nvSpPr>
        <p:spPr bwMode="auto">
          <a:xfrm>
            <a:off x="413547" y="1875313"/>
            <a:ext cx="10308566" cy="1276967"/>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 name="Rectangle 12"/>
          <p:cNvSpPr/>
          <p:nvPr/>
        </p:nvSpPr>
        <p:spPr bwMode="auto">
          <a:xfrm>
            <a:off x="413547" y="6331071"/>
            <a:ext cx="10308566" cy="526930"/>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855192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par>
                                <p:cTn id="13" presetID="10" presetClass="exit" presetSubtype="0" fill="hold" grpId="1" nodeType="withEffect">
                                  <p:stCondLst>
                                    <p:cond delay="0"/>
                                  </p:stCondLst>
                                  <p:childTnLst>
                                    <p:animEffect transition="out" filter="fade">
                                      <p:cBhvr>
                                        <p:cTn id="14" dur="500"/>
                                        <p:tgtEl>
                                          <p:spTgt spid="17"/>
                                        </p:tgtEl>
                                      </p:cBhvr>
                                    </p:animEffect>
                                    <p:set>
                                      <p:cBhvr>
                                        <p:cTn id="15" dur="1" fill="hold">
                                          <p:stCondLst>
                                            <p:cond delay="499"/>
                                          </p:stCondLst>
                                        </p:cTn>
                                        <p:tgtEl>
                                          <p:spTgt spid="17"/>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xit" presetSubtype="0" fill="hold" grpId="1" nodeType="withEffect">
                                  <p:stCondLst>
                                    <p:cond delay="0"/>
                                  </p:stCondLst>
                                  <p:childTnLst>
                                    <p:animEffect transition="out" filter="fade">
                                      <p:cBhvr>
                                        <p:cTn id="22" dur="500"/>
                                        <p:tgtEl>
                                          <p:spTgt spid="12"/>
                                        </p:tgtEl>
                                      </p:cBhvr>
                                    </p:animEffect>
                                    <p:set>
                                      <p:cBhvr>
                                        <p:cTn id="23" dur="1" fill="hold">
                                          <p:stCondLst>
                                            <p:cond delay="499"/>
                                          </p:stCondLst>
                                        </p:cTn>
                                        <p:tgtEl>
                                          <p:spTgt spid="12"/>
                                        </p:tgtEl>
                                        <p:attrNameLst>
                                          <p:attrName>style.visibility</p:attrName>
                                        </p:attrNameLst>
                                      </p:cBhvr>
                                      <p:to>
                                        <p:strVal val="hidden"/>
                                      </p:to>
                                    </p:se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xEl>
                                              <p:pRg st="14" end="14"/>
                                            </p:txEl>
                                          </p:spTgt>
                                        </p:tgtEl>
                                        <p:attrNameLst>
                                          <p:attrName>style.visibility</p:attrName>
                                        </p:attrNameLst>
                                      </p:cBhvr>
                                      <p:to>
                                        <p:strVal val="visible"/>
                                      </p:to>
                                    </p:set>
                                    <p:animEffect transition="in" filter="fade">
                                      <p:cBhvr>
                                        <p:cTn id="31" dur="500"/>
                                        <p:tgtEl>
                                          <p:spTgt spid="8">
                                            <p:txEl>
                                              <p:pRg st="14" end="14"/>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xit" presetSubtype="0" fill="hold" grpId="0" nodeType="withEffect">
                                  <p:stCondLst>
                                    <p:cond delay="0"/>
                                  </p:stCondLst>
                                  <p:childTnLst>
                                    <p:animEffect transition="out" filter="fade">
                                      <p:cBhvr>
                                        <p:cTn id="36" dur="500"/>
                                        <p:tgtEl>
                                          <p:spTgt spid="16"/>
                                        </p:tgtEl>
                                      </p:cBhvr>
                                    </p:animEffect>
                                    <p:set>
                                      <p:cBhvr>
                                        <p:cTn id="37" dur="1" fill="hold">
                                          <p:stCondLst>
                                            <p:cond delay="499"/>
                                          </p:stCondLst>
                                        </p:cTn>
                                        <p:tgtEl>
                                          <p:spTgt spid="16"/>
                                        </p:tgtEl>
                                        <p:attrNameLst>
                                          <p:attrName>style.visibility</p:attrName>
                                        </p:attrNameLst>
                                      </p:cBhvr>
                                      <p:to>
                                        <p:strVal val="hidden"/>
                                      </p:to>
                                    </p:set>
                                  </p:childTnLst>
                                </p:cTn>
                              </p:par>
                              <p:par>
                                <p:cTn id="38" presetID="10" presetClass="exit" presetSubtype="0" fill="hold" grpId="1" nodeType="withEffect">
                                  <p:stCondLst>
                                    <p:cond delay="0"/>
                                  </p:stCondLst>
                                  <p:childTnLst>
                                    <p:animEffect transition="out" filter="fade">
                                      <p:cBhvr>
                                        <p:cTn id="39" dur="500"/>
                                        <p:tgtEl>
                                          <p:spTgt spid="14"/>
                                        </p:tgtEl>
                                      </p:cBhvr>
                                    </p:animEffect>
                                    <p:set>
                                      <p:cBhvr>
                                        <p:cTn id="40" dur="1" fill="hold">
                                          <p:stCondLst>
                                            <p:cond delay="499"/>
                                          </p:stCondLst>
                                        </p:cTn>
                                        <p:tgtEl>
                                          <p:spTgt spid="14"/>
                                        </p:tgtEl>
                                        <p:attrNameLst>
                                          <p:attrName>style.visibility</p:attrName>
                                        </p:attrNameLst>
                                      </p:cBhvr>
                                      <p:to>
                                        <p:strVal val="hidden"/>
                                      </p:to>
                                    </p:set>
                                  </p:childTnLst>
                                </p:cTn>
                              </p:par>
                              <p:par>
                                <p:cTn id="41" presetID="10" presetClass="exit" presetSubtype="0" fill="hold" grpId="1" nodeType="withEffect">
                                  <p:stCondLst>
                                    <p:cond delay="0"/>
                                  </p:stCondLst>
                                  <p:childTnLst>
                                    <p:animEffect transition="out" filter="fade">
                                      <p:cBhvr>
                                        <p:cTn id="42" dur="500"/>
                                        <p:tgtEl>
                                          <p:spTgt spid="13"/>
                                        </p:tgtEl>
                                      </p:cBhvr>
                                    </p:animEffect>
                                    <p:set>
                                      <p:cBhvr>
                                        <p:cTn id="43"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2" grpId="0" animBg="1"/>
      <p:bldP spid="12" grpId="1" animBg="1"/>
      <p:bldP spid="14" grpId="0" animBg="1"/>
      <p:bldP spid="14" grpId="1" animBg="1"/>
      <p:bldP spid="15" grpId="0" animBg="1"/>
      <p:bldP spid="17" grpId="0" animBg="1"/>
      <p:bldP spid="17" grpId="1" animBg="1"/>
      <p:bldP spid="13" grpId="0" animBg="1"/>
      <p:bldP spid="13"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Windows Azure Queues</a:t>
            </a:r>
            <a:endParaRPr lang="en-US" dirty="0"/>
          </a:p>
        </p:txBody>
      </p:sp>
      <p:sp>
        <p:nvSpPr>
          <p:cNvPr id="3" name="Rectangle 2"/>
          <p:cNvSpPr/>
          <p:nvPr/>
        </p:nvSpPr>
        <p:spPr>
          <a:xfrm>
            <a:off x="526187" y="1855366"/>
            <a:ext cx="3647461" cy="311375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lvl="0"/>
            <a:r>
              <a:rPr lang="en-US" sz="3600" dirty="0">
                <a:solidFill>
                  <a:srgbClr val="FFFFFF">
                    <a:alpha val="99000"/>
                  </a:srgbClr>
                </a:solidFill>
                <a:latin typeface="Segoe UI Light" pitchFamily="34" charset="0"/>
              </a:rPr>
              <a:t>Provides reliable message delivery</a:t>
            </a:r>
          </a:p>
        </p:txBody>
      </p:sp>
      <p:sp>
        <p:nvSpPr>
          <p:cNvPr id="4" name="Text Placeholder 12"/>
          <p:cNvSpPr txBox="1">
            <a:spLocks/>
          </p:cNvSpPr>
          <p:nvPr/>
        </p:nvSpPr>
        <p:spPr>
          <a:xfrm>
            <a:off x="4889637" y="1855366"/>
            <a:ext cx="6882729" cy="553998"/>
          </a:xfrm>
          <a:prstGeom prst="rect">
            <a:avLst/>
          </a:prstGeom>
        </p:spPr>
        <p:txBody>
          <a:bodyPr tIns="0"/>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0"/>
              </a:spcBef>
              <a:buNone/>
            </a:pPr>
            <a:r>
              <a:rPr lang="en-US" sz="3600" dirty="0">
                <a:solidFill>
                  <a:srgbClr val="00B0F0">
                    <a:alpha val="99000"/>
                  </a:srgbClr>
                </a:solidFill>
                <a:latin typeface="Segoe UI Light" pitchFamily="34" charset="0"/>
              </a:rPr>
              <a:t>Programming semantics </a:t>
            </a:r>
            <a:r>
              <a:rPr lang="en-US" sz="3600" dirty="0" smtClean="0">
                <a:solidFill>
                  <a:srgbClr val="00B0F0">
                    <a:alpha val="99000"/>
                  </a:srgbClr>
                </a:solidFill>
                <a:latin typeface="Segoe UI Light" pitchFamily="34" charset="0"/>
              </a:rPr>
              <a:t>– </a:t>
            </a:r>
            <a:r>
              <a:rPr lang="en-US" sz="3600" dirty="0">
                <a:solidFill>
                  <a:srgbClr val="00B0F0">
                    <a:alpha val="99000"/>
                  </a:srgbClr>
                </a:solidFill>
                <a:latin typeface="Segoe UI Light" pitchFamily="34" charset="0"/>
              </a:rPr>
              <a:t>Ensures that a message can be processed at least once </a:t>
            </a:r>
          </a:p>
          <a:p>
            <a:pPr marL="0" lvl="0" indent="0">
              <a:lnSpc>
                <a:spcPct val="100000"/>
              </a:lnSpc>
              <a:spcAft>
                <a:spcPts val="600"/>
              </a:spcAft>
              <a:buNone/>
            </a:pPr>
            <a:r>
              <a:rPr lang="en-US" sz="2000" dirty="0" smtClean="0">
                <a:solidFill>
                  <a:srgbClr val="595959">
                    <a:alpha val="99000"/>
                  </a:srgbClr>
                </a:solidFill>
              </a:rPr>
              <a:t>Put </a:t>
            </a:r>
            <a:r>
              <a:rPr lang="en-US" sz="2000" dirty="0">
                <a:solidFill>
                  <a:srgbClr val="595959">
                    <a:alpha val="99000"/>
                  </a:srgbClr>
                </a:solidFill>
              </a:rPr>
              <a:t>message into the queue </a:t>
            </a:r>
          </a:p>
          <a:p>
            <a:pPr marL="0" lvl="0" indent="0">
              <a:lnSpc>
                <a:spcPct val="100000"/>
              </a:lnSpc>
              <a:spcAft>
                <a:spcPts val="600"/>
              </a:spcAft>
              <a:buNone/>
            </a:pPr>
            <a:r>
              <a:rPr lang="en-US" sz="2000" dirty="0">
                <a:solidFill>
                  <a:srgbClr val="595959">
                    <a:alpha val="99000"/>
                  </a:srgbClr>
                </a:solidFill>
              </a:rPr>
              <a:t>Get message makes the message invisible in queue for a specified invisibility timeout </a:t>
            </a:r>
          </a:p>
          <a:p>
            <a:pPr marL="0" lvl="0" indent="0">
              <a:lnSpc>
                <a:spcPct val="100000"/>
              </a:lnSpc>
              <a:spcAft>
                <a:spcPts val="600"/>
              </a:spcAft>
              <a:buNone/>
            </a:pPr>
            <a:r>
              <a:rPr lang="en-US" sz="2000" dirty="0">
                <a:solidFill>
                  <a:srgbClr val="595959">
                    <a:alpha val="99000"/>
                  </a:srgbClr>
                </a:solidFill>
              </a:rPr>
              <a:t>Delete message once done processing to remove message from queue</a:t>
            </a:r>
          </a:p>
          <a:p>
            <a:pPr marL="0" lvl="0" indent="0">
              <a:lnSpc>
                <a:spcPct val="100000"/>
              </a:lnSpc>
              <a:spcAft>
                <a:spcPts val="600"/>
              </a:spcAft>
              <a:buNone/>
            </a:pPr>
            <a:r>
              <a:rPr lang="en-US" sz="2000" dirty="0">
                <a:solidFill>
                  <a:srgbClr val="595959">
                    <a:alpha val="99000"/>
                  </a:srgbClr>
                </a:solidFill>
              </a:rPr>
              <a:t>If worker crashes, message becomes visible for another worker to process</a:t>
            </a:r>
          </a:p>
        </p:txBody>
      </p:sp>
    </p:spTree>
    <p:extLst>
      <p:ext uri="{BB962C8B-B14F-4D97-AF65-F5344CB8AC3E}">
        <p14:creationId xmlns:p14="http://schemas.microsoft.com/office/powerpoint/2010/main" val="168326873"/>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Azure Queues – What is new?</a:t>
            </a:r>
          </a:p>
        </p:txBody>
      </p:sp>
      <p:sp>
        <p:nvSpPr>
          <p:cNvPr id="4" name="Content Placeholder 5"/>
          <p:cNvSpPr txBox="1">
            <a:spLocks/>
          </p:cNvSpPr>
          <p:nvPr/>
        </p:nvSpPr>
        <p:spPr>
          <a:xfrm>
            <a:off x="519113" y="1473558"/>
            <a:ext cx="7456990"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Allow larger messages to be stored in queue</a:t>
            </a:r>
          </a:p>
          <a:p>
            <a:pPr marL="3175" lvl="1" indent="0">
              <a:spcBef>
                <a:spcPts val="0"/>
              </a:spcBef>
              <a:buNone/>
            </a:pPr>
            <a:r>
              <a:rPr lang="en-US" sz="2400" spc="-50" dirty="0"/>
              <a:t>Message size has been increased to 64 KB</a:t>
            </a:r>
          </a:p>
          <a:p>
            <a:pPr lvl="1"/>
            <a:endParaRPr lang="en-US" sz="1800" dirty="0" smtClean="0"/>
          </a:p>
          <a:p>
            <a:pPr marL="3175" indent="0">
              <a:spcBef>
                <a:spcPts val="0"/>
              </a:spcBef>
              <a:spcAft>
                <a:spcPts val="900"/>
              </a:spcAft>
              <a:buNone/>
            </a:pPr>
            <a:r>
              <a:rPr lang="en-US" sz="2800" spc="-100" dirty="0">
                <a:solidFill>
                  <a:srgbClr val="00B0F0">
                    <a:alpha val="99000"/>
                  </a:srgbClr>
                </a:solidFill>
                <a:latin typeface="Segoe UI Light" pitchFamily="34" charset="0"/>
              </a:rPr>
              <a:t>Allow worker to treat the invisibility timeout as a lease</a:t>
            </a:r>
          </a:p>
          <a:p>
            <a:pPr marL="3175" lvl="1" indent="0">
              <a:spcBef>
                <a:spcPts val="0"/>
              </a:spcBef>
              <a:buNone/>
            </a:pPr>
            <a:r>
              <a:rPr lang="en-US" sz="2400" spc="-50" dirty="0"/>
              <a:t>Lease can be renewed on a queue </a:t>
            </a:r>
            <a:r>
              <a:rPr lang="en-US" sz="2400" spc="-50" dirty="0" smtClean="0"/>
              <a:t>message</a:t>
            </a:r>
          </a:p>
          <a:p>
            <a:pPr marL="3175" lvl="1" indent="0">
              <a:spcBef>
                <a:spcPts val="0"/>
              </a:spcBef>
              <a:buNone/>
            </a:pPr>
            <a:endParaRPr lang="en-US" sz="2400" spc="-50" dirty="0"/>
          </a:p>
          <a:p>
            <a:pPr marL="3175" indent="0">
              <a:spcBef>
                <a:spcPts val="0"/>
              </a:spcBef>
              <a:spcAft>
                <a:spcPts val="900"/>
              </a:spcAft>
              <a:buNone/>
            </a:pPr>
            <a:r>
              <a:rPr lang="en-US" sz="2800" spc="-100" dirty="0">
                <a:solidFill>
                  <a:srgbClr val="00B0F0">
                    <a:alpha val="99000"/>
                  </a:srgbClr>
                </a:solidFill>
                <a:latin typeface="Segoe UI Light" pitchFamily="34" charset="0"/>
              </a:rPr>
              <a:t>Allow worker to update contents of queue message </a:t>
            </a:r>
          </a:p>
          <a:p>
            <a:pPr marL="3175" lvl="1" indent="0">
              <a:spcBef>
                <a:spcPts val="0"/>
              </a:spcBef>
              <a:buNone/>
            </a:pPr>
            <a:r>
              <a:rPr lang="en-US" sz="2400" spc="-50" dirty="0"/>
              <a:t>Enable efficient continuation on worker failure</a:t>
            </a:r>
          </a:p>
          <a:p>
            <a:pPr lvl="1"/>
            <a:endParaRPr lang="en-US" sz="1800" dirty="0"/>
          </a:p>
          <a:p>
            <a:pPr marL="3175" indent="0">
              <a:spcBef>
                <a:spcPts val="0"/>
              </a:spcBef>
              <a:spcAft>
                <a:spcPts val="900"/>
              </a:spcAft>
              <a:buNone/>
            </a:pPr>
            <a:r>
              <a:rPr lang="en-US" sz="2800" spc="-100" dirty="0">
                <a:solidFill>
                  <a:srgbClr val="00B0F0">
                    <a:alpha val="99000"/>
                  </a:srgbClr>
                </a:solidFill>
                <a:latin typeface="Segoe UI Light" pitchFamily="34" charset="0"/>
              </a:rPr>
              <a:t>Schedule work at a future time</a:t>
            </a:r>
          </a:p>
          <a:p>
            <a:pPr marL="3175" lvl="1" indent="0">
              <a:spcBef>
                <a:spcPts val="0"/>
              </a:spcBef>
              <a:buNone/>
            </a:pPr>
            <a:r>
              <a:rPr lang="en-US" sz="2400" spc="-50" dirty="0"/>
              <a:t>“PUT Message” takes invisibility timeout</a:t>
            </a:r>
          </a:p>
        </p:txBody>
      </p:sp>
      <p:grpSp>
        <p:nvGrpSpPr>
          <p:cNvPr id="17" name="Group 16"/>
          <p:cNvGrpSpPr/>
          <p:nvPr/>
        </p:nvGrpSpPr>
        <p:grpSpPr>
          <a:xfrm>
            <a:off x="9223375" y="1849481"/>
            <a:ext cx="1812799" cy="3159039"/>
            <a:chOff x="9223375" y="2762249"/>
            <a:chExt cx="1812799" cy="3159039"/>
          </a:xfrm>
        </p:grpSpPr>
        <p:sp>
          <p:nvSpPr>
            <p:cNvPr id="10" name="Rectangle 6"/>
            <p:cNvSpPr>
              <a:spLocks noChangeArrowheads="1"/>
            </p:cNvSpPr>
            <p:nvPr/>
          </p:nvSpPr>
          <p:spPr bwMode="auto">
            <a:xfrm>
              <a:off x="9223375" y="2762249"/>
              <a:ext cx="1812799" cy="3122043"/>
            </a:xfrm>
            <a:prstGeom prst="rect">
              <a:avLst/>
            </a:prstGeom>
            <a:solidFill>
              <a:schemeClr val="accent2"/>
            </a:solidFill>
            <a:ln w="0">
              <a:solidFill>
                <a:srgbClr val="5FC7FF"/>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3"/>
            <p:cNvSpPr>
              <a:spLocks/>
            </p:cNvSpPr>
            <p:nvPr/>
          </p:nvSpPr>
          <p:spPr bwMode="auto">
            <a:xfrm>
              <a:off x="9798867" y="3724142"/>
              <a:ext cx="733753" cy="2197146"/>
            </a:xfrm>
            <a:custGeom>
              <a:avLst/>
              <a:gdLst>
                <a:gd name="T0" fmla="*/ 828 w 1072"/>
                <a:gd name="T1" fmla="*/ 0 h 3206"/>
                <a:gd name="T2" fmla="*/ 1072 w 1072"/>
                <a:gd name="T3" fmla="*/ 0 h 3206"/>
                <a:gd name="T4" fmla="*/ 1072 w 1072"/>
                <a:gd name="T5" fmla="*/ 1433 h 3206"/>
                <a:gd name="T6" fmla="*/ 245 w 1072"/>
                <a:gd name="T7" fmla="*/ 2022 h 3206"/>
                <a:gd name="T8" fmla="*/ 245 w 1072"/>
                <a:gd name="T9" fmla="*/ 3206 h 3206"/>
                <a:gd name="T10" fmla="*/ 0 w 1072"/>
                <a:gd name="T11" fmla="*/ 3206 h 3206"/>
                <a:gd name="T12" fmla="*/ 0 w 1072"/>
                <a:gd name="T13" fmla="*/ 1896 h 3206"/>
                <a:gd name="T14" fmla="*/ 828 w 1072"/>
                <a:gd name="T15" fmla="*/ 1308 h 3206"/>
                <a:gd name="T16" fmla="*/ 828 w 1072"/>
                <a:gd name="T17" fmla="*/ 0 h 3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72" h="3206">
                  <a:moveTo>
                    <a:pt x="828" y="0"/>
                  </a:moveTo>
                  <a:lnTo>
                    <a:pt x="1072" y="0"/>
                  </a:lnTo>
                  <a:lnTo>
                    <a:pt x="1072" y="1433"/>
                  </a:lnTo>
                  <a:lnTo>
                    <a:pt x="245" y="2022"/>
                  </a:lnTo>
                  <a:lnTo>
                    <a:pt x="245" y="3206"/>
                  </a:lnTo>
                  <a:lnTo>
                    <a:pt x="0" y="3206"/>
                  </a:lnTo>
                  <a:lnTo>
                    <a:pt x="0" y="1896"/>
                  </a:lnTo>
                  <a:lnTo>
                    <a:pt x="828" y="1308"/>
                  </a:lnTo>
                  <a:lnTo>
                    <a:pt x="828"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6" name="Rectangle 15"/>
            <p:cNvSpPr/>
            <p:nvPr/>
          </p:nvSpPr>
          <p:spPr bwMode="auto">
            <a:xfrm>
              <a:off x="9798866" y="3724142"/>
              <a:ext cx="171903" cy="961552"/>
            </a:xfrm>
            <a:prstGeom prst="rect">
              <a:avLst/>
            </a:prstGeom>
            <a:solidFill>
              <a:schemeClr val="accent2">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1839538165"/>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Right Arrow 185"/>
          <p:cNvSpPr/>
          <p:nvPr/>
        </p:nvSpPr>
        <p:spPr bwMode="auto">
          <a:xfrm>
            <a:off x="8113323" y="5259524"/>
            <a:ext cx="1713577" cy="334444"/>
          </a:xfrm>
          <a:prstGeom prst="rightArrow">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84" name="Right Arrow 183"/>
          <p:cNvSpPr/>
          <p:nvPr/>
        </p:nvSpPr>
        <p:spPr bwMode="auto">
          <a:xfrm>
            <a:off x="8113324" y="4077568"/>
            <a:ext cx="1713577" cy="334444"/>
          </a:xfrm>
          <a:prstGeom prst="rightArrow">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5" name="Title 4"/>
          <p:cNvSpPr>
            <a:spLocks noGrp="1"/>
          </p:cNvSpPr>
          <p:nvPr>
            <p:ph type="title"/>
          </p:nvPr>
        </p:nvSpPr>
        <p:spPr>
          <a:xfrm>
            <a:off x="519112" y="228600"/>
            <a:ext cx="11149013" cy="1135696"/>
          </a:xfrm>
        </p:spPr>
        <p:txBody>
          <a:bodyPr/>
          <a:lstStyle/>
          <a:p>
            <a:r>
              <a:rPr lang="en-US" dirty="0"/>
              <a:t>Windows Azure Queue</a:t>
            </a:r>
            <a:br>
              <a:rPr lang="en-US" dirty="0"/>
            </a:br>
            <a:r>
              <a:rPr lang="en-US" sz="2800" dirty="0">
                <a:solidFill>
                  <a:schemeClr val="accent2">
                    <a:alpha val="99000"/>
                  </a:schemeClr>
                </a:solidFill>
              </a:rPr>
              <a:t>Update Message </a:t>
            </a:r>
            <a:r>
              <a:rPr lang="en-US" sz="2800" dirty="0" smtClean="0">
                <a:solidFill>
                  <a:schemeClr val="accent2">
                    <a:alpha val="99000"/>
                  </a:schemeClr>
                </a:solidFill>
              </a:rPr>
              <a:t>Example</a:t>
            </a:r>
            <a:endParaRPr lang="en-US" sz="2800" dirty="0">
              <a:solidFill>
                <a:schemeClr val="accent2">
                  <a:alpha val="99000"/>
                </a:schemeClr>
              </a:solidFill>
            </a:endParaRPr>
          </a:p>
        </p:txBody>
      </p:sp>
      <p:sp>
        <p:nvSpPr>
          <p:cNvPr id="161" name="Rounded Rectangle 160"/>
          <p:cNvSpPr/>
          <p:nvPr/>
        </p:nvSpPr>
        <p:spPr bwMode="auto">
          <a:xfrm>
            <a:off x="4087369" y="4062577"/>
            <a:ext cx="4025956" cy="1698613"/>
          </a:xfrm>
          <a:prstGeom prst="roundRect">
            <a:avLst>
              <a:gd name="adj" fmla="val 0"/>
            </a:avLst>
          </a:prstGeom>
          <a:solidFill>
            <a:schemeClr val="accent2"/>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Azure Queue</a:t>
            </a:r>
          </a:p>
        </p:txBody>
      </p:sp>
      <p:sp>
        <p:nvSpPr>
          <p:cNvPr id="171" name="Rectangle 170"/>
          <p:cNvSpPr/>
          <p:nvPr/>
        </p:nvSpPr>
        <p:spPr>
          <a:xfrm>
            <a:off x="5366075" y="3673816"/>
            <a:ext cx="1468544" cy="400110"/>
          </a:xfrm>
          <a:prstGeom prst="rect">
            <a:avLst/>
          </a:prstGeom>
        </p:spPr>
        <p:txBody>
          <a:bodyPr wrap="none">
            <a:spAutoFit/>
          </a:bodyPr>
          <a:lstStyle/>
          <a:p>
            <a:pPr algn="ctr" defTabSz="1624360"/>
            <a:r>
              <a:rPr lang="en-US" sz="2000" dirty="0">
                <a:solidFill>
                  <a:schemeClr val="tx1">
                    <a:alpha val="99000"/>
                  </a:schemeClr>
                </a:solidFill>
              </a:rPr>
              <a:t>Work items</a:t>
            </a:r>
          </a:p>
        </p:txBody>
      </p:sp>
      <p:sp>
        <p:nvSpPr>
          <p:cNvPr id="172" name="Rounded Rectangle 171"/>
          <p:cNvSpPr/>
          <p:nvPr/>
        </p:nvSpPr>
        <p:spPr bwMode="auto">
          <a:xfrm>
            <a:off x="4213442" y="4880739"/>
            <a:ext cx="737970" cy="739806"/>
          </a:xfrm>
          <a:prstGeom prst="roundRect">
            <a:avLst>
              <a:gd name="adj" fmla="val 0"/>
            </a:avLst>
          </a:prstGeom>
          <a:solidFill>
            <a:schemeClr val="accent1"/>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t>
            </a:r>
          </a:p>
        </p:txBody>
      </p:sp>
      <p:sp>
        <p:nvSpPr>
          <p:cNvPr id="173" name="Rounded Rectangle 172"/>
          <p:cNvSpPr/>
          <p:nvPr/>
        </p:nvSpPr>
        <p:spPr bwMode="auto">
          <a:xfrm>
            <a:off x="5216868" y="4880739"/>
            <a:ext cx="737970" cy="739806"/>
          </a:xfrm>
          <a:prstGeom prst="roundRect">
            <a:avLst>
              <a:gd name="adj" fmla="val 0"/>
            </a:avLst>
          </a:prstGeom>
          <a:solidFill>
            <a:schemeClr val="accent1"/>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t>
            </a:r>
          </a:p>
        </p:txBody>
      </p:sp>
      <p:sp>
        <p:nvSpPr>
          <p:cNvPr id="174" name="Rounded Rectangle 173"/>
          <p:cNvSpPr/>
          <p:nvPr/>
        </p:nvSpPr>
        <p:spPr bwMode="auto">
          <a:xfrm>
            <a:off x="6220294" y="4880739"/>
            <a:ext cx="737970" cy="739806"/>
          </a:xfrm>
          <a:prstGeom prst="roundRect">
            <a:avLst>
              <a:gd name="adj" fmla="val 0"/>
            </a:avLst>
          </a:prstGeom>
          <a:solidFill>
            <a:schemeClr val="accent1"/>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t>
            </a:r>
          </a:p>
        </p:txBody>
      </p:sp>
      <p:sp>
        <p:nvSpPr>
          <p:cNvPr id="176" name="Rounded Rectangle 175"/>
          <p:cNvSpPr/>
          <p:nvPr/>
        </p:nvSpPr>
        <p:spPr bwMode="auto">
          <a:xfrm>
            <a:off x="1008504" y="5092302"/>
            <a:ext cx="1365289" cy="668888"/>
          </a:xfrm>
          <a:prstGeom prst="roundRect">
            <a:avLst>
              <a:gd name="adj" fmla="val 0"/>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b" anchorCtr="0" compatLnSpc="1">
            <a:prstTxWarp prst="textNoShape">
              <a:avLst/>
            </a:prstTxWarp>
          </a:bodyPr>
          <a:lstStyle/>
          <a:p>
            <a:pPr marL="0" lvl="1" defTabSz="914023" fontAlgn="base">
              <a:lnSpc>
                <a:spcPct val="90000"/>
              </a:lnSpc>
              <a:spcBef>
                <a:spcPct val="0"/>
              </a:spcBef>
              <a:spcAft>
                <a:spcPct val="0"/>
              </a:spcAft>
              <a:buClr>
                <a:srgbClr val="FFC000"/>
              </a:buClr>
            </a:pPr>
            <a:r>
              <a:rPr lang="en-US" sz="1800" spc="-51" dirty="0">
                <a:solidFill>
                  <a:srgbClr val="FFFFFF">
                    <a:alpha val="99000"/>
                  </a:srgbClr>
                </a:solidFill>
              </a:rPr>
              <a:t>Web Role</a:t>
            </a:r>
          </a:p>
        </p:txBody>
      </p:sp>
      <p:sp>
        <p:nvSpPr>
          <p:cNvPr id="178" name="Rounded Rectangle 177"/>
          <p:cNvSpPr/>
          <p:nvPr/>
        </p:nvSpPr>
        <p:spPr bwMode="auto">
          <a:xfrm>
            <a:off x="1008503" y="4073926"/>
            <a:ext cx="1365289" cy="668888"/>
          </a:xfrm>
          <a:prstGeom prst="roundRect">
            <a:avLst>
              <a:gd name="adj" fmla="val 0"/>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b" anchorCtr="0" compatLnSpc="1">
            <a:prstTxWarp prst="textNoShape">
              <a:avLst/>
            </a:prstTxWarp>
          </a:bodyPr>
          <a:lstStyle/>
          <a:p>
            <a:pPr marL="0" lvl="1" defTabSz="914023" fontAlgn="base">
              <a:lnSpc>
                <a:spcPct val="90000"/>
              </a:lnSpc>
              <a:spcBef>
                <a:spcPct val="0"/>
              </a:spcBef>
              <a:spcAft>
                <a:spcPct val="0"/>
              </a:spcAft>
              <a:buClr>
                <a:srgbClr val="FFC000"/>
              </a:buClr>
            </a:pPr>
            <a:r>
              <a:rPr lang="en-US" sz="1800" spc="-51" dirty="0">
                <a:solidFill>
                  <a:srgbClr val="FFFFFF">
                    <a:alpha val="99000"/>
                  </a:srgbClr>
                </a:solidFill>
              </a:rPr>
              <a:t>Web Role</a:t>
            </a:r>
          </a:p>
        </p:txBody>
      </p:sp>
      <p:sp>
        <p:nvSpPr>
          <p:cNvPr id="179" name="Rounded Rectangle 178"/>
          <p:cNvSpPr/>
          <p:nvPr/>
        </p:nvSpPr>
        <p:spPr bwMode="auto">
          <a:xfrm>
            <a:off x="9834103" y="5080953"/>
            <a:ext cx="1365289" cy="668888"/>
          </a:xfrm>
          <a:prstGeom prst="roundRect">
            <a:avLst>
              <a:gd name="adj" fmla="val 0"/>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b" anchorCtr="0" compatLnSpc="1">
            <a:prstTxWarp prst="textNoShape">
              <a:avLst/>
            </a:prstTxWarp>
          </a:bodyPr>
          <a:lstStyle/>
          <a:p>
            <a:pPr marL="0" lvl="1" defTabSz="914023" fontAlgn="base">
              <a:lnSpc>
                <a:spcPct val="90000"/>
              </a:lnSpc>
              <a:spcBef>
                <a:spcPct val="0"/>
              </a:spcBef>
              <a:spcAft>
                <a:spcPct val="0"/>
              </a:spcAft>
              <a:buClr>
                <a:srgbClr val="FFC000"/>
              </a:buClr>
            </a:pPr>
            <a:r>
              <a:rPr lang="en-US" sz="1800" spc="-51" dirty="0">
                <a:solidFill>
                  <a:srgbClr val="FFFFFF">
                    <a:alpha val="99000"/>
                  </a:srgbClr>
                </a:solidFill>
              </a:rPr>
              <a:t>Worker Role</a:t>
            </a:r>
          </a:p>
        </p:txBody>
      </p:sp>
      <p:sp>
        <p:nvSpPr>
          <p:cNvPr id="180" name="Rounded Rectangle 179"/>
          <p:cNvSpPr/>
          <p:nvPr/>
        </p:nvSpPr>
        <p:spPr bwMode="auto">
          <a:xfrm>
            <a:off x="9834102" y="4062577"/>
            <a:ext cx="1365289" cy="668888"/>
          </a:xfrm>
          <a:prstGeom prst="roundRect">
            <a:avLst>
              <a:gd name="adj" fmla="val 0"/>
            </a:avLst>
          </a:prstGeom>
          <a:solidFill>
            <a:schemeClr val="accent6"/>
          </a:solidFill>
          <a:ln>
            <a:noFill/>
            <a:headEnd type="none" w="med" len="med"/>
            <a:tailEnd type="none" w="med" len="med"/>
          </a:ln>
          <a:effectLst/>
        </p:spPr>
        <p:style>
          <a:lnRef idx="1">
            <a:schemeClr val="accent5"/>
          </a:lnRef>
          <a:fillRef idx="3">
            <a:schemeClr val="accent5"/>
          </a:fillRef>
          <a:effectRef idx="2">
            <a:schemeClr val="accent5"/>
          </a:effectRef>
          <a:fontRef idx="minor">
            <a:schemeClr val="lt1"/>
          </a:fontRef>
        </p:style>
        <p:txBody>
          <a:bodyPr vert="horz" wrap="square" lIns="91436" tIns="45718" rIns="91436" bIns="45718" numCol="1" rtlCol="0" anchor="b" anchorCtr="0" compatLnSpc="1">
            <a:prstTxWarp prst="textNoShape">
              <a:avLst/>
            </a:prstTxWarp>
          </a:bodyPr>
          <a:lstStyle/>
          <a:p>
            <a:pPr marL="0" lvl="1" defTabSz="914023" fontAlgn="base">
              <a:lnSpc>
                <a:spcPct val="90000"/>
              </a:lnSpc>
              <a:spcBef>
                <a:spcPct val="0"/>
              </a:spcBef>
              <a:spcAft>
                <a:spcPct val="0"/>
              </a:spcAft>
              <a:buClr>
                <a:srgbClr val="FFC000"/>
              </a:buClr>
            </a:pPr>
            <a:r>
              <a:rPr lang="en-US" sz="1800" spc="-51" dirty="0">
                <a:solidFill>
                  <a:srgbClr val="FFFFFF">
                    <a:alpha val="99000"/>
                  </a:srgbClr>
                </a:solidFill>
              </a:rPr>
              <a:t>Worker Role</a:t>
            </a:r>
          </a:p>
        </p:txBody>
      </p:sp>
      <p:sp>
        <p:nvSpPr>
          <p:cNvPr id="181" name="Right Arrow 180"/>
          <p:cNvSpPr/>
          <p:nvPr/>
        </p:nvSpPr>
        <p:spPr bwMode="auto">
          <a:xfrm>
            <a:off x="2373792" y="5259524"/>
            <a:ext cx="1713577" cy="334444"/>
          </a:xfrm>
          <a:prstGeom prst="rightArrow">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83" name="Right Arrow 182"/>
          <p:cNvSpPr/>
          <p:nvPr/>
        </p:nvSpPr>
        <p:spPr bwMode="auto">
          <a:xfrm>
            <a:off x="2373791" y="4241148"/>
            <a:ext cx="1713577" cy="334444"/>
          </a:xfrm>
          <a:prstGeom prst="rightArrow">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85" name="Right Arrow 184"/>
          <p:cNvSpPr/>
          <p:nvPr/>
        </p:nvSpPr>
        <p:spPr bwMode="auto">
          <a:xfrm rot="10800000">
            <a:off x="8120526" y="4408370"/>
            <a:ext cx="1713577" cy="334444"/>
          </a:xfrm>
          <a:prstGeom prst="rightArrow">
            <a:avLst/>
          </a:prstGeom>
          <a:solidFill>
            <a:schemeClr val="bg2">
              <a:lumMod val="9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87" name="Rounded Rectangle 186"/>
          <p:cNvSpPr/>
          <p:nvPr/>
        </p:nvSpPr>
        <p:spPr bwMode="auto">
          <a:xfrm>
            <a:off x="5310110" y="2670505"/>
            <a:ext cx="1587936" cy="730990"/>
          </a:xfrm>
          <a:prstGeom prst="roundRect">
            <a:avLst>
              <a:gd name="adj" fmla="val 0"/>
            </a:avLst>
          </a:prstGeom>
          <a:solidFill>
            <a:schemeClr val="tx1"/>
          </a:solidFill>
          <a:ln w="12700" cap="flat" cmpd="thickThin" algn="ctr">
            <a:noFill/>
            <a:prstDash val="solid"/>
          </a:ln>
          <a:effectLst/>
        </p:spPr>
        <p:txBody>
          <a:bodyPr lIns="182880" rtlCol="0" anchor="ctr"/>
          <a:lstStyle/>
          <a:p>
            <a:pPr defTabSz="1218936"/>
            <a:endParaRPr lang="en-US" sz="1400" kern="0" dirty="0">
              <a:solidFill>
                <a:schemeClr val="bg1">
                  <a:alpha val="99000"/>
                </a:schemeClr>
              </a:solidFill>
              <a:latin typeface="+mj-lt"/>
            </a:endParaRPr>
          </a:p>
        </p:txBody>
      </p:sp>
      <p:sp>
        <p:nvSpPr>
          <p:cNvPr id="190" name="Rectangle 189"/>
          <p:cNvSpPr/>
          <p:nvPr/>
        </p:nvSpPr>
        <p:spPr>
          <a:xfrm>
            <a:off x="5290445" y="2270395"/>
            <a:ext cx="1607941" cy="400110"/>
          </a:xfrm>
          <a:prstGeom prst="rect">
            <a:avLst/>
          </a:prstGeom>
        </p:spPr>
        <p:txBody>
          <a:bodyPr wrap="none">
            <a:spAutoFit/>
          </a:bodyPr>
          <a:lstStyle/>
          <a:p>
            <a:pPr algn="ctr" defTabSz="1624360"/>
            <a:r>
              <a:rPr lang="en-US" sz="2000" dirty="0" smtClean="0">
                <a:solidFill>
                  <a:schemeClr val="tx1">
                    <a:alpha val="99000"/>
                  </a:schemeClr>
                </a:solidFill>
              </a:rPr>
              <a:t>Current time</a:t>
            </a:r>
            <a:endParaRPr lang="en-US" sz="2000" dirty="0">
              <a:solidFill>
                <a:schemeClr val="tx1">
                  <a:alpha val="99000"/>
                </a:schemeClr>
              </a:solidFill>
            </a:endParaRPr>
          </a:p>
        </p:txBody>
      </p:sp>
      <p:sp>
        <p:nvSpPr>
          <p:cNvPr id="191" name="7:00"/>
          <p:cNvSpPr txBox="1"/>
          <p:nvPr/>
        </p:nvSpPr>
        <p:spPr>
          <a:xfrm>
            <a:off x="5369806" y="2731301"/>
            <a:ext cx="1468544" cy="609398"/>
          </a:xfrm>
          <a:prstGeom prst="rect">
            <a:avLst/>
          </a:prstGeom>
          <a:noFill/>
        </p:spPr>
        <p:txBody>
          <a:bodyPr wrap="square" lIns="0" tIns="0" rIns="0" bIns="0" rtlCol="0" anchor="ctr">
            <a:spAutoFit/>
          </a:bodyPr>
          <a:lstStyle/>
          <a:p>
            <a:pPr algn="ctr">
              <a:lnSpc>
                <a:spcPct val="90000"/>
              </a:lnSpc>
              <a:spcBef>
                <a:spcPct val="20000"/>
              </a:spcBef>
              <a:buSzPct val="80000"/>
            </a:pPr>
            <a:r>
              <a:rPr lang="en-US" sz="4400" dirty="0" smtClean="0">
                <a:solidFill>
                  <a:schemeClr val="accent4">
                    <a:alpha val="99000"/>
                  </a:schemeClr>
                </a:solidFill>
                <a:latin typeface="Segoe UI Light" pitchFamily="34" charset="0"/>
              </a:rPr>
              <a:t>7:00</a:t>
            </a:r>
            <a:endParaRPr lang="en-US" sz="4400" dirty="0">
              <a:solidFill>
                <a:schemeClr val="accent4">
                  <a:alpha val="99000"/>
                </a:schemeClr>
              </a:solidFill>
              <a:latin typeface="Segoe UI Light" pitchFamily="34" charset="0"/>
            </a:endParaRPr>
          </a:p>
        </p:txBody>
      </p:sp>
      <p:sp>
        <p:nvSpPr>
          <p:cNvPr id="192" name="TextBox 191"/>
          <p:cNvSpPr txBox="1"/>
          <p:nvPr/>
        </p:nvSpPr>
        <p:spPr>
          <a:xfrm>
            <a:off x="7615534" y="2731301"/>
            <a:ext cx="4090863" cy="246221"/>
          </a:xfrm>
          <a:prstGeom prst="rect">
            <a:avLst/>
          </a:prstGeom>
          <a:noFill/>
        </p:spPr>
        <p:txBody>
          <a:bodyPr wrap="none" lIns="0" tIns="0" rIns="0" bIns="0" rtlCol="0">
            <a:spAutoFit/>
          </a:bodyPr>
          <a:lstStyle/>
          <a:p>
            <a:pPr algn="r"/>
            <a:r>
              <a:rPr lang="en-US" sz="1600" dirty="0" smtClean="0">
                <a:solidFill>
                  <a:schemeClr val="tx2">
                    <a:alpha val="99000"/>
                  </a:schemeClr>
                </a:solidFill>
                <a:latin typeface="Segoe UI" pitchFamily="34" charset="0"/>
                <a:ea typeface="Segoe UI" pitchFamily="34" charset="0"/>
                <a:cs typeface="Segoe UI" pitchFamily="34" charset="0"/>
              </a:rPr>
              <a:t>Get Message with 5 minutes visibility timeout</a:t>
            </a:r>
          </a:p>
        </p:txBody>
      </p:sp>
      <p:sp>
        <p:nvSpPr>
          <p:cNvPr id="193" name="TextBox 192"/>
          <p:cNvSpPr txBox="1"/>
          <p:nvPr/>
        </p:nvSpPr>
        <p:spPr>
          <a:xfrm>
            <a:off x="9926417" y="3673816"/>
            <a:ext cx="1749646" cy="246221"/>
          </a:xfrm>
          <a:prstGeom prst="rect">
            <a:avLst/>
          </a:prstGeom>
          <a:noFill/>
        </p:spPr>
        <p:txBody>
          <a:bodyPr wrap="none" lIns="0" tIns="0" rIns="0" bIns="0" rtlCol="0">
            <a:spAutoFit/>
          </a:bodyPr>
          <a:lstStyle>
            <a:defPPr>
              <a:defRPr lang="en-US"/>
            </a:defPPr>
            <a:lvl1pPr algn="r">
              <a:defRPr sz="1600">
                <a:solidFill>
                  <a:schemeClr val="tx2">
                    <a:alpha val="99000"/>
                  </a:schemeClr>
                </a:solidFill>
                <a:latin typeface="Segoe UI" pitchFamily="34" charset="0"/>
                <a:ea typeface="Segoe UI" pitchFamily="34" charset="0"/>
                <a:cs typeface="Segoe UI" pitchFamily="34" charset="0"/>
              </a:defRPr>
            </a:lvl1pPr>
          </a:lstStyle>
          <a:p>
            <a:r>
              <a:rPr lang="en-US" b="1" dirty="0"/>
              <a:t>Expires @ </a:t>
            </a:r>
            <a:r>
              <a:rPr lang="en-US" b="1" dirty="0" smtClean="0"/>
              <a:t>7:05AM</a:t>
            </a:r>
            <a:endParaRPr lang="en-US" b="1" dirty="0"/>
          </a:p>
        </p:txBody>
      </p:sp>
      <p:sp>
        <p:nvSpPr>
          <p:cNvPr id="194" name="Rounded Rectangle 193"/>
          <p:cNvSpPr/>
          <p:nvPr/>
        </p:nvSpPr>
        <p:spPr bwMode="auto">
          <a:xfrm>
            <a:off x="7223719" y="4880739"/>
            <a:ext cx="737970" cy="739806"/>
          </a:xfrm>
          <a:prstGeom prst="roundRect">
            <a:avLst>
              <a:gd name="adj" fmla="val 0"/>
            </a:avLst>
          </a:prstGeom>
          <a:solidFill>
            <a:schemeClr val="accent6"/>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182880" numCol="1" rtlCol="0" anchor="ctr" anchorCtr="0" compatLnSpc="1">
            <a:prstTxWarp prst="textNoShape">
              <a:avLst/>
            </a:prstTxWarp>
          </a:bodyPr>
          <a:lstStyle/>
          <a:p>
            <a:pPr algn="ctr" defTabSz="1624360"/>
            <a:r>
              <a:rPr lang="en-US" sz="2000" dirty="0" smtClean="0">
                <a:solidFill>
                  <a:srgbClr val="FFFFFF">
                    <a:alpha val="99000"/>
                  </a:srgbClr>
                </a:solidFill>
                <a:latin typeface="+mj-lt"/>
              </a:rPr>
              <a:t>7:04</a:t>
            </a:r>
            <a:endParaRPr lang="en-US" sz="2000" dirty="0">
              <a:solidFill>
                <a:srgbClr val="FFFFFF">
                  <a:alpha val="99000"/>
                </a:srgbClr>
              </a:solidFill>
              <a:latin typeface="+mj-lt"/>
            </a:endParaRPr>
          </a:p>
        </p:txBody>
      </p:sp>
      <p:sp>
        <p:nvSpPr>
          <p:cNvPr id="195" name="7:04"/>
          <p:cNvSpPr txBox="1"/>
          <p:nvPr/>
        </p:nvSpPr>
        <p:spPr>
          <a:xfrm>
            <a:off x="5369806" y="2731301"/>
            <a:ext cx="1468544" cy="609398"/>
          </a:xfrm>
          <a:prstGeom prst="rect">
            <a:avLst/>
          </a:prstGeom>
          <a:noFill/>
        </p:spPr>
        <p:txBody>
          <a:bodyPr wrap="square" lIns="0" tIns="0" rIns="0" bIns="0" rtlCol="0" anchor="ctr">
            <a:spAutoFit/>
          </a:bodyPr>
          <a:lstStyle/>
          <a:p>
            <a:pPr algn="ctr">
              <a:lnSpc>
                <a:spcPct val="90000"/>
              </a:lnSpc>
              <a:spcBef>
                <a:spcPct val="20000"/>
              </a:spcBef>
              <a:buSzPct val="80000"/>
            </a:pPr>
            <a:r>
              <a:rPr lang="en-US" sz="4400" dirty="0" smtClean="0">
                <a:solidFill>
                  <a:schemeClr val="accent4">
                    <a:alpha val="99000"/>
                  </a:schemeClr>
                </a:solidFill>
                <a:latin typeface="Segoe UI Light" pitchFamily="34" charset="0"/>
              </a:rPr>
              <a:t>7:04</a:t>
            </a:r>
            <a:endParaRPr lang="en-US" sz="4400" dirty="0">
              <a:solidFill>
                <a:schemeClr val="accent4">
                  <a:alpha val="99000"/>
                </a:schemeClr>
              </a:solidFill>
              <a:latin typeface="Segoe UI Light" pitchFamily="34" charset="0"/>
            </a:endParaRPr>
          </a:p>
        </p:txBody>
      </p:sp>
      <p:sp>
        <p:nvSpPr>
          <p:cNvPr id="196" name="TextBox 195"/>
          <p:cNvSpPr txBox="1"/>
          <p:nvPr/>
        </p:nvSpPr>
        <p:spPr>
          <a:xfrm>
            <a:off x="7416761" y="2194246"/>
            <a:ext cx="4289636" cy="246221"/>
          </a:xfrm>
          <a:prstGeom prst="rect">
            <a:avLst/>
          </a:prstGeom>
          <a:noFill/>
        </p:spPr>
        <p:txBody>
          <a:bodyPr wrap="none" lIns="0" tIns="0" rIns="0" bIns="0" rtlCol="0">
            <a:spAutoFit/>
          </a:bodyPr>
          <a:lstStyle>
            <a:defPPr>
              <a:defRPr lang="en-US"/>
            </a:defPPr>
            <a:lvl1pPr algn="r">
              <a:defRPr sz="1600">
                <a:solidFill>
                  <a:schemeClr val="tx2">
                    <a:alpha val="99000"/>
                  </a:schemeClr>
                </a:solidFill>
                <a:latin typeface="Segoe UI" pitchFamily="34" charset="0"/>
                <a:ea typeface="Segoe UI" pitchFamily="34" charset="0"/>
                <a:cs typeface="Segoe UI" pitchFamily="34" charset="0"/>
              </a:defRPr>
            </a:lvl1pPr>
          </a:lstStyle>
          <a:p>
            <a:r>
              <a:rPr lang="en-US" dirty="0"/>
              <a:t>Extend visibility timeout with another 5 minutes</a:t>
            </a:r>
          </a:p>
        </p:txBody>
      </p:sp>
      <p:sp>
        <p:nvSpPr>
          <p:cNvPr id="197" name="TextBox 196"/>
          <p:cNvSpPr txBox="1"/>
          <p:nvPr/>
        </p:nvSpPr>
        <p:spPr>
          <a:xfrm>
            <a:off x="9926417" y="3673816"/>
            <a:ext cx="1749646" cy="246221"/>
          </a:xfrm>
          <a:prstGeom prst="rect">
            <a:avLst/>
          </a:prstGeom>
          <a:noFill/>
        </p:spPr>
        <p:txBody>
          <a:bodyPr wrap="none" lIns="0" tIns="0" rIns="0" bIns="0" rtlCol="0">
            <a:spAutoFit/>
          </a:bodyPr>
          <a:lstStyle>
            <a:defPPr>
              <a:defRPr lang="en-US"/>
            </a:defPPr>
            <a:lvl1pPr algn="r">
              <a:defRPr sz="1600">
                <a:solidFill>
                  <a:schemeClr val="tx2">
                    <a:alpha val="99000"/>
                  </a:schemeClr>
                </a:solidFill>
                <a:latin typeface="Segoe UI" pitchFamily="34" charset="0"/>
                <a:ea typeface="Segoe UI" pitchFamily="34" charset="0"/>
                <a:cs typeface="Segoe UI" pitchFamily="34" charset="0"/>
              </a:defRPr>
            </a:lvl1pPr>
          </a:lstStyle>
          <a:p>
            <a:r>
              <a:rPr lang="en-US" b="1" dirty="0"/>
              <a:t>Expires @ </a:t>
            </a:r>
            <a:r>
              <a:rPr lang="en-US" b="1" dirty="0" smtClean="0"/>
              <a:t>7:09AM</a:t>
            </a:r>
            <a:endParaRPr lang="en-US" b="1" dirty="0"/>
          </a:p>
        </p:txBody>
      </p:sp>
      <p:sp>
        <p:nvSpPr>
          <p:cNvPr id="198" name="TextBox 197"/>
          <p:cNvSpPr txBox="1"/>
          <p:nvPr/>
        </p:nvSpPr>
        <p:spPr>
          <a:xfrm>
            <a:off x="6414948" y="1657192"/>
            <a:ext cx="5291449" cy="246221"/>
          </a:xfrm>
          <a:prstGeom prst="rect">
            <a:avLst/>
          </a:prstGeom>
          <a:noFill/>
        </p:spPr>
        <p:txBody>
          <a:bodyPr wrap="none" lIns="0" tIns="0" rIns="0" bIns="0" rtlCol="0">
            <a:spAutoFit/>
          </a:bodyPr>
          <a:lstStyle>
            <a:defPPr>
              <a:defRPr lang="en-US"/>
            </a:defPPr>
            <a:lvl1pPr algn="r">
              <a:defRPr sz="1600">
                <a:solidFill>
                  <a:schemeClr val="tx2">
                    <a:alpha val="99000"/>
                  </a:schemeClr>
                </a:solidFill>
                <a:latin typeface="Segoe UI" pitchFamily="34" charset="0"/>
                <a:ea typeface="Segoe UI" pitchFamily="34" charset="0"/>
                <a:cs typeface="Segoe UI" pitchFamily="34" charset="0"/>
              </a:defRPr>
            </a:lvl1pPr>
          </a:lstStyle>
          <a:p>
            <a:r>
              <a:rPr lang="en-US" dirty="0"/>
              <a:t>Periodically store progress information in message content</a:t>
            </a:r>
          </a:p>
        </p:txBody>
      </p:sp>
      <p:sp>
        <p:nvSpPr>
          <p:cNvPr id="199" name="7:07"/>
          <p:cNvSpPr txBox="1"/>
          <p:nvPr/>
        </p:nvSpPr>
        <p:spPr>
          <a:xfrm>
            <a:off x="5369806" y="2731301"/>
            <a:ext cx="1468544" cy="609398"/>
          </a:xfrm>
          <a:prstGeom prst="rect">
            <a:avLst/>
          </a:prstGeom>
          <a:noFill/>
        </p:spPr>
        <p:txBody>
          <a:bodyPr wrap="square" lIns="0" tIns="0" rIns="0" bIns="0" rtlCol="0" anchor="ctr">
            <a:spAutoFit/>
          </a:bodyPr>
          <a:lstStyle/>
          <a:p>
            <a:pPr algn="ctr">
              <a:lnSpc>
                <a:spcPct val="90000"/>
              </a:lnSpc>
              <a:spcBef>
                <a:spcPct val="20000"/>
              </a:spcBef>
              <a:buSzPct val="80000"/>
            </a:pPr>
            <a:r>
              <a:rPr lang="en-US" sz="4400" dirty="0" smtClean="0">
                <a:solidFill>
                  <a:schemeClr val="accent4">
                    <a:alpha val="99000"/>
                  </a:schemeClr>
                </a:solidFill>
                <a:latin typeface="Segoe UI Light" pitchFamily="34" charset="0"/>
              </a:rPr>
              <a:t>7:07</a:t>
            </a:r>
            <a:endParaRPr lang="en-US" sz="4400" dirty="0">
              <a:solidFill>
                <a:schemeClr val="accent4">
                  <a:alpha val="99000"/>
                </a:schemeClr>
              </a:solidFill>
              <a:latin typeface="Segoe UI Light" pitchFamily="34" charset="0"/>
            </a:endParaRPr>
          </a:p>
        </p:txBody>
      </p:sp>
      <p:sp>
        <p:nvSpPr>
          <p:cNvPr id="200" name="Multiply 199"/>
          <p:cNvSpPr/>
          <p:nvPr/>
        </p:nvSpPr>
        <p:spPr bwMode="auto">
          <a:xfrm>
            <a:off x="10019337" y="3889432"/>
            <a:ext cx="994818" cy="991308"/>
          </a:xfrm>
          <a:prstGeom prst="mathMultiply">
            <a:avLst/>
          </a:prstGeom>
          <a:solidFill>
            <a:schemeClr val="accent3"/>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endParaRPr lang="en-US" sz="2000" dirty="0">
              <a:solidFill>
                <a:srgbClr val="FFFFFF">
                  <a:alpha val="99000"/>
                </a:srgbClr>
              </a:solidFill>
              <a:latin typeface="+mj-lt"/>
            </a:endParaRPr>
          </a:p>
        </p:txBody>
      </p:sp>
      <p:sp>
        <p:nvSpPr>
          <p:cNvPr id="201" name="Rounded Rectangle 200"/>
          <p:cNvSpPr/>
          <p:nvPr/>
        </p:nvSpPr>
        <p:spPr bwMode="auto">
          <a:xfrm>
            <a:off x="7223719" y="4880739"/>
            <a:ext cx="737970" cy="739806"/>
          </a:xfrm>
          <a:prstGeom prst="roundRect">
            <a:avLst>
              <a:gd name="adj" fmla="val 0"/>
            </a:avLst>
          </a:prstGeom>
          <a:solidFill>
            <a:schemeClr val="accent6"/>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182880" numCol="1" rtlCol="0" anchor="ctr" anchorCtr="0" compatLnSpc="1">
            <a:prstTxWarp prst="textNoShape">
              <a:avLst/>
            </a:prstTxWarp>
          </a:bodyPr>
          <a:lstStyle/>
          <a:p>
            <a:pPr algn="ctr" defTabSz="1624360"/>
            <a:r>
              <a:rPr lang="en-US" sz="2000" dirty="0" smtClean="0">
                <a:solidFill>
                  <a:srgbClr val="FFFFFF">
                    <a:alpha val="99000"/>
                  </a:srgbClr>
                </a:solidFill>
                <a:latin typeface="+mj-lt"/>
              </a:rPr>
              <a:t>7:09</a:t>
            </a:r>
            <a:endParaRPr lang="en-US" sz="2000" dirty="0">
              <a:solidFill>
                <a:srgbClr val="FFFFFF">
                  <a:alpha val="99000"/>
                </a:srgbClr>
              </a:solidFill>
              <a:latin typeface="+mj-lt"/>
            </a:endParaRPr>
          </a:p>
        </p:txBody>
      </p:sp>
      <p:sp>
        <p:nvSpPr>
          <p:cNvPr id="175" name="Rounded Rectangle 174"/>
          <p:cNvSpPr/>
          <p:nvPr/>
        </p:nvSpPr>
        <p:spPr bwMode="auto">
          <a:xfrm>
            <a:off x="7223719" y="4880739"/>
            <a:ext cx="737970" cy="739806"/>
          </a:xfrm>
          <a:prstGeom prst="roundRect">
            <a:avLst>
              <a:gd name="adj" fmla="val 0"/>
            </a:avLst>
          </a:prstGeom>
          <a:solidFill>
            <a:schemeClr val="accent1"/>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t>
            </a:r>
          </a:p>
        </p:txBody>
      </p:sp>
      <p:sp>
        <p:nvSpPr>
          <p:cNvPr id="188" name="Rounded Rectangle 187"/>
          <p:cNvSpPr/>
          <p:nvPr/>
        </p:nvSpPr>
        <p:spPr bwMode="auto">
          <a:xfrm>
            <a:off x="7267826" y="5355650"/>
            <a:ext cx="216585" cy="217124"/>
          </a:xfrm>
          <a:prstGeom prst="roundRect">
            <a:avLst>
              <a:gd name="adj" fmla="val 0"/>
            </a:avLst>
          </a:prstGeom>
          <a:solidFill>
            <a:schemeClr val="accent3"/>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t>
            </a:r>
          </a:p>
        </p:txBody>
      </p:sp>
      <p:sp>
        <p:nvSpPr>
          <p:cNvPr id="189" name="Rounded Rectangle 188"/>
          <p:cNvSpPr/>
          <p:nvPr/>
        </p:nvSpPr>
        <p:spPr bwMode="auto">
          <a:xfrm>
            <a:off x="7533606" y="5355650"/>
            <a:ext cx="216585" cy="217124"/>
          </a:xfrm>
          <a:prstGeom prst="roundRect">
            <a:avLst>
              <a:gd name="adj" fmla="val 0"/>
            </a:avLst>
          </a:prstGeom>
          <a:solidFill>
            <a:schemeClr val="accent3"/>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t>
            </a:r>
          </a:p>
        </p:txBody>
      </p:sp>
      <p:sp>
        <p:nvSpPr>
          <p:cNvPr id="202" name="7:09"/>
          <p:cNvSpPr txBox="1"/>
          <p:nvPr/>
        </p:nvSpPr>
        <p:spPr>
          <a:xfrm>
            <a:off x="5369806" y="2731301"/>
            <a:ext cx="1468544" cy="609398"/>
          </a:xfrm>
          <a:prstGeom prst="rect">
            <a:avLst/>
          </a:prstGeom>
          <a:noFill/>
        </p:spPr>
        <p:txBody>
          <a:bodyPr wrap="square" lIns="0" tIns="0" rIns="0" bIns="0" rtlCol="0" anchor="ctr">
            <a:spAutoFit/>
          </a:bodyPr>
          <a:lstStyle/>
          <a:p>
            <a:pPr algn="ctr">
              <a:lnSpc>
                <a:spcPct val="90000"/>
              </a:lnSpc>
              <a:spcBef>
                <a:spcPct val="20000"/>
              </a:spcBef>
              <a:buSzPct val="80000"/>
            </a:pPr>
            <a:r>
              <a:rPr lang="en-US" sz="4400" dirty="0" smtClean="0">
                <a:solidFill>
                  <a:schemeClr val="accent4">
                    <a:alpha val="99000"/>
                  </a:schemeClr>
                </a:solidFill>
                <a:latin typeface="Segoe UI Light" pitchFamily="34" charset="0"/>
              </a:rPr>
              <a:t>7:09</a:t>
            </a:r>
            <a:endParaRPr lang="en-US" sz="4400" dirty="0">
              <a:solidFill>
                <a:schemeClr val="accent4">
                  <a:alpha val="99000"/>
                </a:schemeClr>
              </a:solidFill>
              <a:latin typeface="Segoe UI Light" pitchFamily="34" charset="0"/>
            </a:endParaRPr>
          </a:p>
        </p:txBody>
      </p:sp>
      <p:grpSp>
        <p:nvGrpSpPr>
          <p:cNvPr id="209" name="Group 208"/>
          <p:cNvGrpSpPr/>
          <p:nvPr/>
        </p:nvGrpSpPr>
        <p:grpSpPr>
          <a:xfrm>
            <a:off x="7223719" y="4880739"/>
            <a:ext cx="737970" cy="739806"/>
            <a:chOff x="7808650" y="6292835"/>
            <a:chExt cx="737970" cy="739806"/>
          </a:xfrm>
        </p:grpSpPr>
        <p:sp>
          <p:nvSpPr>
            <p:cNvPr id="206" name="Rounded Rectangle 205"/>
            <p:cNvSpPr/>
            <p:nvPr/>
          </p:nvSpPr>
          <p:spPr bwMode="auto">
            <a:xfrm>
              <a:off x="7808650" y="6292835"/>
              <a:ext cx="737970" cy="739806"/>
            </a:xfrm>
            <a:prstGeom prst="roundRect">
              <a:avLst>
                <a:gd name="adj" fmla="val 0"/>
              </a:avLst>
            </a:prstGeom>
            <a:solidFill>
              <a:schemeClr val="accent1"/>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t>
              </a:r>
            </a:p>
          </p:txBody>
        </p:sp>
        <p:sp>
          <p:nvSpPr>
            <p:cNvPr id="207" name="Rounded Rectangle 206"/>
            <p:cNvSpPr/>
            <p:nvPr/>
          </p:nvSpPr>
          <p:spPr bwMode="auto">
            <a:xfrm>
              <a:off x="7852757" y="6767746"/>
              <a:ext cx="216585" cy="217124"/>
            </a:xfrm>
            <a:prstGeom prst="roundRect">
              <a:avLst>
                <a:gd name="adj" fmla="val 0"/>
              </a:avLst>
            </a:prstGeom>
            <a:solidFill>
              <a:schemeClr val="accent3"/>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t>
              </a:r>
            </a:p>
          </p:txBody>
        </p:sp>
        <p:sp>
          <p:nvSpPr>
            <p:cNvPr id="208" name="Rounded Rectangle 207"/>
            <p:cNvSpPr/>
            <p:nvPr/>
          </p:nvSpPr>
          <p:spPr bwMode="auto">
            <a:xfrm>
              <a:off x="8118537" y="6767746"/>
              <a:ext cx="216585" cy="217124"/>
            </a:xfrm>
            <a:prstGeom prst="roundRect">
              <a:avLst>
                <a:gd name="adj" fmla="val 0"/>
              </a:avLst>
            </a:prstGeom>
            <a:solidFill>
              <a:schemeClr val="accent3"/>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r>
                <a:rPr lang="en-US" sz="2000" dirty="0">
                  <a:solidFill>
                    <a:srgbClr val="FFFFFF">
                      <a:alpha val="99000"/>
                    </a:srgbClr>
                  </a:solidFill>
                  <a:latin typeface="+mj-lt"/>
                </a:rPr>
                <a:t> </a:t>
              </a:r>
            </a:p>
          </p:txBody>
        </p:sp>
      </p:grpSp>
      <p:sp>
        <p:nvSpPr>
          <p:cNvPr id="210" name="TextBox 209"/>
          <p:cNvSpPr txBox="1"/>
          <p:nvPr/>
        </p:nvSpPr>
        <p:spPr>
          <a:xfrm>
            <a:off x="7045052" y="6416517"/>
            <a:ext cx="4631011" cy="246221"/>
          </a:xfrm>
          <a:prstGeom prst="rect">
            <a:avLst/>
          </a:prstGeom>
          <a:noFill/>
        </p:spPr>
        <p:txBody>
          <a:bodyPr wrap="none" lIns="0" tIns="0" rIns="0" bIns="0" rtlCol="0">
            <a:spAutoFit/>
          </a:bodyPr>
          <a:lstStyle>
            <a:defPPr>
              <a:defRPr lang="en-US"/>
            </a:defPPr>
            <a:lvl1pPr algn="r">
              <a:defRPr sz="1600">
                <a:solidFill>
                  <a:schemeClr val="tx2">
                    <a:alpha val="99000"/>
                  </a:schemeClr>
                </a:solidFill>
                <a:latin typeface="Segoe UI" pitchFamily="34" charset="0"/>
                <a:ea typeface="Segoe UI" pitchFamily="34" charset="0"/>
                <a:cs typeface="Segoe UI" pitchFamily="34" charset="0"/>
              </a:defRPr>
            </a:lvl1pPr>
          </a:lstStyle>
          <a:p>
            <a:r>
              <a:rPr lang="en-US" dirty="0"/>
              <a:t>Retrieve progress from queue message and resume</a:t>
            </a:r>
          </a:p>
        </p:txBody>
      </p:sp>
    </p:spTree>
    <p:extLst>
      <p:ext uri="{BB962C8B-B14F-4D97-AF65-F5344CB8AC3E}">
        <p14:creationId xmlns:p14="http://schemas.microsoft.com/office/powerpoint/2010/main" val="11308412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75"/>
                                        </p:tgtEl>
                                        <p:attrNameLst>
                                          <p:attrName>style.visibility</p:attrName>
                                        </p:attrNameLst>
                                      </p:cBhvr>
                                      <p:to>
                                        <p:strVal val="visible"/>
                                      </p:to>
                                    </p:set>
                                    <p:anim calcmode="lin" valueType="num">
                                      <p:cBhvr additive="base">
                                        <p:cTn id="7" dur="750" fill="hold"/>
                                        <p:tgtEl>
                                          <p:spTgt spid="175"/>
                                        </p:tgtEl>
                                        <p:attrNameLst>
                                          <p:attrName>ppt_x</p:attrName>
                                        </p:attrNameLst>
                                      </p:cBhvr>
                                      <p:tavLst>
                                        <p:tav tm="0">
                                          <p:val>
                                            <p:strVal val="0-#ppt_w/2"/>
                                          </p:val>
                                        </p:tav>
                                        <p:tav tm="100000">
                                          <p:val>
                                            <p:strVal val="#ppt_x"/>
                                          </p:val>
                                        </p:tav>
                                      </p:tavLst>
                                    </p:anim>
                                    <p:anim calcmode="lin" valueType="num">
                                      <p:cBhvr additive="base">
                                        <p:cTn id="8" dur="750" fill="hold"/>
                                        <p:tgtEl>
                                          <p:spTgt spid="17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300"/>
                                  </p:stCondLst>
                                  <p:childTnLst>
                                    <p:set>
                                      <p:cBhvr>
                                        <p:cTn id="10" dur="1" fill="hold">
                                          <p:stCondLst>
                                            <p:cond delay="0"/>
                                          </p:stCondLst>
                                        </p:cTn>
                                        <p:tgtEl>
                                          <p:spTgt spid="174"/>
                                        </p:tgtEl>
                                        <p:attrNameLst>
                                          <p:attrName>style.visibility</p:attrName>
                                        </p:attrNameLst>
                                      </p:cBhvr>
                                      <p:to>
                                        <p:strVal val="visible"/>
                                      </p:to>
                                    </p:set>
                                    <p:anim calcmode="lin" valueType="num">
                                      <p:cBhvr additive="base">
                                        <p:cTn id="11" dur="750" fill="hold"/>
                                        <p:tgtEl>
                                          <p:spTgt spid="174"/>
                                        </p:tgtEl>
                                        <p:attrNameLst>
                                          <p:attrName>ppt_x</p:attrName>
                                        </p:attrNameLst>
                                      </p:cBhvr>
                                      <p:tavLst>
                                        <p:tav tm="0">
                                          <p:val>
                                            <p:strVal val="0-#ppt_w/2"/>
                                          </p:val>
                                        </p:tav>
                                        <p:tav tm="100000">
                                          <p:val>
                                            <p:strVal val="#ppt_x"/>
                                          </p:val>
                                        </p:tav>
                                      </p:tavLst>
                                    </p:anim>
                                    <p:anim calcmode="lin" valueType="num">
                                      <p:cBhvr additive="base">
                                        <p:cTn id="12" dur="750" fill="hold"/>
                                        <p:tgtEl>
                                          <p:spTgt spid="174"/>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600"/>
                                  </p:stCondLst>
                                  <p:childTnLst>
                                    <p:set>
                                      <p:cBhvr>
                                        <p:cTn id="14" dur="1" fill="hold">
                                          <p:stCondLst>
                                            <p:cond delay="0"/>
                                          </p:stCondLst>
                                        </p:cTn>
                                        <p:tgtEl>
                                          <p:spTgt spid="173"/>
                                        </p:tgtEl>
                                        <p:attrNameLst>
                                          <p:attrName>style.visibility</p:attrName>
                                        </p:attrNameLst>
                                      </p:cBhvr>
                                      <p:to>
                                        <p:strVal val="visible"/>
                                      </p:to>
                                    </p:set>
                                    <p:anim calcmode="lin" valueType="num">
                                      <p:cBhvr additive="base">
                                        <p:cTn id="15" dur="750" fill="hold"/>
                                        <p:tgtEl>
                                          <p:spTgt spid="173"/>
                                        </p:tgtEl>
                                        <p:attrNameLst>
                                          <p:attrName>ppt_x</p:attrName>
                                        </p:attrNameLst>
                                      </p:cBhvr>
                                      <p:tavLst>
                                        <p:tav tm="0">
                                          <p:val>
                                            <p:strVal val="0-#ppt_w/2"/>
                                          </p:val>
                                        </p:tav>
                                        <p:tav tm="100000">
                                          <p:val>
                                            <p:strVal val="#ppt_x"/>
                                          </p:val>
                                        </p:tav>
                                      </p:tavLst>
                                    </p:anim>
                                    <p:anim calcmode="lin" valueType="num">
                                      <p:cBhvr additive="base">
                                        <p:cTn id="16" dur="750" fill="hold"/>
                                        <p:tgtEl>
                                          <p:spTgt spid="173"/>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900"/>
                                  </p:stCondLst>
                                  <p:childTnLst>
                                    <p:set>
                                      <p:cBhvr>
                                        <p:cTn id="18" dur="1" fill="hold">
                                          <p:stCondLst>
                                            <p:cond delay="0"/>
                                          </p:stCondLst>
                                        </p:cTn>
                                        <p:tgtEl>
                                          <p:spTgt spid="172"/>
                                        </p:tgtEl>
                                        <p:attrNameLst>
                                          <p:attrName>style.visibility</p:attrName>
                                        </p:attrNameLst>
                                      </p:cBhvr>
                                      <p:to>
                                        <p:strVal val="visible"/>
                                      </p:to>
                                    </p:set>
                                    <p:anim calcmode="lin" valueType="num">
                                      <p:cBhvr additive="base">
                                        <p:cTn id="19" dur="750" fill="hold"/>
                                        <p:tgtEl>
                                          <p:spTgt spid="172"/>
                                        </p:tgtEl>
                                        <p:attrNameLst>
                                          <p:attrName>ppt_x</p:attrName>
                                        </p:attrNameLst>
                                      </p:cBhvr>
                                      <p:tavLst>
                                        <p:tav tm="0">
                                          <p:val>
                                            <p:strVal val="0-#ppt_w/2"/>
                                          </p:val>
                                        </p:tav>
                                        <p:tav tm="100000">
                                          <p:val>
                                            <p:strVal val="#ppt_x"/>
                                          </p:val>
                                        </p:tav>
                                      </p:tavLst>
                                    </p:anim>
                                    <p:anim calcmode="lin" valueType="num">
                                      <p:cBhvr additive="base">
                                        <p:cTn id="20" dur="750" fill="hold"/>
                                        <p:tgtEl>
                                          <p:spTgt spid="172"/>
                                        </p:tgtEl>
                                        <p:attrNameLst>
                                          <p:attrName>ppt_y</p:attrName>
                                        </p:attrNameLst>
                                      </p:cBhvr>
                                      <p:tavLst>
                                        <p:tav tm="0">
                                          <p:val>
                                            <p:strVal val="#ppt_y"/>
                                          </p:val>
                                        </p:tav>
                                        <p:tav tm="100000">
                                          <p:val>
                                            <p:strVal val="#ppt_y"/>
                                          </p:val>
                                        </p:tav>
                                      </p:tavLst>
                                    </p:anim>
                                  </p:childTnLst>
                                </p:cTn>
                              </p:par>
                            </p:childTnLst>
                          </p:cTn>
                        </p:par>
                        <p:par>
                          <p:cTn id="21" fill="hold">
                            <p:stCondLst>
                              <p:cond delay="1650"/>
                            </p:stCondLst>
                            <p:childTnLst>
                              <p:par>
                                <p:cTn id="22" presetID="10" presetClass="entr" presetSubtype="0" fill="hold" grpId="0" nodeType="afterEffect">
                                  <p:stCondLst>
                                    <p:cond delay="0"/>
                                  </p:stCondLst>
                                  <p:childTnLst>
                                    <p:set>
                                      <p:cBhvr>
                                        <p:cTn id="23" dur="1" fill="hold">
                                          <p:stCondLst>
                                            <p:cond delay="0"/>
                                          </p:stCondLst>
                                        </p:cTn>
                                        <p:tgtEl>
                                          <p:spTgt spid="194"/>
                                        </p:tgtEl>
                                        <p:attrNameLst>
                                          <p:attrName>style.visibility</p:attrName>
                                        </p:attrNameLst>
                                      </p:cBhvr>
                                      <p:to>
                                        <p:strVal val="visible"/>
                                      </p:to>
                                    </p:set>
                                    <p:animEffect transition="in" filter="fade">
                                      <p:cBhvr>
                                        <p:cTn id="24" dur="500"/>
                                        <p:tgtEl>
                                          <p:spTgt spid="194"/>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1"/>
                                        </p:tgtEl>
                                        <p:attrNameLst>
                                          <p:attrName>style.visibility</p:attrName>
                                        </p:attrNameLst>
                                      </p:cBhvr>
                                      <p:to>
                                        <p:strVal val="visible"/>
                                      </p:to>
                                    </p:set>
                                    <p:animEffect transition="in" filter="fade">
                                      <p:cBhvr>
                                        <p:cTn id="29" dur="500"/>
                                        <p:tgtEl>
                                          <p:spTgt spid="19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87"/>
                                        </p:tgtEl>
                                        <p:attrNameLst>
                                          <p:attrName>style.visibility</p:attrName>
                                        </p:attrNameLst>
                                      </p:cBhvr>
                                      <p:to>
                                        <p:strVal val="visible"/>
                                      </p:to>
                                    </p:set>
                                    <p:animEffect transition="in" filter="fade">
                                      <p:cBhvr>
                                        <p:cTn id="32" dur="500"/>
                                        <p:tgtEl>
                                          <p:spTgt spid="18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90"/>
                                        </p:tgtEl>
                                        <p:attrNameLst>
                                          <p:attrName>style.visibility</p:attrName>
                                        </p:attrNameLst>
                                      </p:cBhvr>
                                      <p:to>
                                        <p:strVal val="visible"/>
                                      </p:to>
                                    </p:set>
                                    <p:animEffect transition="in" filter="fade">
                                      <p:cBhvr>
                                        <p:cTn id="35" dur="500"/>
                                        <p:tgtEl>
                                          <p:spTgt spid="190"/>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84"/>
                                        </p:tgtEl>
                                        <p:attrNameLst>
                                          <p:attrName>style.visibility</p:attrName>
                                        </p:attrNameLst>
                                      </p:cBhvr>
                                      <p:to>
                                        <p:strVal val="visible"/>
                                      </p:to>
                                    </p:set>
                                    <p:animEffect transition="in" filter="wipe(left)">
                                      <p:cBhvr>
                                        <p:cTn id="38" dur="500"/>
                                        <p:tgtEl>
                                          <p:spTgt spid="18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92"/>
                                        </p:tgtEl>
                                        <p:attrNameLst>
                                          <p:attrName>style.visibility</p:attrName>
                                        </p:attrNameLst>
                                      </p:cBhvr>
                                      <p:to>
                                        <p:strVal val="visible"/>
                                      </p:to>
                                    </p:set>
                                    <p:animEffect transition="in" filter="fade">
                                      <p:cBhvr>
                                        <p:cTn id="41" dur="500"/>
                                        <p:tgtEl>
                                          <p:spTgt spid="192"/>
                                        </p:tgtEl>
                                      </p:cBhvr>
                                    </p:animEffect>
                                  </p:childTnLst>
                                </p:cTn>
                              </p:par>
                            </p:childTnLst>
                          </p:cTn>
                        </p:par>
                        <p:par>
                          <p:cTn id="42" fill="hold">
                            <p:stCondLst>
                              <p:cond delay="500"/>
                            </p:stCondLst>
                            <p:childTnLst>
                              <p:par>
                                <p:cTn id="43" presetID="42" presetClass="path" presetSubtype="0" accel="50000" decel="50000" fill="hold" grpId="1" nodeType="afterEffect">
                                  <p:stCondLst>
                                    <p:cond delay="0"/>
                                  </p:stCondLst>
                                  <p:childTnLst>
                                    <p:animMotion origin="layout" path="M 3.75E-6 7.40741E-7 L 0.31927 -0.11458 " pathEditMode="relative" rAng="0" ptsTypes="AA">
                                      <p:cBhvr>
                                        <p:cTn id="44" dur="1000" fill="hold"/>
                                        <p:tgtEl>
                                          <p:spTgt spid="175"/>
                                        </p:tgtEl>
                                        <p:attrNameLst>
                                          <p:attrName>ppt_x</p:attrName>
                                          <p:attrName>ppt_y</p:attrName>
                                        </p:attrNameLst>
                                      </p:cBhvr>
                                      <p:rCtr x="15964" y="-5741"/>
                                    </p:animMotion>
                                  </p:childTnLst>
                                </p:cTn>
                              </p:par>
                            </p:childTnLst>
                          </p:cTn>
                        </p:par>
                        <p:par>
                          <p:cTn id="45" fill="hold">
                            <p:stCondLst>
                              <p:cond delay="1500"/>
                            </p:stCondLst>
                            <p:childTnLst>
                              <p:par>
                                <p:cTn id="46" presetID="42" presetClass="entr" presetSubtype="0" fill="hold" grpId="0" nodeType="afterEffect">
                                  <p:stCondLst>
                                    <p:cond delay="0"/>
                                  </p:stCondLst>
                                  <p:childTnLst>
                                    <p:set>
                                      <p:cBhvr>
                                        <p:cTn id="47" dur="1" fill="hold">
                                          <p:stCondLst>
                                            <p:cond delay="0"/>
                                          </p:stCondLst>
                                        </p:cTn>
                                        <p:tgtEl>
                                          <p:spTgt spid="193"/>
                                        </p:tgtEl>
                                        <p:attrNameLst>
                                          <p:attrName>style.visibility</p:attrName>
                                        </p:attrNameLst>
                                      </p:cBhvr>
                                      <p:to>
                                        <p:strVal val="visible"/>
                                      </p:to>
                                    </p:set>
                                    <p:animEffect transition="in" filter="fade">
                                      <p:cBhvr>
                                        <p:cTn id="48" dur="1000"/>
                                        <p:tgtEl>
                                          <p:spTgt spid="193"/>
                                        </p:tgtEl>
                                      </p:cBhvr>
                                    </p:animEffect>
                                    <p:anim calcmode="lin" valueType="num">
                                      <p:cBhvr>
                                        <p:cTn id="49" dur="1000" fill="hold"/>
                                        <p:tgtEl>
                                          <p:spTgt spid="193"/>
                                        </p:tgtEl>
                                        <p:attrNameLst>
                                          <p:attrName>ppt_x</p:attrName>
                                        </p:attrNameLst>
                                      </p:cBhvr>
                                      <p:tavLst>
                                        <p:tav tm="0">
                                          <p:val>
                                            <p:strVal val="#ppt_x"/>
                                          </p:val>
                                        </p:tav>
                                        <p:tav tm="100000">
                                          <p:val>
                                            <p:strVal val="#ppt_x"/>
                                          </p:val>
                                        </p:tav>
                                      </p:tavLst>
                                    </p:anim>
                                    <p:anim calcmode="lin" valueType="num">
                                      <p:cBhvr>
                                        <p:cTn id="50" dur="1000" fill="hold"/>
                                        <p:tgtEl>
                                          <p:spTgt spid="193"/>
                                        </p:tgtEl>
                                        <p:attrNameLst>
                                          <p:attrName>ppt_y</p:attrName>
                                        </p:attrNameLst>
                                      </p:cBhvr>
                                      <p:tavLst>
                                        <p:tav tm="0">
                                          <p:val>
                                            <p:strVal val="#ppt_y+.1"/>
                                          </p:val>
                                        </p:tav>
                                        <p:tav tm="100000">
                                          <p:val>
                                            <p:strVal val="#ppt_y"/>
                                          </p:val>
                                        </p:tav>
                                      </p:tavLst>
                                    </p:anim>
                                  </p:childTnLst>
                                </p:cTn>
                              </p:par>
                            </p:childTnLst>
                          </p:cTn>
                        </p:par>
                        <p:par>
                          <p:cTn id="51" fill="hold">
                            <p:stCondLst>
                              <p:cond delay="2500"/>
                            </p:stCondLst>
                            <p:childTnLst>
                              <p:par>
                                <p:cTn id="52" presetID="10" presetClass="exit" presetSubtype="0" fill="hold" grpId="1" nodeType="afterEffect">
                                  <p:stCondLst>
                                    <p:cond delay="0"/>
                                  </p:stCondLst>
                                  <p:childTnLst>
                                    <p:animEffect transition="out" filter="fade">
                                      <p:cBhvr>
                                        <p:cTn id="53" dur="500"/>
                                        <p:tgtEl>
                                          <p:spTgt spid="184"/>
                                        </p:tgtEl>
                                      </p:cBhvr>
                                    </p:animEffect>
                                    <p:set>
                                      <p:cBhvr>
                                        <p:cTn id="54" dur="1" fill="hold">
                                          <p:stCondLst>
                                            <p:cond delay="499"/>
                                          </p:stCondLst>
                                        </p:cTn>
                                        <p:tgtEl>
                                          <p:spTgt spid="184"/>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191"/>
                                        </p:tgtEl>
                                        <p:attrNameLst>
                                          <p:attrName>style.visibility</p:attrName>
                                        </p:attrNameLst>
                                      </p:cBhvr>
                                      <p:to>
                                        <p:strVal val="hidden"/>
                                      </p:to>
                                    </p:set>
                                  </p:childTnLst>
                                </p:cTn>
                              </p:par>
                              <p:par>
                                <p:cTn id="59" presetID="1" presetClass="entr" presetSubtype="0" fill="hold" grpId="0" nodeType="withEffect">
                                  <p:stCondLst>
                                    <p:cond delay="0"/>
                                  </p:stCondLst>
                                  <p:childTnLst>
                                    <p:set>
                                      <p:cBhvr>
                                        <p:cTn id="60" dur="1" fill="hold">
                                          <p:stCondLst>
                                            <p:cond delay="0"/>
                                          </p:stCondLst>
                                        </p:cTn>
                                        <p:tgtEl>
                                          <p:spTgt spid="19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0" presetClass="exit" presetSubtype="0" fill="hold" grpId="1" nodeType="clickEffect">
                                  <p:stCondLst>
                                    <p:cond delay="0"/>
                                  </p:stCondLst>
                                  <p:childTnLst>
                                    <p:animEffect transition="out" filter="fade">
                                      <p:cBhvr>
                                        <p:cTn id="64" dur="500"/>
                                        <p:tgtEl>
                                          <p:spTgt spid="192"/>
                                        </p:tgtEl>
                                      </p:cBhvr>
                                    </p:animEffect>
                                    <p:set>
                                      <p:cBhvr>
                                        <p:cTn id="65" dur="1" fill="hold">
                                          <p:stCondLst>
                                            <p:cond delay="499"/>
                                          </p:stCondLst>
                                        </p:cTn>
                                        <p:tgtEl>
                                          <p:spTgt spid="192"/>
                                        </p:tgtEl>
                                        <p:attrNameLst>
                                          <p:attrName>style.visibility</p:attrName>
                                        </p:attrNameLst>
                                      </p:cBhvr>
                                      <p:to>
                                        <p:strVal val="hidden"/>
                                      </p:to>
                                    </p:set>
                                  </p:childTnLst>
                                </p:cTn>
                              </p:par>
                              <p:par>
                                <p:cTn id="66" presetID="10" presetClass="entr" presetSubtype="0" fill="hold" grpId="0" nodeType="withEffect">
                                  <p:stCondLst>
                                    <p:cond delay="0"/>
                                  </p:stCondLst>
                                  <p:childTnLst>
                                    <p:set>
                                      <p:cBhvr>
                                        <p:cTn id="67" dur="1" fill="hold">
                                          <p:stCondLst>
                                            <p:cond delay="0"/>
                                          </p:stCondLst>
                                        </p:cTn>
                                        <p:tgtEl>
                                          <p:spTgt spid="196"/>
                                        </p:tgtEl>
                                        <p:attrNameLst>
                                          <p:attrName>style.visibility</p:attrName>
                                        </p:attrNameLst>
                                      </p:cBhvr>
                                      <p:to>
                                        <p:strVal val="visible"/>
                                      </p:to>
                                    </p:set>
                                    <p:animEffect transition="in" filter="fade">
                                      <p:cBhvr>
                                        <p:cTn id="68" dur="500"/>
                                        <p:tgtEl>
                                          <p:spTgt spid="196"/>
                                        </p:tgtEl>
                                      </p:cBhvr>
                                    </p:animEffect>
                                  </p:childTnLst>
                                </p:cTn>
                              </p:par>
                            </p:childTnLst>
                          </p:cTn>
                        </p:par>
                        <p:par>
                          <p:cTn id="69" fill="hold">
                            <p:stCondLst>
                              <p:cond delay="500"/>
                            </p:stCondLst>
                            <p:childTnLst>
                              <p:par>
                                <p:cTn id="70" presetID="22" presetClass="entr" presetSubtype="2" fill="hold" grpId="0" nodeType="afterEffect">
                                  <p:stCondLst>
                                    <p:cond delay="0"/>
                                  </p:stCondLst>
                                  <p:childTnLst>
                                    <p:set>
                                      <p:cBhvr>
                                        <p:cTn id="71" dur="1" fill="hold">
                                          <p:stCondLst>
                                            <p:cond delay="0"/>
                                          </p:stCondLst>
                                        </p:cTn>
                                        <p:tgtEl>
                                          <p:spTgt spid="185"/>
                                        </p:tgtEl>
                                        <p:attrNameLst>
                                          <p:attrName>style.visibility</p:attrName>
                                        </p:attrNameLst>
                                      </p:cBhvr>
                                      <p:to>
                                        <p:strVal val="visible"/>
                                      </p:to>
                                    </p:set>
                                    <p:animEffect transition="in" filter="wipe(right)">
                                      <p:cBhvr>
                                        <p:cTn id="72" dur="500"/>
                                        <p:tgtEl>
                                          <p:spTgt spid="185"/>
                                        </p:tgtEl>
                                      </p:cBhvr>
                                    </p:animEffect>
                                  </p:childTnLst>
                                </p:cTn>
                              </p:par>
                            </p:childTnLst>
                          </p:cTn>
                        </p:par>
                        <p:par>
                          <p:cTn id="73" fill="hold">
                            <p:stCondLst>
                              <p:cond delay="1000"/>
                            </p:stCondLst>
                            <p:childTnLst>
                              <p:par>
                                <p:cTn id="74" presetID="10" presetClass="exit" presetSubtype="0" fill="hold" grpId="1" nodeType="afterEffect">
                                  <p:stCondLst>
                                    <p:cond delay="0"/>
                                  </p:stCondLst>
                                  <p:childTnLst>
                                    <p:animEffect transition="out" filter="fade">
                                      <p:cBhvr>
                                        <p:cTn id="75" dur="500"/>
                                        <p:tgtEl>
                                          <p:spTgt spid="193"/>
                                        </p:tgtEl>
                                      </p:cBhvr>
                                    </p:animEffect>
                                    <p:set>
                                      <p:cBhvr>
                                        <p:cTn id="76" dur="1" fill="hold">
                                          <p:stCondLst>
                                            <p:cond delay="499"/>
                                          </p:stCondLst>
                                        </p:cTn>
                                        <p:tgtEl>
                                          <p:spTgt spid="193"/>
                                        </p:tgtEl>
                                        <p:attrNameLst>
                                          <p:attrName>style.visibility</p:attrName>
                                        </p:attrNameLst>
                                      </p:cBhvr>
                                      <p:to>
                                        <p:strVal val="hidden"/>
                                      </p:to>
                                    </p:set>
                                  </p:childTnLst>
                                </p:cTn>
                              </p:par>
                            </p:childTnLst>
                          </p:cTn>
                        </p:par>
                        <p:par>
                          <p:cTn id="77" fill="hold">
                            <p:stCondLst>
                              <p:cond delay="1500"/>
                            </p:stCondLst>
                            <p:childTnLst>
                              <p:par>
                                <p:cTn id="78" presetID="42" presetClass="entr" presetSubtype="0" fill="hold" grpId="0" nodeType="afterEffect">
                                  <p:stCondLst>
                                    <p:cond delay="0"/>
                                  </p:stCondLst>
                                  <p:childTnLst>
                                    <p:set>
                                      <p:cBhvr>
                                        <p:cTn id="79" dur="1" fill="hold">
                                          <p:stCondLst>
                                            <p:cond delay="0"/>
                                          </p:stCondLst>
                                        </p:cTn>
                                        <p:tgtEl>
                                          <p:spTgt spid="197"/>
                                        </p:tgtEl>
                                        <p:attrNameLst>
                                          <p:attrName>style.visibility</p:attrName>
                                        </p:attrNameLst>
                                      </p:cBhvr>
                                      <p:to>
                                        <p:strVal val="visible"/>
                                      </p:to>
                                    </p:set>
                                    <p:animEffect transition="in" filter="fade">
                                      <p:cBhvr>
                                        <p:cTn id="80" dur="1000"/>
                                        <p:tgtEl>
                                          <p:spTgt spid="197"/>
                                        </p:tgtEl>
                                      </p:cBhvr>
                                    </p:animEffect>
                                    <p:anim calcmode="lin" valueType="num">
                                      <p:cBhvr>
                                        <p:cTn id="81" dur="1000" fill="hold"/>
                                        <p:tgtEl>
                                          <p:spTgt spid="197"/>
                                        </p:tgtEl>
                                        <p:attrNameLst>
                                          <p:attrName>ppt_x</p:attrName>
                                        </p:attrNameLst>
                                      </p:cBhvr>
                                      <p:tavLst>
                                        <p:tav tm="0">
                                          <p:val>
                                            <p:strVal val="#ppt_x"/>
                                          </p:val>
                                        </p:tav>
                                        <p:tav tm="100000">
                                          <p:val>
                                            <p:strVal val="#ppt_x"/>
                                          </p:val>
                                        </p:tav>
                                      </p:tavLst>
                                    </p:anim>
                                    <p:anim calcmode="lin" valueType="num">
                                      <p:cBhvr>
                                        <p:cTn id="82" dur="1000" fill="hold"/>
                                        <p:tgtEl>
                                          <p:spTgt spid="197"/>
                                        </p:tgtEl>
                                        <p:attrNameLst>
                                          <p:attrName>ppt_y</p:attrName>
                                        </p:attrNameLst>
                                      </p:cBhvr>
                                      <p:tavLst>
                                        <p:tav tm="0">
                                          <p:val>
                                            <p:strVal val="#ppt_y+.1"/>
                                          </p:val>
                                        </p:tav>
                                        <p:tav tm="100000">
                                          <p:val>
                                            <p:strVal val="#ppt_y"/>
                                          </p:val>
                                        </p:tav>
                                      </p:tavLst>
                                    </p:anim>
                                  </p:childTnLst>
                                </p:cTn>
                              </p:par>
                              <p:par>
                                <p:cTn id="83" presetID="10" presetClass="exit" presetSubtype="0" fill="hold" grpId="1" nodeType="withEffect">
                                  <p:stCondLst>
                                    <p:cond delay="0"/>
                                  </p:stCondLst>
                                  <p:childTnLst>
                                    <p:animEffect transition="out" filter="fade">
                                      <p:cBhvr>
                                        <p:cTn id="84" dur="500"/>
                                        <p:tgtEl>
                                          <p:spTgt spid="185"/>
                                        </p:tgtEl>
                                      </p:cBhvr>
                                    </p:animEffect>
                                    <p:set>
                                      <p:cBhvr>
                                        <p:cTn id="85" dur="1" fill="hold">
                                          <p:stCondLst>
                                            <p:cond delay="499"/>
                                          </p:stCondLst>
                                        </p:cTn>
                                        <p:tgtEl>
                                          <p:spTgt spid="185"/>
                                        </p:tgtEl>
                                        <p:attrNameLst>
                                          <p:attrName>style.visibility</p:attrName>
                                        </p:attrNameLst>
                                      </p:cBhvr>
                                      <p:to>
                                        <p:strVal val="hidden"/>
                                      </p:to>
                                    </p:set>
                                  </p:childTnLst>
                                </p:cTn>
                              </p:par>
                            </p:childTnLst>
                          </p:cTn>
                        </p:par>
                      </p:childTnLst>
                    </p:cTn>
                  </p:par>
                  <p:par>
                    <p:cTn id="86" fill="hold">
                      <p:stCondLst>
                        <p:cond delay="indefinite"/>
                      </p:stCondLst>
                      <p:childTnLst>
                        <p:par>
                          <p:cTn id="87" fill="hold">
                            <p:stCondLst>
                              <p:cond delay="0"/>
                            </p:stCondLst>
                            <p:childTnLst>
                              <p:par>
                                <p:cTn id="88" presetID="10" presetClass="exit" presetSubtype="0" fill="hold" grpId="1" nodeType="clickEffect">
                                  <p:stCondLst>
                                    <p:cond delay="0"/>
                                  </p:stCondLst>
                                  <p:childTnLst>
                                    <p:animEffect transition="out" filter="fade">
                                      <p:cBhvr>
                                        <p:cTn id="89" dur="500"/>
                                        <p:tgtEl>
                                          <p:spTgt spid="196"/>
                                        </p:tgtEl>
                                      </p:cBhvr>
                                    </p:animEffect>
                                    <p:set>
                                      <p:cBhvr>
                                        <p:cTn id="90" dur="1" fill="hold">
                                          <p:stCondLst>
                                            <p:cond delay="499"/>
                                          </p:stCondLst>
                                        </p:cTn>
                                        <p:tgtEl>
                                          <p:spTgt spid="196"/>
                                        </p:tgtEl>
                                        <p:attrNameLst>
                                          <p:attrName>style.visibility</p:attrName>
                                        </p:attrNameLst>
                                      </p:cBhvr>
                                      <p:to>
                                        <p:strVal val="hidden"/>
                                      </p:to>
                                    </p:set>
                                  </p:childTnLst>
                                </p:cTn>
                              </p:par>
                              <p:par>
                                <p:cTn id="91" presetID="10" presetClass="entr" presetSubtype="0" fill="hold" grpId="0" nodeType="withEffect">
                                  <p:stCondLst>
                                    <p:cond delay="0"/>
                                  </p:stCondLst>
                                  <p:childTnLst>
                                    <p:set>
                                      <p:cBhvr>
                                        <p:cTn id="92" dur="1" fill="hold">
                                          <p:stCondLst>
                                            <p:cond delay="0"/>
                                          </p:stCondLst>
                                        </p:cTn>
                                        <p:tgtEl>
                                          <p:spTgt spid="198"/>
                                        </p:tgtEl>
                                        <p:attrNameLst>
                                          <p:attrName>style.visibility</p:attrName>
                                        </p:attrNameLst>
                                      </p:cBhvr>
                                      <p:to>
                                        <p:strVal val="visible"/>
                                      </p:to>
                                    </p:set>
                                    <p:animEffect transition="in" filter="fade">
                                      <p:cBhvr>
                                        <p:cTn id="93" dur="500"/>
                                        <p:tgtEl>
                                          <p:spTgt spid="198"/>
                                        </p:tgtEl>
                                      </p:cBhvr>
                                    </p:animEffect>
                                  </p:childTnLst>
                                </p:cTn>
                              </p:par>
                            </p:childTnLst>
                          </p:cTn>
                        </p:par>
                        <p:par>
                          <p:cTn id="94" fill="hold">
                            <p:stCondLst>
                              <p:cond delay="500"/>
                            </p:stCondLst>
                            <p:childTnLst>
                              <p:par>
                                <p:cTn id="95" presetID="22" presetClass="entr" presetSubtype="2" fill="hold" grpId="2" nodeType="afterEffect">
                                  <p:stCondLst>
                                    <p:cond delay="0"/>
                                  </p:stCondLst>
                                  <p:childTnLst>
                                    <p:set>
                                      <p:cBhvr>
                                        <p:cTn id="96" dur="1" fill="hold">
                                          <p:stCondLst>
                                            <p:cond delay="0"/>
                                          </p:stCondLst>
                                        </p:cTn>
                                        <p:tgtEl>
                                          <p:spTgt spid="185"/>
                                        </p:tgtEl>
                                        <p:attrNameLst>
                                          <p:attrName>style.visibility</p:attrName>
                                        </p:attrNameLst>
                                      </p:cBhvr>
                                      <p:to>
                                        <p:strVal val="visible"/>
                                      </p:to>
                                    </p:set>
                                    <p:animEffect transition="in" filter="wipe(right)">
                                      <p:cBhvr>
                                        <p:cTn id="97" dur="500"/>
                                        <p:tgtEl>
                                          <p:spTgt spid="185"/>
                                        </p:tgtEl>
                                      </p:cBhvr>
                                    </p:animEffect>
                                  </p:childTnLst>
                                </p:cTn>
                              </p:par>
                            </p:childTnLst>
                          </p:cTn>
                        </p:par>
                        <p:par>
                          <p:cTn id="98" fill="hold">
                            <p:stCondLst>
                              <p:cond delay="1000"/>
                            </p:stCondLst>
                            <p:childTnLst>
                              <p:par>
                                <p:cTn id="99" presetID="22" presetClass="entr" presetSubtype="8" fill="hold" grpId="0" nodeType="afterEffect">
                                  <p:stCondLst>
                                    <p:cond delay="0"/>
                                  </p:stCondLst>
                                  <p:childTnLst>
                                    <p:set>
                                      <p:cBhvr>
                                        <p:cTn id="100" dur="1" fill="hold">
                                          <p:stCondLst>
                                            <p:cond delay="0"/>
                                          </p:stCondLst>
                                        </p:cTn>
                                        <p:tgtEl>
                                          <p:spTgt spid="188"/>
                                        </p:tgtEl>
                                        <p:attrNameLst>
                                          <p:attrName>style.visibility</p:attrName>
                                        </p:attrNameLst>
                                      </p:cBhvr>
                                      <p:to>
                                        <p:strVal val="visible"/>
                                      </p:to>
                                    </p:set>
                                    <p:animEffect transition="in" filter="wipe(left)">
                                      <p:cBhvr>
                                        <p:cTn id="101" dur="500"/>
                                        <p:tgtEl>
                                          <p:spTgt spid="188"/>
                                        </p:tgtEl>
                                      </p:cBhvr>
                                    </p:animEffect>
                                  </p:childTnLst>
                                </p:cTn>
                              </p:par>
                            </p:childTnLst>
                          </p:cTn>
                        </p:par>
                        <p:par>
                          <p:cTn id="102" fill="hold">
                            <p:stCondLst>
                              <p:cond delay="1500"/>
                            </p:stCondLst>
                            <p:childTnLst>
                              <p:par>
                                <p:cTn id="103" presetID="10" presetClass="exit" presetSubtype="0" fill="hold" grpId="3" nodeType="afterEffect">
                                  <p:stCondLst>
                                    <p:cond delay="0"/>
                                  </p:stCondLst>
                                  <p:childTnLst>
                                    <p:animEffect transition="out" filter="fade">
                                      <p:cBhvr>
                                        <p:cTn id="104" dur="500"/>
                                        <p:tgtEl>
                                          <p:spTgt spid="185"/>
                                        </p:tgtEl>
                                      </p:cBhvr>
                                    </p:animEffect>
                                    <p:set>
                                      <p:cBhvr>
                                        <p:cTn id="105" dur="1" fill="hold">
                                          <p:stCondLst>
                                            <p:cond delay="499"/>
                                          </p:stCondLst>
                                        </p:cTn>
                                        <p:tgtEl>
                                          <p:spTgt spid="185"/>
                                        </p:tgtEl>
                                        <p:attrNameLst>
                                          <p:attrName>style.visibility</p:attrName>
                                        </p:attrNameLst>
                                      </p:cBhvr>
                                      <p:to>
                                        <p:strVal val="hidden"/>
                                      </p:to>
                                    </p:set>
                                  </p:childTnLst>
                                </p:cTn>
                              </p:par>
                            </p:childTnLst>
                          </p:cTn>
                        </p:par>
                        <p:par>
                          <p:cTn id="106" fill="hold">
                            <p:stCondLst>
                              <p:cond delay="2000"/>
                            </p:stCondLst>
                            <p:childTnLst>
                              <p:par>
                                <p:cTn id="107" presetID="22" presetClass="entr" presetSubtype="2" fill="hold" grpId="4" nodeType="afterEffect">
                                  <p:stCondLst>
                                    <p:cond delay="0"/>
                                  </p:stCondLst>
                                  <p:childTnLst>
                                    <p:set>
                                      <p:cBhvr>
                                        <p:cTn id="108" dur="1" fill="hold">
                                          <p:stCondLst>
                                            <p:cond delay="0"/>
                                          </p:stCondLst>
                                        </p:cTn>
                                        <p:tgtEl>
                                          <p:spTgt spid="185"/>
                                        </p:tgtEl>
                                        <p:attrNameLst>
                                          <p:attrName>style.visibility</p:attrName>
                                        </p:attrNameLst>
                                      </p:cBhvr>
                                      <p:to>
                                        <p:strVal val="visible"/>
                                      </p:to>
                                    </p:set>
                                    <p:animEffect transition="in" filter="wipe(right)">
                                      <p:cBhvr>
                                        <p:cTn id="109" dur="500"/>
                                        <p:tgtEl>
                                          <p:spTgt spid="185"/>
                                        </p:tgtEl>
                                      </p:cBhvr>
                                    </p:animEffect>
                                  </p:childTnLst>
                                </p:cTn>
                              </p:par>
                            </p:childTnLst>
                          </p:cTn>
                        </p:par>
                        <p:par>
                          <p:cTn id="110" fill="hold">
                            <p:stCondLst>
                              <p:cond delay="2500"/>
                            </p:stCondLst>
                            <p:childTnLst>
                              <p:par>
                                <p:cTn id="111" presetID="22" presetClass="entr" presetSubtype="8" fill="hold" grpId="0" nodeType="afterEffect">
                                  <p:stCondLst>
                                    <p:cond delay="0"/>
                                  </p:stCondLst>
                                  <p:childTnLst>
                                    <p:set>
                                      <p:cBhvr>
                                        <p:cTn id="112" dur="1" fill="hold">
                                          <p:stCondLst>
                                            <p:cond delay="0"/>
                                          </p:stCondLst>
                                        </p:cTn>
                                        <p:tgtEl>
                                          <p:spTgt spid="189"/>
                                        </p:tgtEl>
                                        <p:attrNameLst>
                                          <p:attrName>style.visibility</p:attrName>
                                        </p:attrNameLst>
                                      </p:cBhvr>
                                      <p:to>
                                        <p:strVal val="visible"/>
                                      </p:to>
                                    </p:set>
                                    <p:animEffect transition="in" filter="wipe(left)">
                                      <p:cBhvr>
                                        <p:cTn id="113" dur="500"/>
                                        <p:tgtEl>
                                          <p:spTgt spid="189"/>
                                        </p:tgtEl>
                                      </p:cBhvr>
                                    </p:animEffect>
                                  </p:childTnLst>
                                </p:cTn>
                              </p:par>
                            </p:childTnLst>
                          </p:cTn>
                        </p:par>
                        <p:par>
                          <p:cTn id="114" fill="hold">
                            <p:stCondLst>
                              <p:cond delay="3000"/>
                            </p:stCondLst>
                            <p:childTnLst>
                              <p:par>
                                <p:cTn id="115" presetID="10" presetClass="exit" presetSubtype="0" fill="hold" grpId="5" nodeType="afterEffect">
                                  <p:stCondLst>
                                    <p:cond delay="0"/>
                                  </p:stCondLst>
                                  <p:childTnLst>
                                    <p:animEffect transition="out" filter="fade">
                                      <p:cBhvr>
                                        <p:cTn id="116" dur="500"/>
                                        <p:tgtEl>
                                          <p:spTgt spid="185"/>
                                        </p:tgtEl>
                                      </p:cBhvr>
                                    </p:animEffect>
                                    <p:set>
                                      <p:cBhvr>
                                        <p:cTn id="117" dur="1" fill="hold">
                                          <p:stCondLst>
                                            <p:cond delay="499"/>
                                          </p:stCondLst>
                                        </p:cTn>
                                        <p:tgtEl>
                                          <p:spTgt spid="185"/>
                                        </p:tgtEl>
                                        <p:attrNameLst>
                                          <p:attrName>style.visibility</p:attrName>
                                        </p:attrNameLst>
                                      </p:cBhvr>
                                      <p:to>
                                        <p:strVal val="hidden"/>
                                      </p:to>
                                    </p:set>
                                  </p:childTnLst>
                                </p:cTn>
                              </p:par>
                            </p:childTnLst>
                          </p:cTn>
                        </p:par>
                        <p:par>
                          <p:cTn id="118" fill="hold">
                            <p:stCondLst>
                              <p:cond delay="3500"/>
                            </p:stCondLst>
                            <p:childTnLst>
                              <p:par>
                                <p:cTn id="119" presetID="10" presetClass="exit" presetSubtype="0" fill="hold" grpId="1" nodeType="afterEffect">
                                  <p:stCondLst>
                                    <p:cond delay="0"/>
                                  </p:stCondLst>
                                  <p:childTnLst>
                                    <p:animEffect transition="out" filter="fade">
                                      <p:cBhvr>
                                        <p:cTn id="120" dur="500"/>
                                        <p:tgtEl>
                                          <p:spTgt spid="198"/>
                                        </p:tgtEl>
                                      </p:cBhvr>
                                    </p:animEffect>
                                    <p:set>
                                      <p:cBhvr>
                                        <p:cTn id="121" dur="1" fill="hold">
                                          <p:stCondLst>
                                            <p:cond delay="499"/>
                                          </p:stCondLst>
                                        </p:cTn>
                                        <p:tgtEl>
                                          <p:spTgt spid="198"/>
                                        </p:tgtEl>
                                        <p:attrNameLst>
                                          <p:attrName>style.visibility</p:attrName>
                                        </p:attrNameLst>
                                      </p:cBhvr>
                                      <p:to>
                                        <p:strVal val="hidden"/>
                                      </p:to>
                                    </p:set>
                                  </p:childTnLst>
                                </p:cTn>
                              </p:par>
                            </p:childTnLst>
                          </p:cTn>
                        </p:par>
                      </p:childTnLst>
                    </p:cTn>
                  </p:par>
                  <p:par>
                    <p:cTn id="122" fill="hold">
                      <p:stCondLst>
                        <p:cond delay="indefinite"/>
                      </p:stCondLst>
                      <p:childTnLst>
                        <p:par>
                          <p:cTn id="123" fill="hold">
                            <p:stCondLst>
                              <p:cond delay="0"/>
                            </p:stCondLst>
                            <p:childTnLst>
                              <p:par>
                                <p:cTn id="124" presetID="1" presetClass="exit" presetSubtype="0" fill="hold" grpId="1" nodeType="clickEffect">
                                  <p:stCondLst>
                                    <p:cond delay="0"/>
                                  </p:stCondLst>
                                  <p:childTnLst>
                                    <p:set>
                                      <p:cBhvr>
                                        <p:cTn id="125" dur="1" fill="hold">
                                          <p:stCondLst>
                                            <p:cond delay="0"/>
                                          </p:stCondLst>
                                        </p:cTn>
                                        <p:tgtEl>
                                          <p:spTgt spid="195"/>
                                        </p:tgtEl>
                                        <p:attrNameLst>
                                          <p:attrName>style.visibility</p:attrName>
                                        </p:attrNameLst>
                                      </p:cBhvr>
                                      <p:to>
                                        <p:strVal val="hidden"/>
                                      </p:to>
                                    </p:set>
                                  </p:childTnLst>
                                </p:cTn>
                              </p:par>
                              <p:par>
                                <p:cTn id="126" presetID="1" presetClass="entr" presetSubtype="0" fill="hold" grpId="0" nodeType="withEffect">
                                  <p:stCondLst>
                                    <p:cond delay="0"/>
                                  </p:stCondLst>
                                  <p:childTnLst>
                                    <p:set>
                                      <p:cBhvr>
                                        <p:cTn id="127" dur="1" fill="hold">
                                          <p:stCondLst>
                                            <p:cond delay="0"/>
                                          </p:stCondLst>
                                        </p:cTn>
                                        <p:tgtEl>
                                          <p:spTgt spid="199"/>
                                        </p:tgtEl>
                                        <p:attrNameLst>
                                          <p:attrName>style.visibility</p:attrName>
                                        </p:attrNameLst>
                                      </p:cBhvr>
                                      <p:to>
                                        <p:strVal val="visible"/>
                                      </p:to>
                                    </p:set>
                                  </p:childTnLst>
                                </p:cTn>
                              </p:par>
                            </p:childTnLst>
                          </p:cTn>
                        </p:par>
                      </p:childTnLst>
                    </p:cTn>
                  </p:par>
                  <p:par>
                    <p:cTn id="128" fill="hold">
                      <p:stCondLst>
                        <p:cond delay="indefinite"/>
                      </p:stCondLst>
                      <p:childTnLst>
                        <p:par>
                          <p:cTn id="129" fill="hold">
                            <p:stCondLst>
                              <p:cond delay="0"/>
                            </p:stCondLst>
                            <p:childTnLst>
                              <p:par>
                                <p:cTn id="130" presetID="10" presetClass="exit" presetSubtype="0" fill="hold" grpId="1" nodeType="clickEffect">
                                  <p:stCondLst>
                                    <p:cond delay="0"/>
                                  </p:stCondLst>
                                  <p:childTnLst>
                                    <p:animEffect transition="out" filter="fade">
                                      <p:cBhvr>
                                        <p:cTn id="131" dur="500"/>
                                        <p:tgtEl>
                                          <p:spTgt spid="197"/>
                                        </p:tgtEl>
                                      </p:cBhvr>
                                    </p:animEffect>
                                    <p:set>
                                      <p:cBhvr>
                                        <p:cTn id="132" dur="1" fill="hold">
                                          <p:stCondLst>
                                            <p:cond delay="499"/>
                                          </p:stCondLst>
                                        </p:cTn>
                                        <p:tgtEl>
                                          <p:spTgt spid="197"/>
                                        </p:tgtEl>
                                        <p:attrNameLst>
                                          <p:attrName>style.visibility</p:attrName>
                                        </p:attrNameLst>
                                      </p:cBhvr>
                                      <p:to>
                                        <p:strVal val="hidden"/>
                                      </p:to>
                                    </p:set>
                                  </p:childTnLst>
                                </p:cTn>
                              </p:par>
                              <p:par>
                                <p:cTn id="133" presetID="10" presetClass="exit" presetSubtype="0" fill="hold" grpId="2" nodeType="withEffect">
                                  <p:stCondLst>
                                    <p:cond delay="0"/>
                                  </p:stCondLst>
                                  <p:childTnLst>
                                    <p:animEffect transition="out" filter="fade">
                                      <p:cBhvr>
                                        <p:cTn id="134" dur="500"/>
                                        <p:tgtEl>
                                          <p:spTgt spid="175"/>
                                        </p:tgtEl>
                                      </p:cBhvr>
                                    </p:animEffect>
                                    <p:set>
                                      <p:cBhvr>
                                        <p:cTn id="135" dur="1" fill="hold">
                                          <p:stCondLst>
                                            <p:cond delay="499"/>
                                          </p:stCondLst>
                                        </p:cTn>
                                        <p:tgtEl>
                                          <p:spTgt spid="175"/>
                                        </p:tgtEl>
                                        <p:attrNameLst>
                                          <p:attrName>style.visibility</p:attrName>
                                        </p:attrNameLst>
                                      </p:cBhvr>
                                      <p:to>
                                        <p:strVal val="hidden"/>
                                      </p:to>
                                    </p:set>
                                  </p:childTnLst>
                                </p:cTn>
                              </p:par>
                              <p:par>
                                <p:cTn id="136" presetID="10" presetClass="exit" presetSubtype="0" fill="hold" grpId="2" nodeType="withEffect">
                                  <p:stCondLst>
                                    <p:cond delay="0"/>
                                  </p:stCondLst>
                                  <p:childTnLst>
                                    <p:animEffect transition="out" filter="fade">
                                      <p:cBhvr>
                                        <p:cTn id="137" dur="500"/>
                                        <p:tgtEl>
                                          <p:spTgt spid="197"/>
                                        </p:tgtEl>
                                      </p:cBhvr>
                                    </p:animEffect>
                                    <p:set>
                                      <p:cBhvr>
                                        <p:cTn id="138" dur="1" fill="hold">
                                          <p:stCondLst>
                                            <p:cond delay="499"/>
                                          </p:stCondLst>
                                        </p:cTn>
                                        <p:tgtEl>
                                          <p:spTgt spid="197"/>
                                        </p:tgtEl>
                                        <p:attrNameLst>
                                          <p:attrName>style.visibility</p:attrName>
                                        </p:attrNameLst>
                                      </p:cBhvr>
                                      <p:to>
                                        <p:strVal val="hidden"/>
                                      </p:to>
                                    </p:set>
                                  </p:childTnLst>
                                </p:cTn>
                              </p:par>
                              <p:par>
                                <p:cTn id="139" presetID="1" presetClass="exit" presetSubtype="0" fill="hold" grpId="1" nodeType="withEffect">
                                  <p:stCondLst>
                                    <p:cond delay="0"/>
                                  </p:stCondLst>
                                  <p:childTnLst>
                                    <p:set>
                                      <p:cBhvr>
                                        <p:cTn id="140" dur="1" fill="hold">
                                          <p:stCondLst>
                                            <p:cond delay="0"/>
                                          </p:stCondLst>
                                        </p:cTn>
                                        <p:tgtEl>
                                          <p:spTgt spid="194"/>
                                        </p:tgtEl>
                                        <p:attrNameLst>
                                          <p:attrName>style.visibility</p:attrName>
                                        </p:attrNameLst>
                                      </p:cBhvr>
                                      <p:to>
                                        <p:strVal val="hidden"/>
                                      </p:to>
                                    </p:set>
                                  </p:childTnLst>
                                </p:cTn>
                              </p:par>
                              <p:par>
                                <p:cTn id="141" presetID="1" presetClass="entr" presetSubtype="0" fill="hold" grpId="1" nodeType="withEffect">
                                  <p:stCondLst>
                                    <p:cond delay="0"/>
                                  </p:stCondLst>
                                  <p:childTnLst>
                                    <p:set>
                                      <p:cBhvr>
                                        <p:cTn id="142" dur="1" fill="hold">
                                          <p:stCondLst>
                                            <p:cond delay="0"/>
                                          </p:stCondLst>
                                        </p:cTn>
                                        <p:tgtEl>
                                          <p:spTgt spid="201"/>
                                        </p:tgtEl>
                                        <p:attrNameLst>
                                          <p:attrName>style.visibility</p:attrName>
                                        </p:attrNameLst>
                                      </p:cBhvr>
                                      <p:to>
                                        <p:strVal val="visible"/>
                                      </p:to>
                                    </p:set>
                                  </p:childTnLst>
                                </p:cTn>
                              </p:par>
                            </p:childTnLst>
                          </p:cTn>
                        </p:par>
                        <p:par>
                          <p:cTn id="143" fill="hold">
                            <p:stCondLst>
                              <p:cond delay="500"/>
                            </p:stCondLst>
                            <p:childTnLst>
                              <p:par>
                                <p:cTn id="144" presetID="10" presetClass="entr" presetSubtype="0" fill="hold" grpId="0" nodeType="afterEffect">
                                  <p:stCondLst>
                                    <p:cond delay="0"/>
                                  </p:stCondLst>
                                  <p:childTnLst>
                                    <p:set>
                                      <p:cBhvr>
                                        <p:cTn id="145" dur="1" fill="hold">
                                          <p:stCondLst>
                                            <p:cond delay="0"/>
                                          </p:stCondLst>
                                        </p:cTn>
                                        <p:tgtEl>
                                          <p:spTgt spid="200"/>
                                        </p:tgtEl>
                                        <p:attrNameLst>
                                          <p:attrName>style.visibility</p:attrName>
                                        </p:attrNameLst>
                                      </p:cBhvr>
                                      <p:to>
                                        <p:strVal val="visible"/>
                                      </p:to>
                                    </p:set>
                                    <p:animEffect transition="in" filter="fade">
                                      <p:cBhvr>
                                        <p:cTn id="146" dur="500"/>
                                        <p:tgtEl>
                                          <p:spTgt spid="200"/>
                                        </p:tgtEl>
                                      </p:cBhvr>
                                    </p:animEffect>
                                  </p:childTnLst>
                                </p:cTn>
                              </p:par>
                              <p:par>
                                <p:cTn id="147" presetID="1" presetClass="entr" presetSubtype="0" fill="hold" grpId="0" nodeType="withEffect">
                                  <p:stCondLst>
                                    <p:cond delay="0"/>
                                  </p:stCondLst>
                                  <p:childTnLst>
                                    <p:set>
                                      <p:cBhvr>
                                        <p:cTn id="148" dur="1" fill="hold">
                                          <p:stCondLst>
                                            <p:cond delay="0"/>
                                          </p:stCondLst>
                                        </p:cTn>
                                        <p:tgtEl>
                                          <p:spTgt spid="202"/>
                                        </p:tgtEl>
                                        <p:attrNameLst>
                                          <p:attrName>style.visibility</p:attrName>
                                        </p:attrNameLst>
                                      </p:cBhvr>
                                      <p:to>
                                        <p:strVal val="visible"/>
                                      </p:to>
                                    </p:set>
                                  </p:childTnLst>
                                </p:cTn>
                              </p:par>
                              <p:par>
                                <p:cTn id="149" presetID="1" presetClass="exit" presetSubtype="0" fill="hold" grpId="1" nodeType="withEffect">
                                  <p:stCondLst>
                                    <p:cond delay="0"/>
                                  </p:stCondLst>
                                  <p:childTnLst>
                                    <p:set>
                                      <p:cBhvr>
                                        <p:cTn id="150" dur="1" fill="hold">
                                          <p:stCondLst>
                                            <p:cond delay="0"/>
                                          </p:stCondLst>
                                        </p:cTn>
                                        <p:tgtEl>
                                          <p:spTgt spid="199"/>
                                        </p:tgtEl>
                                        <p:attrNameLst>
                                          <p:attrName>style.visibility</p:attrName>
                                        </p:attrNameLst>
                                      </p:cBhvr>
                                      <p:to>
                                        <p:strVal val="hidden"/>
                                      </p:to>
                                    </p:set>
                                  </p:childTnLst>
                                </p:cTn>
                              </p:par>
                            </p:childTnLst>
                          </p:cTn>
                        </p:par>
                      </p:childTnLst>
                    </p:cTn>
                  </p:par>
                  <p:par>
                    <p:cTn id="151" fill="hold">
                      <p:stCondLst>
                        <p:cond delay="indefinite"/>
                      </p:stCondLst>
                      <p:childTnLst>
                        <p:par>
                          <p:cTn id="152" fill="hold">
                            <p:stCondLst>
                              <p:cond delay="0"/>
                            </p:stCondLst>
                            <p:childTnLst>
                              <p:par>
                                <p:cTn id="153" presetID="10" presetClass="entr" presetSubtype="0" fill="hold" nodeType="clickEffect">
                                  <p:stCondLst>
                                    <p:cond delay="0"/>
                                  </p:stCondLst>
                                  <p:childTnLst>
                                    <p:set>
                                      <p:cBhvr>
                                        <p:cTn id="154" dur="1" fill="hold">
                                          <p:stCondLst>
                                            <p:cond delay="0"/>
                                          </p:stCondLst>
                                        </p:cTn>
                                        <p:tgtEl>
                                          <p:spTgt spid="209"/>
                                        </p:tgtEl>
                                        <p:attrNameLst>
                                          <p:attrName>style.visibility</p:attrName>
                                        </p:attrNameLst>
                                      </p:cBhvr>
                                      <p:to>
                                        <p:strVal val="visible"/>
                                      </p:to>
                                    </p:set>
                                    <p:animEffect transition="in" filter="fade">
                                      <p:cBhvr>
                                        <p:cTn id="155" dur="500"/>
                                        <p:tgtEl>
                                          <p:spTgt spid="209"/>
                                        </p:tgtEl>
                                      </p:cBhvr>
                                    </p:animEffect>
                                  </p:childTnLst>
                                </p:cTn>
                              </p:par>
                            </p:childTnLst>
                          </p:cTn>
                        </p:par>
                        <p:par>
                          <p:cTn id="156" fill="hold">
                            <p:stCondLst>
                              <p:cond delay="500"/>
                            </p:stCondLst>
                            <p:childTnLst>
                              <p:par>
                                <p:cTn id="157" presetID="22" presetClass="entr" presetSubtype="8" fill="hold" grpId="0" nodeType="afterEffect">
                                  <p:stCondLst>
                                    <p:cond delay="0"/>
                                  </p:stCondLst>
                                  <p:childTnLst>
                                    <p:set>
                                      <p:cBhvr>
                                        <p:cTn id="158" dur="1" fill="hold">
                                          <p:stCondLst>
                                            <p:cond delay="0"/>
                                          </p:stCondLst>
                                        </p:cTn>
                                        <p:tgtEl>
                                          <p:spTgt spid="186"/>
                                        </p:tgtEl>
                                        <p:attrNameLst>
                                          <p:attrName>style.visibility</p:attrName>
                                        </p:attrNameLst>
                                      </p:cBhvr>
                                      <p:to>
                                        <p:strVal val="visible"/>
                                      </p:to>
                                    </p:set>
                                    <p:animEffect transition="in" filter="wipe(left)">
                                      <p:cBhvr>
                                        <p:cTn id="159" dur="500"/>
                                        <p:tgtEl>
                                          <p:spTgt spid="186"/>
                                        </p:tgtEl>
                                      </p:cBhvr>
                                    </p:animEffect>
                                  </p:childTnLst>
                                </p:cTn>
                              </p:par>
                            </p:childTnLst>
                          </p:cTn>
                        </p:par>
                        <p:par>
                          <p:cTn id="160" fill="hold">
                            <p:stCondLst>
                              <p:cond delay="1000"/>
                            </p:stCondLst>
                            <p:childTnLst>
                              <p:par>
                                <p:cTn id="161" presetID="42" presetClass="path" presetSubtype="0" accel="50000" decel="50000" fill="hold" nodeType="afterEffect">
                                  <p:stCondLst>
                                    <p:cond delay="0"/>
                                  </p:stCondLst>
                                  <p:childTnLst>
                                    <p:animMotion origin="layout" path="M 3.75E-6 7.40741E-7 L 0.31875 0.1088 " pathEditMode="relative" rAng="0" ptsTypes="AA">
                                      <p:cBhvr>
                                        <p:cTn id="162" dur="1000" fill="hold"/>
                                        <p:tgtEl>
                                          <p:spTgt spid="209"/>
                                        </p:tgtEl>
                                        <p:attrNameLst>
                                          <p:attrName>ppt_x</p:attrName>
                                          <p:attrName>ppt_y</p:attrName>
                                        </p:attrNameLst>
                                      </p:cBhvr>
                                      <p:rCtr x="15937" y="5440"/>
                                    </p:animMotion>
                                  </p:childTnLst>
                                </p:cTn>
                              </p:par>
                            </p:childTnLst>
                          </p:cTn>
                        </p:par>
                        <p:par>
                          <p:cTn id="163" fill="hold">
                            <p:stCondLst>
                              <p:cond delay="2000"/>
                            </p:stCondLst>
                            <p:childTnLst>
                              <p:par>
                                <p:cTn id="164" presetID="10" presetClass="entr" presetSubtype="0" fill="hold" grpId="0" nodeType="afterEffect">
                                  <p:stCondLst>
                                    <p:cond delay="0"/>
                                  </p:stCondLst>
                                  <p:childTnLst>
                                    <p:set>
                                      <p:cBhvr>
                                        <p:cTn id="165" dur="1" fill="hold">
                                          <p:stCondLst>
                                            <p:cond delay="0"/>
                                          </p:stCondLst>
                                        </p:cTn>
                                        <p:tgtEl>
                                          <p:spTgt spid="210"/>
                                        </p:tgtEl>
                                        <p:attrNameLst>
                                          <p:attrName>style.visibility</p:attrName>
                                        </p:attrNameLst>
                                      </p:cBhvr>
                                      <p:to>
                                        <p:strVal val="visible"/>
                                      </p:to>
                                    </p:set>
                                    <p:animEffect transition="in" filter="fade">
                                      <p:cBhvr>
                                        <p:cTn id="166" dur="500"/>
                                        <p:tgtEl>
                                          <p:spTgt spid="2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animBg="1"/>
      <p:bldP spid="184" grpId="0" animBg="1"/>
      <p:bldP spid="184" grpId="1" animBg="1"/>
      <p:bldP spid="172" grpId="0" animBg="1"/>
      <p:bldP spid="173" grpId="0" animBg="1"/>
      <p:bldP spid="174" grpId="0" animBg="1"/>
      <p:bldP spid="185" grpId="0" animBg="1"/>
      <p:bldP spid="185" grpId="1" animBg="1"/>
      <p:bldP spid="185" grpId="2" animBg="1"/>
      <p:bldP spid="185" grpId="3" animBg="1"/>
      <p:bldP spid="185" grpId="4" animBg="1"/>
      <p:bldP spid="185" grpId="5" animBg="1"/>
      <p:bldP spid="187" grpId="0" animBg="1"/>
      <p:bldP spid="190" grpId="0"/>
      <p:bldP spid="191" grpId="0"/>
      <p:bldP spid="191" grpId="1"/>
      <p:bldP spid="192" grpId="0"/>
      <p:bldP spid="192" grpId="1"/>
      <p:bldP spid="193" grpId="0"/>
      <p:bldP spid="193" grpId="1"/>
      <p:bldP spid="194" grpId="0" animBg="1"/>
      <p:bldP spid="194" grpId="1" animBg="1"/>
      <p:bldP spid="195" grpId="0"/>
      <p:bldP spid="195" grpId="1"/>
      <p:bldP spid="196" grpId="0"/>
      <p:bldP spid="196" grpId="1"/>
      <p:bldP spid="197" grpId="0"/>
      <p:bldP spid="197" grpId="1"/>
      <p:bldP spid="197" grpId="2"/>
      <p:bldP spid="198" grpId="0"/>
      <p:bldP spid="198" grpId="1"/>
      <p:bldP spid="199" grpId="0"/>
      <p:bldP spid="199" grpId="1"/>
      <p:bldP spid="200" grpId="0" animBg="1"/>
      <p:bldP spid="201" grpId="1" animBg="1"/>
      <p:bldP spid="175" grpId="0" animBg="1"/>
      <p:bldP spid="175" grpId="1" animBg="1"/>
      <p:bldP spid="175" grpId="2" animBg="1"/>
      <p:bldP spid="188" grpId="0" animBg="1"/>
      <p:bldP spid="189" grpId="0" animBg="1"/>
      <p:bldP spid="202" grpId="0"/>
      <p:bldP spid="2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mtClean="0"/>
              <a:t>Agenda</a:t>
            </a:r>
            <a:endParaRPr lang="en-US" dirty="0"/>
          </a:p>
        </p:txBody>
      </p:sp>
      <p:sp>
        <p:nvSpPr>
          <p:cNvPr id="29" name="Text Placeholder 28"/>
          <p:cNvSpPr>
            <a:spLocks noGrp="1"/>
          </p:cNvSpPr>
          <p:nvPr>
            <p:ph type="body" sz="quarter" idx="11"/>
          </p:nvPr>
        </p:nvSpPr>
        <p:spPr>
          <a:xfrm>
            <a:off x="3473804" y="1998041"/>
            <a:ext cx="6945312" cy="4081117"/>
          </a:xfrm>
        </p:spPr>
        <p:txBody>
          <a:bodyPr/>
          <a:lstStyle/>
          <a:p>
            <a:r>
              <a:rPr lang="en-US" sz="4000" dirty="0"/>
              <a:t>Windows Azure Storage Today</a:t>
            </a:r>
          </a:p>
          <a:p>
            <a:r>
              <a:rPr lang="en-US" sz="4000" dirty="0"/>
              <a:t>What’s new</a:t>
            </a:r>
            <a:r>
              <a:rPr lang="en-US" sz="4000" dirty="0" smtClean="0"/>
              <a:t>?</a:t>
            </a:r>
          </a:p>
          <a:p>
            <a:r>
              <a:rPr lang="en-US" sz="2400" dirty="0">
                <a:latin typeface="+mn-lt"/>
              </a:rPr>
              <a:t>Blobs, Tables and Queues features</a:t>
            </a:r>
          </a:p>
          <a:p>
            <a:r>
              <a:rPr lang="en-US" sz="2400" dirty="0">
                <a:latin typeface="+mn-lt"/>
              </a:rPr>
              <a:t>Storage Analytics</a:t>
            </a:r>
          </a:p>
          <a:p>
            <a:r>
              <a:rPr lang="en-US" sz="2400" dirty="0" smtClean="0">
                <a:latin typeface="+mn-lt"/>
              </a:rPr>
              <a:t>Geo-Replication</a:t>
            </a:r>
            <a:endParaRPr lang="en-US" sz="4000" dirty="0" smtClean="0"/>
          </a:p>
          <a:p>
            <a:r>
              <a:rPr lang="en-US" sz="4000" dirty="0" smtClean="0"/>
              <a:t>Windows </a:t>
            </a:r>
            <a:r>
              <a:rPr lang="en-US" sz="4000" dirty="0"/>
              <a:t>Azure Storage Internals</a:t>
            </a:r>
          </a:p>
        </p:txBody>
      </p:sp>
    </p:spTree>
    <p:extLst>
      <p:ext uri="{BB962C8B-B14F-4D97-AF65-F5344CB8AC3E}">
        <p14:creationId xmlns:p14="http://schemas.microsoft.com/office/powerpoint/2010/main" val="1647510674"/>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dirty="0"/>
              <a:t>Windows Azure Storage Analytics</a:t>
            </a:r>
          </a:p>
        </p:txBody>
      </p:sp>
    </p:spTree>
    <p:extLst>
      <p:ext uri="{BB962C8B-B14F-4D97-AF65-F5344CB8AC3E}">
        <p14:creationId xmlns:p14="http://schemas.microsoft.com/office/powerpoint/2010/main" val="4053823354"/>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Analytics</a:t>
            </a:r>
          </a:p>
        </p:txBody>
      </p:sp>
      <p:sp>
        <p:nvSpPr>
          <p:cNvPr id="4" name="Rounded Rectangle 3"/>
          <p:cNvSpPr/>
          <p:nvPr/>
        </p:nvSpPr>
        <p:spPr bwMode="auto">
          <a:xfrm>
            <a:off x="517525" y="1444297"/>
            <a:ext cx="5104441" cy="916316"/>
          </a:xfrm>
          <a:prstGeom prst="roundRect">
            <a:avLst>
              <a:gd name="adj" fmla="val 0"/>
            </a:avLst>
          </a:prstGeom>
          <a:solidFill>
            <a:schemeClr val="accent2"/>
          </a:solidFill>
          <a:ln w="9525" cap="flat" cmpd="sng" algn="ctr">
            <a:noFill/>
            <a:prstDash val="solid"/>
          </a:ln>
          <a:effectLst/>
        </p:spPr>
        <p:txBody>
          <a:bodyPr lIns="1188720" rtlCol="0" anchor="ctr" anchorCtr="0"/>
          <a:lstStyle/>
          <a:p>
            <a:pPr lvl="0"/>
            <a:r>
              <a:rPr lang="en-US" dirty="0" smtClean="0">
                <a:solidFill>
                  <a:schemeClr val="bg1">
                    <a:alpha val="99000"/>
                  </a:schemeClr>
                </a:solidFill>
                <a:ea typeface="Segoe UI" pitchFamily="34" charset="0"/>
                <a:cs typeface="Segoe UI" pitchFamily="34" charset="0"/>
              </a:rPr>
              <a:t> </a:t>
            </a:r>
            <a:r>
              <a:rPr lang="en-US" altLang="zh-CN" sz="4000" dirty="0">
                <a:solidFill>
                  <a:schemeClr val="bg1">
                    <a:alpha val="99000"/>
                  </a:schemeClr>
                </a:solidFill>
              </a:rPr>
              <a:t>Goal</a:t>
            </a:r>
          </a:p>
        </p:txBody>
      </p:sp>
      <p:sp>
        <p:nvSpPr>
          <p:cNvPr id="8" name="Rounded Rectangle 7"/>
          <p:cNvSpPr/>
          <p:nvPr/>
        </p:nvSpPr>
        <p:spPr bwMode="auto">
          <a:xfrm>
            <a:off x="6571622" y="1444297"/>
            <a:ext cx="5104441" cy="916316"/>
          </a:xfrm>
          <a:prstGeom prst="roundRect">
            <a:avLst>
              <a:gd name="adj" fmla="val 0"/>
            </a:avLst>
          </a:prstGeom>
          <a:solidFill>
            <a:schemeClr val="accent2"/>
          </a:solidFill>
          <a:ln w="9525" cap="flat" cmpd="sng" algn="ctr">
            <a:noFill/>
            <a:prstDash val="solid"/>
          </a:ln>
          <a:effectLst/>
        </p:spPr>
        <p:txBody>
          <a:bodyPr lIns="1188720" rtlCol="0" anchor="ctr" anchorCtr="0"/>
          <a:lstStyle/>
          <a:p>
            <a:pPr lvl="0"/>
            <a:r>
              <a:rPr lang="en-US" dirty="0" smtClean="0">
                <a:solidFill>
                  <a:schemeClr val="bg1">
                    <a:alpha val="99000"/>
                  </a:schemeClr>
                </a:solidFill>
                <a:ea typeface="Segoe UI" pitchFamily="34" charset="0"/>
                <a:cs typeface="Segoe UI" pitchFamily="34" charset="0"/>
              </a:rPr>
              <a:t> </a:t>
            </a:r>
            <a:r>
              <a:rPr lang="en-US" altLang="zh-CN" sz="4000" dirty="0">
                <a:solidFill>
                  <a:schemeClr val="bg1">
                    <a:alpha val="99000"/>
                  </a:schemeClr>
                </a:solidFill>
              </a:rPr>
              <a:t>Capabilities</a:t>
            </a:r>
          </a:p>
        </p:txBody>
      </p:sp>
      <p:sp>
        <p:nvSpPr>
          <p:cNvPr id="9" name="Freeform 81"/>
          <p:cNvSpPr>
            <a:spLocks/>
          </p:cNvSpPr>
          <p:nvPr/>
        </p:nvSpPr>
        <p:spPr bwMode="black">
          <a:xfrm>
            <a:off x="6821534" y="1529306"/>
            <a:ext cx="548094" cy="746298"/>
          </a:xfrm>
          <a:custGeom>
            <a:avLst/>
            <a:gdLst>
              <a:gd name="T0" fmla="*/ 230 w 256"/>
              <a:gd name="T1" fmla="*/ 221 h 349"/>
              <a:gd name="T2" fmla="*/ 256 w 256"/>
              <a:gd name="T3" fmla="*/ 202 h 349"/>
              <a:gd name="T4" fmla="*/ 232 w 256"/>
              <a:gd name="T5" fmla="*/ 184 h 349"/>
              <a:gd name="T6" fmla="*/ 239 w 256"/>
              <a:gd name="T7" fmla="*/ 170 h 349"/>
              <a:gd name="T8" fmla="*/ 217 w 256"/>
              <a:gd name="T9" fmla="*/ 152 h 349"/>
              <a:gd name="T10" fmla="*/ 187 w 256"/>
              <a:gd name="T11" fmla="*/ 152 h 349"/>
              <a:gd name="T12" fmla="*/ 187 w 256"/>
              <a:gd name="T13" fmla="*/ 91 h 349"/>
              <a:gd name="T14" fmla="*/ 217 w 256"/>
              <a:gd name="T15" fmla="*/ 45 h 349"/>
              <a:gd name="T16" fmla="*/ 203 w 256"/>
              <a:gd name="T17" fmla="*/ 10 h 349"/>
              <a:gd name="T18" fmla="*/ 166 w 256"/>
              <a:gd name="T19" fmla="*/ 58 h 349"/>
              <a:gd name="T20" fmla="*/ 130 w 256"/>
              <a:gd name="T21" fmla="*/ 10 h 349"/>
              <a:gd name="T22" fmla="*/ 116 w 256"/>
              <a:gd name="T23" fmla="*/ 45 h 349"/>
              <a:gd name="T24" fmla="*/ 146 w 256"/>
              <a:gd name="T25" fmla="*/ 91 h 349"/>
              <a:gd name="T26" fmla="*/ 146 w 256"/>
              <a:gd name="T27" fmla="*/ 121 h 349"/>
              <a:gd name="T28" fmla="*/ 143 w 256"/>
              <a:gd name="T29" fmla="*/ 119 h 349"/>
              <a:gd name="T30" fmla="*/ 99 w 256"/>
              <a:gd name="T31" fmla="*/ 126 h 349"/>
              <a:gd name="T32" fmla="*/ 45 w 256"/>
              <a:gd name="T33" fmla="*/ 162 h 349"/>
              <a:gd name="T34" fmla="*/ 0 w 256"/>
              <a:gd name="T35" fmla="*/ 162 h 349"/>
              <a:gd name="T36" fmla="*/ 0 w 256"/>
              <a:gd name="T37" fmla="*/ 272 h 349"/>
              <a:gd name="T38" fmla="*/ 70 w 256"/>
              <a:gd name="T39" fmla="*/ 277 h 349"/>
              <a:gd name="T40" fmla="*/ 132 w 256"/>
              <a:gd name="T41" fmla="*/ 286 h 349"/>
              <a:gd name="T42" fmla="*/ 127 w 256"/>
              <a:gd name="T43" fmla="*/ 273 h 349"/>
              <a:gd name="T44" fmla="*/ 139 w 256"/>
              <a:gd name="T45" fmla="*/ 255 h 349"/>
              <a:gd name="T46" fmla="*/ 125 w 256"/>
              <a:gd name="T47" fmla="*/ 237 h 349"/>
              <a:gd name="T48" fmla="*/ 140 w 256"/>
              <a:gd name="T49" fmla="*/ 219 h 349"/>
              <a:gd name="T50" fmla="*/ 125 w 256"/>
              <a:gd name="T51" fmla="*/ 201 h 349"/>
              <a:gd name="T52" fmla="*/ 138 w 256"/>
              <a:gd name="T53" fmla="*/ 185 h 349"/>
              <a:gd name="T54" fmla="*/ 125 w 256"/>
              <a:gd name="T55" fmla="*/ 167 h 349"/>
              <a:gd name="T56" fmla="*/ 146 w 256"/>
              <a:gd name="T57" fmla="*/ 148 h 349"/>
              <a:gd name="T58" fmla="*/ 146 w 256"/>
              <a:gd name="T59" fmla="*/ 155 h 349"/>
              <a:gd name="T60" fmla="*/ 137 w 256"/>
              <a:gd name="T61" fmla="*/ 170 h 349"/>
              <a:gd name="T62" fmla="*/ 146 w 256"/>
              <a:gd name="T63" fmla="*/ 185 h 349"/>
              <a:gd name="T64" fmla="*/ 146 w 256"/>
              <a:gd name="T65" fmla="*/ 188 h 349"/>
              <a:gd name="T66" fmla="*/ 137 w 256"/>
              <a:gd name="T67" fmla="*/ 202 h 349"/>
              <a:gd name="T68" fmla="*/ 146 w 256"/>
              <a:gd name="T69" fmla="*/ 216 h 349"/>
              <a:gd name="T70" fmla="*/ 146 w 256"/>
              <a:gd name="T71" fmla="*/ 224 h 349"/>
              <a:gd name="T72" fmla="*/ 137 w 256"/>
              <a:gd name="T73" fmla="*/ 239 h 349"/>
              <a:gd name="T74" fmla="*/ 146 w 256"/>
              <a:gd name="T75" fmla="*/ 254 h 349"/>
              <a:gd name="T76" fmla="*/ 146 w 256"/>
              <a:gd name="T77" fmla="*/ 261 h 349"/>
              <a:gd name="T78" fmla="*/ 139 w 256"/>
              <a:gd name="T79" fmla="*/ 276 h 349"/>
              <a:gd name="T80" fmla="*/ 146 w 256"/>
              <a:gd name="T81" fmla="*/ 291 h 349"/>
              <a:gd name="T82" fmla="*/ 146 w 256"/>
              <a:gd name="T83" fmla="*/ 324 h 349"/>
              <a:gd name="T84" fmla="*/ 167 w 256"/>
              <a:gd name="T85" fmla="*/ 349 h 349"/>
              <a:gd name="T86" fmla="*/ 187 w 256"/>
              <a:gd name="T87" fmla="*/ 324 h 349"/>
              <a:gd name="T88" fmla="*/ 187 w 256"/>
              <a:gd name="T89" fmla="*/ 294 h 349"/>
              <a:gd name="T90" fmla="*/ 207 w 256"/>
              <a:gd name="T91" fmla="*/ 294 h 349"/>
              <a:gd name="T92" fmla="*/ 226 w 256"/>
              <a:gd name="T93" fmla="*/ 276 h 349"/>
              <a:gd name="T94" fmla="*/ 207 w 256"/>
              <a:gd name="T95" fmla="*/ 257 h 349"/>
              <a:gd name="T96" fmla="*/ 187 w 256"/>
              <a:gd name="T97" fmla="*/ 257 h 349"/>
              <a:gd name="T98" fmla="*/ 187 w 256"/>
              <a:gd name="T99" fmla="*/ 257 h 349"/>
              <a:gd name="T100" fmla="*/ 217 w 256"/>
              <a:gd name="T101" fmla="*/ 257 h 349"/>
              <a:gd name="T102" fmla="*/ 239 w 256"/>
              <a:gd name="T103" fmla="*/ 239 h 349"/>
              <a:gd name="T104" fmla="*/ 217 w 256"/>
              <a:gd name="T105" fmla="*/ 221 h 349"/>
              <a:gd name="T106" fmla="*/ 187 w 256"/>
              <a:gd name="T107" fmla="*/ 221 h 349"/>
              <a:gd name="T108" fmla="*/ 187 w 256"/>
              <a:gd name="T109" fmla="*/ 221 h 349"/>
              <a:gd name="T110" fmla="*/ 230 w 256"/>
              <a:gd name="T111" fmla="*/ 221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56" h="349">
                <a:moveTo>
                  <a:pt x="230" y="221"/>
                </a:moveTo>
                <a:cubicBezTo>
                  <a:pt x="245" y="221"/>
                  <a:pt x="256" y="212"/>
                  <a:pt x="256" y="202"/>
                </a:cubicBezTo>
                <a:cubicBezTo>
                  <a:pt x="256" y="192"/>
                  <a:pt x="245" y="184"/>
                  <a:pt x="232" y="184"/>
                </a:cubicBezTo>
                <a:cubicBezTo>
                  <a:pt x="236" y="180"/>
                  <a:pt x="239" y="175"/>
                  <a:pt x="239" y="170"/>
                </a:cubicBezTo>
                <a:cubicBezTo>
                  <a:pt x="239" y="160"/>
                  <a:pt x="229" y="152"/>
                  <a:pt x="217" y="152"/>
                </a:cubicBezTo>
                <a:cubicBezTo>
                  <a:pt x="187" y="152"/>
                  <a:pt x="187" y="152"/>
                  <a:pt x="187" y="152"/>
                </a:cubicBezTo>
                <a:cubicBezTo>
                  <a:pt x="187" y="91"/>
                  <a:pt x="187" y="91"/>
                  <a:pt x="187" y="91"/>
                </a:cubicBezTo>
                <a:cubicBezTo>
                  <a:pt x="205" y="83"/>
                  <a:pt x="217" y="66"/>
                  <a:pt x="217" y="45"/>
                </a:cubicBezTo>
                <a:cubicBezTo>
                  <a:pt x="217" y="31"/>
                  <a:pt x="203" y="0"/>
                  <a:pt x="203" y="10"/>
                </a:cubicBezTo>
                <a:cubicBezTo>
                  <a:pt x="204" y="24"/>
                  <a:pt x="195" y="58"/>
                  <a:pt x="166" y="58"/>
                </a:cubicBezTo>
                <a:cubicBezTo>
                  <a:pt x="140" y="58"/>
                  <a:pt x="129" y="30"/>
                  <a:pt x="130" y="10"/>
                </a:cubicBezTo>
                <a:cubicBezTo>
                  <a:pt x="130" y="3"/>
                  <a:pt x="116" y="32"/>
                  <a:pt x="116" y="45"/>
                </a:cubicBezTo>
                <a:cubicBezTo>
                  <a:pt x="116" y="66"/>
                  <a:pt x="129" y="84"/>
                  <a:pt x="146" y="91"/>
                </a:cubicBezTo>
                <a:cubicBezTo>
                  <a:pt x="146" y="121"/>
                  <a:pt x="146" y="121"/>
                  <a:pt x="146" y="121"/>
                </a:cubicBezTo>
                <a:cubicBezTo>
                  <a:pt x="143" y="119"/>
                  <a:pt x="143" y="119"/>
                  <a:pt x="143" y="119"/>
                </a:cubicBezTo>
                <a:cubicBezTo>
                  <a:pt x="143" y="119"/>
                  <a:pt x="110" y="122"/>
                  <a:pt x="99" y="126"/>
                </a:cubicBezTo>
                <a:cubicBezTo>
                  <a:pt x="87" y="131"/>
                  <a:pt x="63" y="162"/>
                  <a:pt x="45" y="162"/>
                </a:cubicBezTo>
                <a:cubicBezTo>
                  <a:pt x="26" y="162"/>
                  <a:pt x="0" y="162"/>
                  <a:pt x="0" y="162"/>
                </a:cubicBezTo>
                <a:cubicBezTo>
                  <a:pt x="0" y="272"/>
                  <a:pt x="0" y="272"/>
                  <a:pt x="0" y="272"/>
                </a:cubicBezTo>
                <a:cubicBezTo>
                  <a:pt x="0" y="272"/>
                  <a:pt x="47" y="272"/>
                  <a:pt x="70" y="277"/>
                </a:cubicBezTo>
                <a:cubicBezTo>
                  <a:pt x="86" y="280"/>
                  <a:pt x="110" y="284"/>
                  <a:pt x="132" y="286"/>
                </a:cubicBezTo>
                <a:cubicBezTo>
                  <a:pt x="129" y="283"/>
                  <a:pt x="127" y="278"/>
                  <a:pt x="127" y="273"/>
                </a:cubicBezTo>
                <a:cubicBezTo>
                  <a:pt x="127" y="265"/>
                  <a:pt x="132" y="258"/>
                  <a:pt x="139" y="255"/>
                </a:cubicBezTo>
                <a:cubicBezTo>
                  <a:pt x="131" y="252"/>
                  <a:pt x="125" y="245"/>
                  <a:pt x="125" y="237"/>
                </a:cubicBezTo>
                <a:cubicBezTo>
                  <a:pt x="125" y="229"/>
                  <a:pt x="131" y="222"/>
                  <a:pt x="140" y="219"/>
                </a:cubicBezTo>
                <a:cubicBezTo>
                  <a:pt x="131" y="216"/>
                  <a:pt x="125" y="209"/>
                  <a:pt x="125" y="201"/>
                </a:cubicBezTo>
                <a:cubicBezTo>
                  <a:pt x="125" y="194"/>
                  <a:pt x="130" y="188"/>
                  <a:pt x="138" y="185"/>
                </a:cubicBezTo>
                <a:cubicBezTo>
                  <a:pt x="130" y="182"/>
                  <a:pt x="125" y="175"/>
                  <a:pt x="125" y="167"/>
                </a:cubicBezTo>
                <a:cubicBezTo>
                  <a:pt x="125" y="157"/>
                  <a:pt x="135" y="148"/>
                  <a:pt x="146" y="148"/>
                </a:cubicBezTo>
                <a:cubicBezTo>
                  <a:pt x="146" y="155"/>
                  <a:pt x="146" y="155"/>
                  <a:pt x="146" y="155"/>
                </a:cubicBezTo>
                <a:cubicBezTo>
                  <a:pt x="141" y="158"/>
                  <a:pt x="137" y="164"/>
                  <a:pt x="137" y="170"/>
                </a:cubicBezTo>
                <a:cubicBezTo>
                  <a:pt x="137" y="176"/>
                  <a:pt x="141" y="182"/>
                  <a:pt x="146" y="185"/>
                </a:cubicBezTo>
                <a:cubicBezTo>
                  <a:pt x="146" y="188"/>
                  <a:pt x="146" y="188"/>
                  <a:pt x="146" y="188"/>
                </a:cubicBezTo>
                <a:cubicBezTo>
                  <a:pt x="141" y="191"/>
                  <a:pt x="137" y="196"/>
                  <a:pt x="137" y="202"/>
                </a:cubicBezTo>
                <a:cubicBezTo>
                  <a:pt x="137" y="208"/>
                  <a:pt x="141" y="213"/>
                  <a:pt x="146" y="216"/>
                </a:cubicBezTo>
                <a:cubicBezTo>
                  <a:pt x="146" y="224"/>
                  <a:pt x="146" y="224"/>
                  <a:pt x="146" y="224"/>
                </a:cubicBezTo>
                <a:cubicBezTo>
                  <a:pt x="141" y="227"/>
                  <a:pt x="137" y="233"/>
                  <a:pt x="137" y="239"/>
                </a:cubicBezTo>
                <a:cubicBezTo>
                  <a:pt x="137" y="245"/>
                  <a:pt x="141" y="251"/>
                  <a:pt x="146" y="254"/>
                </a:cubicBezTo>
                <a:cubicBezTo>
                  <a:pt x="146" y="261"/>
                  <a:pt x="146" y="261"/>
                  <a:pt x="146" y="261"/>
                </a:cubicBezTo>
                <a:cubicBezTo>
                  <a:pt x="142" y="264"/>
                  <a:pt x="139" y="270"/>
                  <a:pt x="139" y="276"/>
                </a:cubicBezTo>
                <a:cubicBezTo>
                  <a:pt x="139" y="282"/>
                  <a:pt x="142" y="287"/>
                  <a:pt x="146" y="291"/>
                </a:cubicBezTo>
                <a:cubicBezTo>
                  <a:pt x="146" y="324"/>
                  <a:pt x="146" y="324"/>
                  <a:pt x="146" y="324"/>
                </a:cubicBezTo>
                <a:cubicBezTo>
                  <a:pt x="146" y="338"/>
                  <a:pt x="156" y="349"/>
                  <a:pt x="167" y="349"/>
                </a:cubicBezTo>
                <a:cubicBezTo>
                  <a:pt x="178" y="349"/>
                  <a:pt x="187" y="338"/>
                  <a:pt x="187" y="324"/>
                </a:cubicBezTo>
                <a:cubicBezTo>
                  <a:pt x="187" y="294"/>
                  <a:pt x="187" y="294"/>
                  <a:pt x="187" y="294"/>
                </a:cubicBezTo>
                <a:cubicBezTo>
                  <a:pt x="207" y="294"/>
                  <a:pt x="207" y="294"/>
                  <a:pt x="207" y="294"/>
                </a:cubicBezTo>
                <a:cubicBezTo>
                  <a:pt x="217" y="294"/>
                  <a:pt x="226" y="286"/>
                  <a:pt x="226" y="276"/>
                </a:cubicBezTo>
                <a:cubicBezTo>
                  <a:pt x="226" y="266"/>
                  <a:pt x="217" y="257"/>
                  <a:pt x="207" y="257"/>
                </a:cubicBezTo>
                <a:cubicBezTo>
                  <a:pt x="187" y="257"/>
                  <a:pt x="187" y="257"/>
                  <a:pt x="187" y="257"/>
                </a:cubicBezTo>
                <a:cubicBezTo>
                  <a:pt x="187" y="257"/>
                  <a:pt x="187" y="257"/>
                  <a:pt x="187" y="257"/>
                </a:cubicBezTo>
                <a:cubicBezTo>
                  <a:pt x="217" y="257"/>
                  <a:pt x="217" y="257"/>
                  <a:pt x="217" y="257"/>
                </a:cubicBezTo>
                <a:cubicBezTo>
                  <a:pt x="229" y="257"/>
                  <a:pt x="239" y="249"/>
                  <a:pt x="239" y="239"/>
                </a:cubicBezTo>
                <a:cubicBezTo>
                  <a:pt x="239" y="229"/>
                  <a:pt x="229" y="221"/>
                  <a:pt x="217" y="221"/>
                </a:cubicBezTo>
                <a:cubicBezTo>
                  <a:pt x="187" y="221"/>
                  <a:pt x="187" y="221"/>
                  <a:pt x="187" y="221"/>
                </a:cubicBezTo>
                <a:cubicBezTo>
                  <a:pt x="187" y="221"/>
                  <a:pt x="187" y="221"/>
                  <a:pt x="187" y="221"/>
                </a:cubicBezTo>
                <a:lnTo>
                  <a:pt x="230" y="221"/>
                </a:ln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a:p>
        </p:txBody>
      </p:sp>
      <p:sp>
        <p:nvSpPr>
          <p:cNvPr id="20" name="Freeform 22"/>
          <p:cNvSpPr>
            <a:spLocks noEditPoints="1"/>
          </p:cNvSpPr>
          <p:nvPr/>
        </p:nvSpPr>
        <p:spPr bwMode="black">
          <a:xfrm>
            <a:off x="709109" y="1565854"/>
            <a:ext cx="673378" cy="673202"/>
          </a:xfrm>
          <a:custGeom>
            <a:avLst/>
            <a:gdLst>
              <a:gd name="T0" fmla="*/ 300 w 300"/>
              <a:gd name="T1" fmla="*/ 141 h 300"/>
              <a:gd name="T2" fmla="*/ 285 w 300"/>
              <a:gd name="T3" fmla="*/ 141 h 300"/>
              <a:gd name="T4" fmla="*/ 159 w 300"/>
              <a:gd name="T5" fmla="*/ 15 h 300"/>
              <a:gd name="T6" fmla="*/ 159 w 300"/>
              <a:gd name="T7" fmla="*/ 0 h 300"/>
              <a:gd name="T8" fmla="*/ 141 w 300"/>
              <a:gd name="T9" fmla="*/ 0 h 300"/>
              <a:gd name="T10" fmla="*/ 141 w 300"/>
              <a:gd name="T11" fmla="*/ 15 h 300"/>
              <a:gd name="T12" fmla="*/ 15 w 300"/>
              <a:gd name="T13" fmla="*/ 141 h 300"/>
              <a:gd name="T14" fmla="*/ 0 w 300"/>
              <a:gd name="T15" fmla="*/ 141 h 300"/>
              <a:gd name="T16" fmla="*/ 0 w 300"/>
              <a:gd name="T17" fmla="*/ 159 h 300"/>
              <a:gd name="T18" fmla="*/ 15 w 300"/>
              <a:gd name="T19" fmla="*/ 159 h 300"/>
              <a:gd name="T20" fmla="*/ 141 w 300"/>
              <a:gd name="T21" fmla="*/ 285 h 300"/>
              <a:gd name="T22" fmla="*/ 141 w 300"/>
              <a:gd name="T23" fmla="*/ 300 h 300"/>
              <a:gd name="T24" fmla="*/ 159 w 300"/>
              <a:gd name="T25" fmla="*/ 300 h 300"/>
              <a:gd name="T26" fmla="*/ 159 w 300"/>
              <a:gd name="T27" fmla="*/ 285 h 300"/>
              <a:gd name="T28" fmla="*/ 285 w 300"/>
              <a:gd name="T29" fmla="*/ 159 h 300"/>
              <a:gd name="T30" fmla="*/ 300 w 300"/>
              <a:gd name="T31" fmla="*/ 159 h 300"/>
              <a:gd name="T32" fmla="*/ 300 w 300"/>
              <a:gd name="T33" fmla="*/ 141 h 300"/>
              <a:gd name="T34" fmla="*/ 258 w 300"/>
              <a:gd name="T35" fmla="*/ 141 h 300"/>
              <a:gd name="T36" fmla="*/ 230 w 300"/>
              <a:gd name="T37" fmla="*/ 141 h 300"/>
              <a:gd name="T38" fmla="*/ 159 w 300"/>
              <a:gd name="T39" fmla="*/ 70 h 300"/>
              <a:gd name="T40" fmla="*/ 159 w 300"/>
              <a:gd name="T41" fmla="*/ 42 h 300"/>
              <a:gd name="T42" fmla="*/ 258 w 300"/>
              <a:gd name="T43" fmla="*/ 141 h 300"/>
              <a:gd name="T44" fmla="*/ 141 w 300"/>
              <a:gd name="T45" fmla="*/ 125 h 300"/>
              <a:gd name="T46" fmla="*/ 125 w 300"/>
              <a:gd name="T47" fmla="*/ 141 h 300"/>
              <a:gd name="T48" fmla="*/ 97 w 300"/>
              <a:gd name="T49" fmla="*/ 141 h 300"/>
              <a:gd name="T50" fmla="*/ 141 w 300"/>
              <a:gd name="T51" fmla="*/ 97 h 300"/>
              <a:gd name="T52" fmla="*/ 141 w 300"/>
              <a:gd name="T53" fmla="*/ 125 h 300"/>
              <a:gd name="T54" fmla="*/ 125 w 300"/>
              <a:gd name="T55" fmla="*/ 159 h 300"/>
              <a:gd name="T56" fmla="*/ 141 w 300"/>
              <a:gd name="T57" fmla="*/ 175 h 300"/>
              <a:gd name="T58" fmla="*/ 141 w 300"/>
              <a:gd name="T59" fmla="*/ 203 h 300"/>
              <a:gd name="T60" fmla="*/ 97 w 300"/>
              <a:gd name="T61" fmla="*/ 159 h 300"/>
              <a:gd name="T62" fmla="*/ 125 w 300"/>
              <a:gd name="T63" fmla="*/ 159 h 300"/>
              <a:gd name="T64" fmla="*/ 159 w 300"/>
              <a:gd name="T65" fmla="*/ 175 h 300"/>
              <a:gd name="T66" fmla="*/ 175 w 300"/>
              <a:gd name="T67" fmla="*/ 159 h 300"/>
              <a:gd name="T68" fmla="*/ 203 w 300"/>
              <a:gd name="T69" fmla="*/ 159 h 300"/>
              <a:gd name="T70" fmla="*/ 159 w 300"/>
              <a:gd name="T71" fmla="*/ 203 h 300"/>
              <a:gd name="T72" fmla="*/ 159 w 300"/>
              <a:gd name="T73" fmla="*/ 175 h 300"/>
              <a:gd name="T74" fmla="*/ 175 w 300"/>
              <a:gd name="T75" fmla="*/ 141 h 300"/>
              <a:gd name="T76" fmla="*/ 159 w 300"/>
              <a:gd name="T77" fmla="*/ 125 h 300"/>
              <a:gd name="T78" fmla="*/ 159 w 300"/>
              <a:gd name="T79" fmla="*/ 97 h 300"/>
              <a:gd name="T80" fmla="*/ 203 w 300"/>
              <a:gd name="T81" fmla="*/ 141 h 300"/>
              <a:gd name="T82" fmla="*/ 175 w 300"/>
              <a:gd name="T83" fmla="*/ 141 h 300"/>
              <a:gd name="T84" fmla="*/ 141 w 300"/>
              <a:gd name="T85" fmla="*/ 42 h 300"/>
              <a:gd name="T86" fmla="*/ 141 w 300"/>
              <a:gd name="T87" fmla="*/ 70 h 300"/>
              <a:gd name="T88" fmla="*/ 70 w 300"/>
              <a:gd name="T89" fmla="*/ 141 h 300"/>
              <a:gd name="T90" fmla="*/ 42 w 300"/>
              <a:gd name="T91" fmla="*/ 141 h 300"/>
              <a:gd name="T92" fmla="*/ 141 w 300"/>
              <a:gd name="T93" fmla="*/ 42 h 300"/>
              <a:gd name="T94" fmla="*/ 42 w 300"/>
              <a:gd name="T95" fmla="*/ 159 h 300"/>
              <a:gd name="T96" fmla="*/ 70 w 300"/>
              <a:gd name="T97" fmla="*/ 159 h 300"/>
              <a:gd name="T98" fmla="*/ 141 w 300"/>
              <a:gd name="T99" fmla="*/ 230 h 300"/>
              <a:gd name="T100" fmla="*/ 141 w 300"/>
              <a:gd name="T101" fmla="*/ 258 h 300"/>
              <a:gd name="T102" fmla="*/ 42 w 300"/>
              <a:gd name="T103" fmla="*/ 159 h 300"/>
              <a:gd name="T104" fmla="*/ 159 w 300"/>
              <a:gd name="T105" fmla="*/ 258 h 300"/>
              <a:gd name="T106" fmla="*/ 159 w 300"/>
              <a:gd name="T107" fmla="*/ 230 h 300"/>
              <a:gd name="T108" fmla="*/ 230 w 300"/>
              <a:gd name="T109" fmla="*/ 159 h 300"/>
              <a:gd name="T110" fmla="*/ 258 w 300"/>
              <a:gd name="T111" fmla="*/ 159 h 300"/>
              <a:gd name="T112" fmla="*/ 159 w 300"/>
              <a:gd name="T113" fmla="*/ 25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0" h="300">
                <a:moveTo>
                  <a:pt x="300" y="141"/>
                </a:moveTo>
                <a:cubicBezTo>
                  <a:pt x="285" y="141"/>
                  <a:pt x="285" y="141"/>
                  <a:pt x="285" y="141"/>
                </a:cubicBezTo>
                <a:cubicBezTo>
                  <a:pt x="280" y="74"/>
                  <a:pt x="226" y="20"/>
                  <a:pt x="159" y="15"/>
                </a:cubicBezTo>
                <a:cubicBezTo>
                  <a:pt x="159" y="0"/>
                  <a:pt x="159" y="0"/>
                  <a:pt x="159" y="0"/>
                </a:cubicBezTo>
                <a:cubicBezTo>
                  <a:pt x="141" y="0"/>
                  <a:pt x="141" y="0"/>
                  <a:pt x="141" y="0"/>
                </a:cubicBezTo>
                <a:cubicBezTo>
                  <a:pt x="141" y="15"/>
                  <a:pt x="141" y="15"/>
                  <a:pt x="141" y="15"/>
                </a:cubicBezTo>
                <a:cubicBezTo>
                  <a:pt x="74" y="20"/>
                  <a:pt x="20" y="74"/>
                  <a:pt x="15" y="141"/>
                </a:cubicBezTo>
                <a:cubicBezTo>
                  <a:pt x="0" y="141"/>
                  <a:pt x="0" y="141"/>
                  <a:pt x="0" y="141"/>
                </a:cubicBezTo>
                <a:cubicBezTo>
                  <a:pt x="0" y="159"/>
                  <a:pt x="0" y="159"/>
                  <a:pt x="0" y="159"/>
                </a:cubicBezTo>
                <a:cubicBezTo>
                  <a:pt x="15" y="159"/>
                  <a:pt x="15" y="159"/>
                  <a:pt x="15" y="159"/>
                </a:cubicBezTo>
                <a:cubicBezTo>
                  <a:pt x="20" y="226"/>
                  <a:pt x="74" y="280"/>
                  <a:pt x="141" y="285"/>
                </a:cubicBezTo>
                <a:cubicBezTo>
                  <a:pt x="141" y="300"/>
                  <a:pt x="141" y="300"/>
                  <a:pt x="141" y="300"/>
                </a:cubicBezTo>
                <a:cubicBezTo>
                  <a:pt x="159" y="300"/>
                  <a:pt x="159" y="300"/>
                  <a:pt x="159" y="300"/>
                </a:cubicBezTo>
                <a:cubicBezTo>
                  <a:pt x="159" y="285"/>
                  <a:pt x="159" y="285"/>
                  <a:pt x="159" y="285"/>
                </a:cubicBezTo>
                <a:cubicBezTo>
                  <a:pt x="226" y="280"/>
                  <a:pt x="280" y="226"/>
                  <a:pt x="285" y="159"/>
                </a:cubicBezTo>
                <a:cubicBezTo>
                  <a:pt x="300" y="159"/>
                  <a:pt x="300" y="159"/>
                  <a:pt x="300" y="159"/>
                </a:cubicBezTo>
                <a:lnTo>
                  <a:pt x="300" y="141"/>
                </a:lnTo>
                <a:close/>
                <a:moveTo>
                  <a:pt x="258" y="141"/>
                </a:moveTo>
                <a:cubicBezTo>
                  <a:pt x="230" y="141"/>
                  <a:pt x="230" y="141"/>
                  <a:pt x="230" y="141"/>
                </a:cubicBezTo>
                <a:cubicBezTo>
                  <a:pt x="226" y="103"/>
                  <a:pt x="197" y="74"/>
                  <a:pt x="159" y="70"/>
                </a:cubicBezTo>
                <a:cubicBezTo>
                  <a:pt x="159" y="42"/>
                  <a:pt x="159" y="42"/>
                  <a:pt x="159" y="42"/>
                </a:cubicBezTo>
                <a:cubicBezTo>
                  <a:pt x="211" y="47"/>
                  <a:pt x="253" y="89"/>
                  <a:pt x="258" y="141"/>
                </a:cubicBezTo>
                <a:close/>
                <a:moveTo>
                  <a:pt x="141" y="125"/>
                </a:moveTo>
                <a:cubicBezTo>
                  <a:pt x="133" y="127"/>
                  <a:pt x="127" y="133"/>
                  <a:pt x="125" y="141"/>
                </a:cubicBezTo>
                <a:cubicBezTo>
                  <a:pt x="97" y="141"/>
                  <a:pt x="97" y="141"/>
                  <a:pt x="97" y="141"/>
                </a:cubicBezTo>
                <a:cubicBezTo>
                  <a:pt x="101" y="118"/>
                  <a:pt x="118" y="101"/>
                  <a:pt x="141" y="97"/>
                </a:cubicBezTo>
                <a:lnTo>
                  <a:pt x="141" y="125"/>
                </a:lnTo>
                <a:close/>
                <a:moveTo>
                  <a:pt x="125" y="159"/>
                </a:moveTo>
                <a:cubicBezTo>
                  <a:pt x="127" y="167"/>
                  <a:pt x="133" y="173"/>
                  <a:pt x="141" y="175"/>
                </a:cubicBezTo>
                <a:cubicBezTo>
                  <a:pt x="141" y="203"/>
                  <a:pt x="141" y="203"/>
                  <a:pt x="141" y="203"/>
                </a:cubicBezTo>
                <a:cubicBezTo>
                  <a:pt x="118" y="199"/>
                  <a:pt x="101" y="182"/>
                  <a:pt x="97" y="159"/>
                </a:cubicBezTo>
                <a:lnTo>
                  <a:pt x="125" y="159"/>
                </a:lnTo>
                <a:close/>
                <a:moveTo>
                  <a:pt x="159" y="175"/>
                </a:moveTo>
                <a:cubicBezTo>
                  <a:pt x="167" y="173"/>
                  <a:pt x="173" y="167"/>
                  <a:pt x="175" y="159"/>
                </a:cubicBezTo>
                <a:cubicBezTo>
                  <a:pt x="203" y="159"/>
                  <a:pt x="203" y="159"/>
                  <a:pt x="203" y="159"/>
                </a:cubicBezTo>
                <a:cubicBezTo>
                  <a:pt x="199" y="182"/>
                  <a:pt x="182" y="199"/>
                  <a:pt x="159" y="203"/>
                </a:cubicBezTo>
                <a:lnTo>
                  <a:pt x="159" y="175"/>
                </a:lnTo>
                <a:close/>
                <a:moveTo>
                  <a:pt x="175" y="141"/>
                </a:moveTo>
                <a:cubicBezTo>
                  <a:pt x="173" y="133"/>
                  <a:pt x="167" y="127"/>
                  <a:pt x="159" y="125"/>
                </a:cubicBezTo>
                <a:cubicBezTo>
                  <a:pt x="159" y="97"/>
                  <a:pt x="159" y="97"/>
                  <a:pt x="159" y="97"/>
                </a:cubicBezTo>
                <a:cubicBezTo>
                  <a:pt x="182" y="101"/>
                  <a:pt x="199" y="118"/>
                  <a:pt x="203" y="141"/>
                </a:cubicBezTo>
                <a:lnTo>
                  <a:pt x="175" y="141"/>
                </a:lnTo>
                <a:close/>
                <a:moveTo>
                  <a:pt x="141" y="42"/>
                </a:moveTo>
                <a:cubicBezTo>
                  <a:pt x="141" y="70"/>
                  <a:pt x="141" y="70"/>
                  <a:pt x="141" y="70"/>
                </a:cubicBezTo>
                <a:cubicBezTo>
                  <a:pt x="103" y="74"/>
                  <a:pt x="74" y="103"/>
                  <a:pt x="70" y="141"/>
                </a:cubicBezTo>
                <a:cubicBezTo>
                  <a:pt x="42" y="141"/>
                  <a:pt x="42" y="141"/>
                  <a:pt x="42" y="141"/>
                </a:cubicBezTo>
                <a:cubicBezTo>
                  <a:pt x="47" y="89"/>
                  <a:pt x="89" y="47"/>
                  <a:pt x="141" y="42"/>
                </a:cubicBezTo>
                <a:close/>
                <a:moveTo>
                  <a:pt x="42" y="159"/>
                </a:moveTo>
                <a:cubicBezTo>
                  <a:pt x="70" y="159"/>
                  <a:pt x="70" y="159"/>
                  <a:pt x="70" y="159"/>
                </a:cubicBezTo>
                <a:cubicBezTo>
                  <a:pt x="74" y="197"/>
                  <a:pt x="103" y="226"/>
                  <a:pt x="141" y="230"/>
                </a:cubicBezTo>
                <a:cubicBezTo>
                  <a:pt x="141" y="258"/>
                  <a:pt x="141" y="258"/>
                  <a:pt x="141" y="258"/>
                </a:cubicBezTo>
                <a:cubicBezTo>
                  <a:pt x="89" y="253"/>
                  <a:pt x="47" y="211"/>
                  <a:pt x="42" y="159"/>
                </a:cubicBezTo>
                <a:close/>
                <a:moveTo>
                  <a:pt x="159" y="258"/>
                </a:moveTo>
                <a:cubicBezTo>
                  <a:pt x="159" y="230"/>
                  <a:pt x="159" y="230"/>
                  <a:pt x="159" y="230"/>
                </a:cubicBezTo>
                <a:cubicBezTo>
                  <a:pt x="197" y="226"/>
                  <a:pt x="226" y="197"/>
                  <a:pt x="230" y="159"/>
                </a:cubicBezTo>
                <a:cubicBezTo>
                  <a:pt x="258" y="159"/>
                  <a:pt x="258" y="159"/>
                  <a:pt x="258" y="159"/>
                </a:cubicBezTo>
                <a:cubicBezTo>
                  <a:pt x="253" y="211"/>
                  <a:pt x="211" y="253"/>
                  <a:pt x="159" y="25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305" tIns="41153" rIns="82305" bIns="41153" numCol="1" anchor="t" anchorCtr="0" compatLnSpc="1">
            <a:prstTxWarp prst="textNoShape">
              <a:avLst/>
            </a:prstTxWarp>
          </a:bodyPr>
          <a:lstStyle/>
          <a:p>
            <a:endParaRPr lang="en-US" sz="1600"/>
          </a:p>
        </p:txBody>
      </p:sp>
      <p:sp>
        <p:nvSpPr>
          <p:cNvPr id="21" name="Content Placeholder 5"/>
          <p:cNvSpPr txBox="1">
            <a:spLocks/>
          </p:cNvSpPr>
          <p:nvPr/>
        </p:nvSpPr>
        <p:spPr>
          <a:xfrm>
            <a:off x="6571622" y="2529473"/>
            <a:ext cx="5102853" cy="3250842"/>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Logs</a:t>
            </a:r>
          </a:p>
          <a:p>
            <a:pPr marL="3175" lvl="1" indent="0">
              <a:spcBef>
                <a:spcPts val="0"/>
              </a:spcBef>
              <a:buNone/>
            </a:pPr>
            <a:r>
              <a:rPr lang="en-US" sz="2400" spc="-50" dirty="0"/>
              <a:t>Enable customers to understand and debug their usage of storage</a:t>
            </a:r>
          </a:p>
          <a:p>
            <a:pPr lvl="1"/>
            <a:endParaRPr lang="en-US" sz="1800" dirty="0" smtClean="0"/>
          </a:p>
          <a:p>
            <a:pPr marL="3175" indent="0">
              <a:spcBef>
                <a:spcPts val="0"/>
              </a:spcBef>
              <a:spcAft>
                <a:spcPts val="900"/>
              </a:spcAft>
              <a:buNone/>
            </a:pPr>
            <a:r>
              <a:rPr lang="en-US" sz="2800" spc="-100" dirty="0">
                <a:solidFill>
                  <a:srgbClr val="00B0F0">
                    <a:alpha val="99000"/>
                  </a:srgbClr>
                </a:solidFill>
                <a:latin typeface="Segoe UI Light" pitchFamily="34" charset="0"/>
              </a:rPr>
              <a:t>Metrics</a:t>
            </a:r>
          </a:p>
          <a:p>
            <a:pPr marL="3175" lvl="1" indent="0">
              <a:spcBef>
                <a:spcPts val="0"/>
              </a:spcBef>
              <a:buNone/>
            </a:pPr>
            <a:r>
              <a:rPr lang="en-US" sz="2400" spc="-50" dirty="0"/>
              <a:t>Enable customers to get an hourly summary of key statistics about the traffic to their Blobs, Tables and Queues</a:t>
            </a:r>
          </a:p>
        </p:txBody>
      </p:sp>
      <p:sp>
        <p:nvSpPr>
          <p:cNvPr id="22" name="Content Placeholder 5"/>
          <p:cNvSpPr txBox="1">
            <a:spLocks/>
          </p:cNvSpPr>
          <p:nvPr/>
        </p:nvSpPr>
        <p:spPr>
          <a:xfrm>
            <a:off x="517525" y="2529473"/>
            <a:ext cx="5102853" cy="3250842"/>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Enable customers to understand and debug their usage of storage</a:t>
            </a:r>
          </a:p>
        </p:txBody>
      </p:sp>
    </p:spTree>
    <p:extLst>
      <p:ext uri="{BB962C8B-B14F-4D97-AF65-F5344CB8AC3E}">
        <p14:creationId xmlns:p14="http://schemas.microsoft.com/office/powerpoint/2010/main" val="3785859567"/>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535240" y="1590152"/>
            <a:ext cx="4308065" cy="367769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74320" tIns="274320" rIns="182880" bIns="274320" numCol="1" spcCol="0" rtlCol="0" anchor="b" anchorCtr="0" compatLnSpc="1">
            <a:prstTxWarp prst="textNoShape">
              <a:avLst/>
            </a:prstTxWarp>
          </a:bodyPr>
          <a:lstStyle/>
          <a:p>
            <a:pPr lvl="0"/>
            <a:r>
              <a:rPr lang="en-US" sz="3600" dirty="0">
                <a:solidFill>
                  <a:srgbClr val="FFFFFF">
                    <a:alpha val="99000"/>
                  </a:srgbClr>
                </a:solidFill>
                <a:latin typeface="Segoe UI Light" pitchFamily="34" charset="0"/>
              </a:rPr>
              <a:t>Provides ability to answer commonly asked questions:</a:t>
            </a:r>
          </a:p>
        </p:txBody>
      </p:sp>
      <p:sp>
        <p:nvSpPr>
          <p:cNvPr id="2" name="Title 1"/>
          <p:cNvSpPr>
            <a:spLocks noGrp="1"/>
          </p:cNvSpPr>
          <p:nvPr>
            <p:ph type="title"/>
          </p:nvPr>
        </p:nvSpPr>
        <p:spPr>
          <a:xfrm>
            <a:off x="519112" y="228600"/>
            <a:ext cx="11149013" cy="664797"/>
          </a:xfrm>
        </p:spPr>
        <p:txBody>
          <a:bodyPr/>
          <a:lstStyle/>
          <a:p>
            <a:r>
              <a:rPr lang="en-US" sz="4800" dirty="0"/>
              <a:t>Storage Analytics – Why turn on logging?</a:t>
            </a:r>
          </a:p>
        </p:txBody>
      </p:sp>
      <p:sp>
        <p:nvSpPr>
          <p:cNvPr id="26" name="Content Placeholder 13"/>
          <p:cNvSpPr>
            <a:spLocks noGrp="1"/>
          </p:cNvSpPr>
          <p:nvPr>
            <p:ph sz="half" idx="2"/>
          </p:nvPr>
        </p:nvSpPr>
        <p:spPr>
          <a:xfrm>
            <a:off x="5221201" y="2017728"/>
            <a:ext cx="6454862" cy="3250121"/>
          </a:xfrm>
        </p:spPr>
        <p:txBody>
          <a:bodyPr/>
          <a:lstStyle/>
          <a:p>
            <a:pPr marL="0" indent="0">
              <a:spcBef>
                <a:spcPts val="2400"/>
              </a:spcBef>
              <a:buNone/>
            </a:pPr>
            <a:r>
              <a:rPr lang="en-US" sz="2400" dirty="0">
                <a:solidFill>
                  <a:srgbClr val="595959">
                    <a:alpha val="99000"/>
                  </a:srgbClr>
                </a:solidFill>
              </a:rPr>
              <a:t>Did a specific request make it to the storage service and how long did it take</a:t>
            </a:r>
            <a:r>
              <a:rPr lang="en-US" sz="2400" dirty="0" smtClean="0">
                <a:solidFill>
                  <a:srgbClr val="595959">
                    <a:alpha val="99000"/>
                  </a:srgbClr>
                </a:solidFill>
              </a:rPr>
              <a:t>?</a:t>
            </a:r>
            <a:endParaRPr lang="en-US" sz="2400" dirty="0">
              <a:solidFill>
                <a:srgbClr val="595959">
                  <a:alpha val="99000"/>
                </a:srgbClr>
              </a:solidFill>
            </a:endParaRPr>
          </a:p>
          <a:p>
            <a:pPr marL="0" indent="0">
              <a:spcBef>
                <a:spcPts val="2400"/>
              </a:spcBef>
              <a:buNone/>
            </a:pPr>
            <a:r>
              <a:rPr lang="en-US" sz="2400" dirty="0">
                <a:solidFill>
                  <a:srgbClr val="595959">
                    <a:alpha val="99000"/>
                  </a:srgbClr>
                </a:solidFill>
              </a:rPr>
              <a:t>What Client IP issued a “Delete container” request and when</a:t>
            </a:r>
            <a:r>
              <a:rPr lang="en-US" sz="2400" dirty="0" smtClean="0">
                <a:solidFill>
                  <a:srgbClr val="595959">
                    <a:alpha val="99000"/>
                  </a:srgbClr>
                </a:solidFill>
              </a:rPr>
              <a:t>?</a:t>
            </a:r>
            <a:endParaRPr lang="en-US" sz="2400" dirty="0">
              <a:solidFill>
                <a:srgbClr val="595959">
                  <a:alpha val="99000"/>
                </a:srgbClr>
              </a:solidFill>
            </a:endParaRPr>
          </a:p>
          <a:p>
            <a:pPr marL="0" indent="0">
              <a:spcBef>
                <a:spcPts val="2400"/>
              </a:spcBef>
              <a:buNone/>
            </a:pPr>
            <a:r>
              <a:rPr lang="en-US" sz="2400" dirty="0">
                <a:solidFill>
                  <a:srgbClr val="595959">
                    <a:alpha val="99000"/>
                  </a:srgbClr>
                </a:solidFill>
              </a:rPr>
              <a:t>How many requests were issued by a specific client or to a specific set of objects</a:t>
            </a:r>
            <a:r>
              <a:rPr lang="en-US" sz="2400" dirty="0" smtClean="0">
                <a:solidFill>
                  <a:srgbClr val="595959">
                    <a:alpha val="99000"/>
                  </a:srgbClr>
                </a:solidFill>
              </a:rPr>
              <a:t>?</a:t>
            </a:r>
            <a:r>
              <a:rPr lang="en-US" sz="2400" dirty="0">
                <a:solidFill>
                  <a:srgbClr val="595959">
                    <a:alpha val="99000"/>
                  </a:srgbClr>
                </a:solidFill>
              </a:rPr>
              <a:t>		</a:t>
            </a:r>
          </a:p>
          <a:p>
            <a:pPr marL="0" indent="0">
              <a:spcBef>
                <a:spcPts val="2400"/>
              </a:spcBef>
              <a:buNone/>
            </a:pPr>
            <a:r>
              <a:rPr lang="en-US" sz="2400" dirty="0">
                <a:solidFill>
                  <a:srgbClr val="595959">
                    <a:alpha val="99000"/>
                  </a:srgbClr>
                </a:solidFill>
              </a:rPr>
              <a:t>list goes on and on… </a:t>
            </a:r>
          </a:p>
        </p:txBody>
      </p:sp>
    </p:spTree>
    <p:extLst>
      <p:ext uri="{BB962C8B-B14F-4D97-AF65-F5344CB8AC3E}">
        <p14:creationId xmlns:p14="http://schemas.microsoft.com/office/powerpoint/2010/main" val="2562649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Analytics Logs</a:t>
            </a:r>
          </a:p>
        </p:txBody>
      </p:sp>
      <p:sp>
        <p:nvSpPr>
          <p:cNvPr id="3" name="Content Placeholder 5"/>
          <p:cNvSpPr txBox="1">
            <a:spLocks/>
          </p:cNvSpPr>
          <p:nvPr/>
        </p:nvSpPr>
        <p:spPr>
          <a:xfrm>
            <a:off x="519113" y="1473558"/>
            <a:ext cx="7456990"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Log records for requests are stored in Windows Azure Blobs</a:t>
            </a:r>
          </a:p>
          <a:p>
            <a:pPr marL="3175" lvl="1" indent="0">
              <a:spcBef>
                <a:spcPts val="600"/>
              </a:spcBef>
              <a:buNone/>
            </a:pPr>
            <a:r>
              <a:rPr lang="en-US" sz="2400" spc="-50" dirty="0"/>
              <a:t>The Log blobs are text files with one log entry per line</a:t>
            </a:r>
          </a:p>
          <a:p>
            <a:pPr marL="347663" lvl="1" indent="-347663">
              <a:spcBef>
                <a:spcPts val="600"/>
              </a:spcBef>
              <a:spcAft>
                <a:spcPts val="600"/>
              </a:spcAft>
              <a:buNone/>
            </a:pPr>
            <a:r>
              <a:rPr lang="en-US" sz="1800" spc="-50" dirty="0"/>
              <a:t>Each blob can contain one to many request records </a:t>
            </a:r>
          </a:p>
          <a:p>
            <a:pPr marL="3175" lvl="1" indent="0">
              <a:spcBef>
                <a:spcPts val="600"/>
              </a:spcBef>
              <a:buNone/>
            </a:pPr>
            <a:r>
              <a:rPr lang="en-US" sz="2400" spc="-50" dirty="0"/>
              <a:t>A request typically appears in the log within 15 minutes after it completes </a:t>
            </a:r>
            <a:r>
              <a:rPr lang="en-US" sz="2400" spc="-50" dirty="0" smtClean="0"/>
              <a:t>execution</a:t>
            </a:r>
            <a:endParaRPr lang="en-US" sz="1800" dirty="0" smtClean="0"/>
          </a:p>
          <a:p>
            <a:pPr marL="3175" indent="0">
              <a:spcBef>
                <a:spcPts val="1200"/>
              </a:spcBef>
              <a:spcAft>
                <a:spcPts val="900"/>
              </a:spcAft>
              <a:buNone/>
            </a:pPr>
            <a:r>
              <a:rPr lang="en-US" sz="2800" spc="-100" dirty="0">
                <a:solidFill>
                  <a:srgbClr val="00B0F0">
                    <a:alpha val="99000"/>
                  </a:srgbClr>
                </a:solidFill>
                <a:latin typeface="Segoe UI Light" pitchFamily="34" charset="0"/>
              </a:rPr>
              <a:t>Configure the logging levels separately for</a:t>
            </a:r>
          </a:p>
          <a:p>
            <a:pPr marL="3175" lvl="1" indent="0">
              <a:spcBef>
                <a:spcPts val="600"/>
              </a:spcBef>
              <a:buNone/>
            </a:pPr>
            <a:r>
              <a:rPr lang="en-US" sz="2400" spc="-50" dirty="0"/>
              <a:t>Blob, Table and Queues</a:t>
            </a:r>
          </a:p>
          <a:p>
            <a:pPr marL="3175" lvl="1" indent="0">
              <a:spcBef>
                <a:spcPts val="600"/>
              </a:spcBef>
              <a:buNone/>
            </a:pPr>
            <a:r>
              <a:rPr lang="en-US" sz="2400" spc="-50" dirty="0"/>
              <a:t>read (GET), write (PUT/POST/MERGE), delete (DELETE) requests or any combination</a:t>
            </a:r>
          </a:p>
          <a:p>
            <a:pPr marL="3175" indent="0">
              <a:spcBef>
                <a:spcPts val="1200"/>
              </a:spcBef>
              <a:buNone/>
            </a:pPr>
            <a:r>
              <a:rPr lang="en-US" sz="2800" spc="-100" dirty="0" smtClean="0">
                <a:solidFill>
                  <a:srgbClr val="00B0F0">
                    <a:alpha val="99000"/>
                  </a:srgbClr>
                </a:solidFill>
                <a:latin typeface="Segoe UI Light" pitchFamily="34" charset="0"/>
              </a:rPr>
              <a:t>Best </a:t>
            </a:r>
            <a:r>
              <a:rPr lang="en-US" sz="2800" spc="-100" dirty="0">
                <a:solidFill>
                  <a:srgbClr val="00B0F0">
                    <a:alpha val="99000"/>
                  </a:srgbClr>
                </a:solidFill>
                <a:latin typeface="Segoe UI Light" pitchFamily="34" charset="0"/>
              </a:rPr>
              <a:t>effort </a:t>
            </a:r>
            <a:r>
              <a:rPr lang="en-US" sz="2800" spc="-100" dirty="0" smtClean="0">
                <a:solidFill>
                  <a:srgbClr val="00B0F0">
                    <a:alpha val="99000"/>
                  </a:srgbClr>
                </a:solidFill>
                <a:latin typeface="Segoe UI Light" pitchFamily="34" charset="0"/>
              </a:rPr>
              <a:t>logging</a:t>
            </a:r>
            <a:endParaRPr lang="en-US" sz="2800" spc="-100" dirty="0">
              <a:solidFill>
                <a:srgbClr val="00B0F0">
                  <a:alpha val="99000"/>
                </a:srgbClr>
              </a:solidFill>
              <a:latin typeface="Segoe UI Light" pitchFamily="34" charset="0"/>
            </a:endParaRPr>
          </a:p>
        </p:txBody>
      </p:sp>
      <p:sp>
        <p:nvSpPr>
          <p:cNvPr id="4" name="Freeform 79"/>
          <p:cNvSpPr>
            <a:spLocks noEditPoints="1"/>
          </p:cNvSpPr>
          <p:nvPr/>
        </p:nvSpPr>
        <p:spPr bwMode="black">
          <a:xfrm>
            <a:off x="9100457" y="2178130"/>
            <a:ext cx="1850572" cy="2501741"/>
          </a:xfrm>
          <a:custGeom>
            <a:avLst/>
            <a:gdLst>
              <a:gd name="T0" fmla="*/ 1441 w 1615"/>
              <a:gd name="T1" fmla="*/ 131 h 2179"/>
              <a:gd name="T2" fmla="*/ 1344 w 1615"/>
              <a:gd name="T3" fmla="*/ 16 h 2179"/>
              <a:gd name="T4" fmla="*/ 306 w 1615"/>
              <a:gd name="T5" fmla="*/ 0 h 2179"/>
              <a:gd name="T6" fmla="*/ 62 w 1615"/>
              <a:gd name="T7" fmla="*/ 171 h 2179"/>
              <a:gd name="T8" fmla="*/ 174 w 1615"/>
              <a:gd name="T9" fmla="*/ 131 h 2179"/>
              <a:gd name="T10" fmla="*/ 174 w 1615"/>
              <a:gd name="T11" fmla="*/ 180 h 2179"/>
              <a:gd name="T12" fmla="*/ 0 w 1615"/>
              <a:gd name="T13" fmla="*/ 2005 h 2179"/>
              <a:gd name="T14" fmla="*/ 1441 w 1615"/>
              <a:gd name="T15" fmla="*/ 2179 h 2179"/>
              <a:gd name="T16" fmla="*/ 1615 w 1615"/>
              <a:gd name="T17" fmla="*/ 354 h 2179"/>
              <a:gd name="T18" fmla="*/ 1518 w 1615"/>
              <a:gd name="T19" fmla="*/ 2005 h 2179"/>
              <a:gd name="T20" fmla="*/ 174 w 1615"/>
              <a:gd name="T21" fmla="*/ 2082 h 2179"/>
              <a:gd name="T22" fmla="*/ 97 w 1615"/>
              <a:gd name="T23" fmla="*/ 354 h 2179"/>
              <a:gd name="T24" fmla="*/ 1441 w 1615"/>
              <a:gd name="T25" fmla="*/ 277 h 2179"/>
              <a:gd name="T26" fmla="*/ 1518 w 1615"/>
              <a:gd name="T27" fmla="*/ 2005 h 2179"/>
              <a:gd name="T28" fmla="*/ 241 w 1615"/>
              <a:gd name="T29" fmla="*/ 1038 h 2179"/>
              <a:gd name="T30" fmla="*/ 532 w 1615"/>
              <a:gd name="T31" fmla="*/ 1339 h 2179"/>
              <a:gd name="T32" fmla="*/ 713 w 1615"/>
              <a:gd name="T33" fmla="*/ 1304 h 2179"/>
              <a:gd name="T34" fmla="*/ 695 w 1615"/>
              <a:gd name="T35" fmla="*/ 1594 h 2179"/>
              <a:gd name="T36" fmla="*/ 1375 w 1615"/>
              <a:gd name="T37" fmla="*/ 1038 h 2179"/>
              <a:gd name="T38" fmla="*/ 808 w 1615"/>
              <a:gd name="T39" fmla="*/ 1206 h 2179"/>
              <a:gd name="T40" fmla="*/ 808 w 1615"/>
              <a:gd name="T41" fmla="*/ 870 h 2179"/>
              <a:gd name="T42" fmla="*/ 808 w 1615"/>
              <a:gd name="T43" fmla="*/ 1206 h 2179"/>
              <a:gd name="T44" fmla="*/ 652 w 1615"/>
              <a:gd name="T45" fmla="*/ 1331 h 2179"/>
              <a:gd name="T46" fmla="*/ 453 w 1615"/>
              <a:gd name="T47" fmla="*/ 1481 h 2179"/>
              <a:gd name="T48" fmla="*/ 258 w 1615"/>
              <a:gd name="T49" fmla="*/ 1960 h 2179"/>
              <a:gd name="T50" fmla="*/ 534 w 1615"/>
              <a:gd name="T51" fmla="*/ 1842 h 2179"/>
              <a:gd name="T52" fmla="*/ 702 w 1615"/>
              <a:gd name="T53" fmla="*/ 1467 h 2179"/>
              <a:gd name="T54" fmla="*/ 418 w 1615"/>
              <a:gd name="T55" fmla="*/ 1872 h 2179"/>
              <a:gd name="T56" fmla="*/ 284 w 1615"/>
              <a:gd name="T57" fmla="*/ 1780 h 2179"/>
              <a:gd name="T58" fmla="*/ 418 w 1615"/>
              <a:gd name="T59" fmla="*/ 1872 h 2179"/>
              <a:gd name="T60" fmla="*/ 204 w 1615"/>
              <a:gd name="T61" fmla="*/ 323 h 2179"/>
              <a:gd name="T62" fmla="*/ 204 w 1615"/>
              <a:gd name="T63" fmla="*/ 428 h 2179"/>
              <a:gd name="T64" fmla="*/ 1418 w 1615"/>
              <a:gd name="T65" fmla="*/ 323 h 2179"/>
              <a:gd name="T66" fmla="*/ 1418 w 1615"/>
              <a:gd name="T67" fmla="*/ 428 h 2179"/>
              <a:gd name="T68" fmla="*/ 1418 w 1615"/>
              <a:gd name="T69" fmla="*/ 323 h 2179"/>
              <a:gd name="T70" fmla="*/ 1366 w 1615"/>
              <a:gd name="T71" fmla="*/ 1978 h 2179"/>
              <a:gd name="T72" fmla="*/ 1471 w 1615"/>
              <a:gd name="T73" fmla="*/ 1978 h 2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15" h="2179">
                <a:moveTo>
                  <a:pt x="174" y="131"/>
                </a:moveTo>
                <a:cubicBezTo>
                  <a:pt x="1441" y="131"/>
                  <a:pt x="1441" y="131"/>
                  <a:pt x="1441" y="131"/>
                </a:cubicBezTo>
                <a:cubicBezTo>
                  <a:pt x="1465" y="131"/>
                  <a:pt x="1488" y="136"/>
                  <a:pt x="1509" y="145"/>
                </a:cubicBezTo>
                <a:cubicBezTo>
                  <a:pt x="1344" y="16"/>
                  <a:pt x="1344" y="16"/>
                  <a:pt x="1344" y="16"/>
                </a:cubicBezTo>
                <a:cubicBezTo>
                  <a:pt x="1333" y="7"/>
                  <a:pt x="1312" y="0"/>
                  <a:pt x="1298" y="0"/>
                </a:cubicBezTo>
                <a:cubicBezTo>
                  <a:pt x="306" y="0"/>
                  <a:pt x="306" y="0"/>
                  <a:pt x="306" y="0"/>
                </a:cubicBezTo>
                <a:cubicBezTo>
                  <a:pt x="292" y="0"/>
                  <a:pt x="271" y="7"/>
                  <a:pt x="260" y="16"/>
                </a:cubicBezTo>
                <a:cubicBezTo>
                  <a:pt x="62" y="171"/>
                  <a:pt x="62" y="171"/>
                  <a:pt x="62" y="171"/>
                </a:cubicBezTo>
                <a:cubicBezTo>
                  <a:pt x="64" y="171"/>
                  <a:pt x="64" y="171"/>
                  <a:pt x="64" y="171"/>
                </a:cubicBezTo>
                <a:cubicBezTo>
                  <a:pt x="94" y="146"/>
                  <a:pt x="132" y="131"/>
                  <a:pt x="174" y="131"/>
                </a:cubicBezTo>
                <a:close/>
                <a:moveTo>
                  <a:pt x="1441" y="180"/>
                </a:moveTo>
                <a:cubicBezTo>
                  <a:pt x="174" y="180"/>
                  <a:pt x="174" y="180"/>
                  <a:pt x="174" y="180"/>
                </a:cubicBezTo>
                <a:cubicBezTo>
                  <a:pt x="78" y="180"/>
                  <a:pt x="0" y="258"/>
                  <a:pt x="0" y="354"/>
                </a:cubicBezTo>
                <a:cubicBezTo>
                  <a:pt x="0" y="2005"/>
                  <a:pt x="0" y="2005"/>
                  <a:pt x="0" y="2005"/>
                </a:cubicBezTo>
                <a:cubicBezTo>
                  <a:pt x="0" y="2101"/>
                  <a:pt x="78" y="2179"/>
                  <a:pt x="174" y="2179"/>
                </a:cubicBezTo>
                <a:cubicBezTo>
                  <a:pt x="1441" y="2179"/>
                  <a:pt x="1441" y="2179"/>
                  <a:pt x="1441" y="2179"/>
                </a:cubicBezTo>
                <a:cubicBezTo>
                  <a:pt x="1537" y="2179"/>
                  <a:pt x="1615" y="2101"/>
                  <a:pt x="1615" y="2005"/>
                </a:cubicBezTo>
                <a:cubicBezTo>
                  <a:pt x="1615" y="354"/>
                  <a:pt x="1615" y="354"/>
                  <a:pt x="1615" y="354"/>
                </a:cubicBezTo>
                <a:cubicBezTo>
                  <a:pt x="1615" y="258"/>
                  <a:pt x="1537" y="180"/>
                  <a:pt x="1441" y="180"/>
                </a:cubicBezTo>
                <a:close/>
                <a:moveTo>
                  <a:pt x="1518" y="2005"/>
                </a:moveTo>
                <a:cubicBezTo>
                  <a:pt x="1518" y="2047"/>
                  <a:pt x="1484" y="2082"/>
                  <a:pt x="1441" y="2082"/>
                </a:cubicBezTo>
                <a:cubicBezTo>
                  <a:pt x="174" y="2082"/>
                  <a:pt x="174" y="2082"/>
                  <a:pt x="174" y="2082"/>
                </a:cubicBezTo>
                <a:cubicBezTo>
                  <a:pt x="132" y="2082"/>
                  <a:pt x="97" y="2047"/>
                  <a:pt x="97" y="2005"/>
                </a:cubicBezTo>
                <a:cubicBezTo>
                  <a:pt x="97" y="354"/>
                  <a:pt x="97" y="354"/>
                  <a:pt x="97" y="354"/>
                </a:cubicBezTo>
                <a:cubicBezTo>
                  <a:pt x="97" y="312"/>
                  <a:pt x="132" y="277"/>
                  <a:pt x="174" y="277"/>
                </a:cubicBezTo>
                <a:cubicBezTo>
                  <a:pt x="1441" y="277"/>
                  <a:pt x="1441" y="277"/>
                  <a:pt x="1441" y="277"/>
                </a:cubicBezTo>
                <a:cubicBezTo>
                  <a:pt x="1484" y="277"/>
                  <a:pt x="1518" y="312"/>
                  <a:pt x="1518" y="354"/>
                </a:cubicBezTo>
                <a:lnTo>
                  <a:pt x="1518" y="2005"/>
                </a:lnTo>
                <a:close/>
                <a:moveTo>
                  <a:pt x="808" y="471"/>
                </a:moveTo>
                <a:cubicBezTo>
                  <a:pt x="494" y="471"/>
                  <a:pt x="241" y="725"/>
                  <a:pt x="241" y="1038"/>
                </a:cubicBezTo>
                <a:cubicBezTo>
                  <a:pt x="241" y="1201"/>
                  <a:pt x="309" y="1347"/>
                  <a:pt x="419" y="1451"/>
                </a:cubicBezTo>
                <a:cubicBezTo>
                  <a:pt x="532" y="1339"/>
                  <a:pt x="532" y="1339"/>
                  <a:pt x="532" y="1339"/>
                </a:cubicBezTo>
                <a:cubicBezTo>
                  <a:pt x="565" y="1305"/>
                  <a:pt x="610" y="1286"/>
                  <a:pt x="652" y="1286"/>
                </a:cubicBezTo>
                <a:cubicBezTo>
                  <a:pt x="675" y="1286"/>
                  <a:pt x="696" y="1292"/>
                  <a:pt x="713" y="1304"/>
                </a:cubicBezTo>
                <a:cubicBezTo>
                  <a:pt x="762" y="1337"/>
                  <a:pt x="775" y="1416"/>
                  <a:pt x="744" y="1486"/>
                </a:cubicBezTo>
                <a:cubicBezTo>
                  <a:pt x="695" y="1594"/>
                  <a:pt x="695" y="1594"/>
                  <a:pt x="695" y="1594"/>
                </a:cubicBezTo>
                <a:cubicBezTo>
                  <a:pt x="731" y="1601"/>
                  <a:pt x="769" y="1605"/>
                  <a:pt x="808" y="1605"/>
                </a:cubicBezTo>
                <a:cubicBezTo>
                  <a:pt x="1121" y="1605"/>
                  <a:pt x="1375" y="1351"/>
                  <a:pt x="1375" y="1038"/>
                </a:cubicBezTo>
                <a:cubicBezTo>
                  <a:pt x="1375" y="725"/>
                  <a:pt x="1121" y="471"/>
                  <a:pt x="808" y="471"/>
                </a:cubicBezTo>
                <a:close/>
                <a:moveTo>
                  <a:pt x="808" y="1206"/>
                </a:moveTo>
                <a:cubicBezTo>
                  <a:pt x="715" y="1206"/>
                  <a:pt x="640" y="1131"/>
                  <a:pt x="640" y="1038"/>
                </a:cubicBezTo>
                <a:cubicBezTo>
                  <a:pt x="640" y="945"/>
                  <a:pt x="715" y="870"/>
                  <a:pt x="808" y="870"/>
                </a:cubicBezTo>
                <a:cubicBezTo>
                  <a:pt x="900" y="870"/>
                  <a:pt x="976" y="945"/>
                  <a:pt x="976" y="1038"/>
                </a:cubicBezTo>
                <a:cubicBezTo>
                  <a:pt x="976" y="1131"/>
                  <a:pt x="900" y="1206"/>
                  <a:pt x="808" y="1206"/>
                </a:cubicBezTo>
                <a:close/>
                <a:moveTo>
                  <a:pt x="687" y="1341"/>
                </a:moveTo>
                <a:cubicBezTo>
                  <a:pt x="678" y="1334"/>
                  <a:pt x="665" y="1331"/>
                  <a:pt x="652" y="1331"/>
                </a:cubicBezTo>
                <a:cubicBezTo>
                  <a:pt x="623" y="1331"/>
                  <a:pt x="590" y="1345"/>
                  <a:pt x="564" y="1371"/>
                </a:cubicBezTo>
                <a:cubicBezTo>
                  <a:pt x="453" y="1481"/>
                  <a:pt x="453" y="1481"/>
                  <a:pt x="453" y="1481"/>
                </a:cubicBezTo>
                <a:cubicBezTo>
                  <a:pt x="271" y="1660"/>
                  <a:pt x="271" y="1660"/>
                  <a:pt x="271" y="1660"/>
                </a:cubicBezTo>
                <a:cubicBezTo>
                  <a:pt x="170" y="1760"/>
                  <a:pt x="164" y="1895"/>
                  <a:pt x="258" y="1960"/>
                </a:cubicBezTo>
                <a:cubicBezTo>
                  <a:pt x="286" y="1979"/>
                  <a:pt x="315" y="1988"/>
                  <a:pt x="346" y="1988"/>
                </a:cubicBezTo>
                <a:cubicBezTo>
                  <a:pt x="419" y="1988"/>
                  <a:pt x="493" y="1935"/>
                  <a:pt x="534" y="1842"/>
                </a:cubicBezTo>
                <a:cubicBezTo>
                  <a:pt x="650" y="1583"/>
                  <a:pt x="650" y="1583"/>
                  <a:pt x="650" y="1583"/>
                </a:cubicBezTo>
                <a:cubicBezTo>
                  <a:pt x="702" y="1467"/>
                  <a:pt x="702" y="1467"/>
                  <a:pt x="702" y="1467"/>
                </a:cubicBezTo>
                <a:cubicBezTo>
                  <a:pt x="724" y="1418"/>
                  <a:pt x="717" y="1362"/>
                  <a:pt x="687" y="1341"/>
                </a:cubicBezTo>
                <a:close/>
                <a:moveTo>
                  <a:pt x="418" y="1872"/>
                </a:moveTo>
                <a:cubicBezTo>
                  <a:pt x="392" y="1909"/>
                  <a:pt x="341" y="1919"/>
                  <a:pt x="304" y="1893"/>
                </a:cubicBezTo>
                <a:cubicBezTo>
                  <a:pt x="267" y="1867"/>
                  <a:pt x="258" y="1817"/>
                  <a:pt x="284" y="1780"/>
                </a:cubicBezTo>
                <a:cubicBezTo>
                  <a:pt x="310" y="1743"/>
                  <a:pt x="360" y="1734"/>
                  <a:pt x="397" y="1759"/>
                </a:cubicBezTo>
                <a:cubicBezTo>
                  <a:pt x="434" y="1785"/>
                  <a:pt x="443" y="1836"/>
                  <a:pt x="418" y="1872"/>
                </a:cubicBezTo>
                <a:close/>
                <a:moveTo>
                  <a:pt x="256" y="376"/>
                </a:moveTo>
                <a:cubicBezTo>
                  <a:pt x="256" y="346"/>
                  <a:pt x="233" y="323"/>
                  <a:pt x="204" y="323"/>
                </a:cubicBezTo>
                <a:cubicBezTo>
                  <a:pt x="174" y="323"/>
                  <a:pt x="151" y="346"/>
                  <a:pt x="151" y="376"/>
                </a:cubicBezTo>
                <a:cubicBezTo>
                  <a:pt x="151" y="405"/>
                  <a:pt x="174" y="428"/>
                  <a:pt x="204" y="428"/>
                </a:cubicBezTo>
                <a:cubicBezTo>
                  <a:pt x="233" y="428"/>
                  <a:pt x="256" y="405"/>
                  <a:pt x="256" y="376"/>
                </a:cubicBezTo>
                <a:close/>
                <a:moveTo>
                  <a:pt x="1418" y="323"/>
                </a:moveTo>
                <a:cubicBezTo>
                  <a:pt x="1389" y="323"/>
                  <a:pt x="1366" y="346"/>
                  <a:pt x="1366" y="376"/>
                </a:cubicBezTo>
                <a:cubicBezTo>
                  <a:pt x="1366" y="405"/>
                  <a:pt x="1389" y="428"/>
                  <a:pt x="1418" y="428"/>
                </a:cubicBezTo>
                <a:cubicBezTo>
                  <a:pt x="1448" y="428"/>
                  <a:pt x="1471" y="405"/>
                  <a:pt x="1471" y="376"/>
                </a:cubicBezTo>
                <a:cubicBezTo>
                  <a:pt x="1471" y="346"/>
                  <a:pt x="1448" y="323"/>
                  <a:pt x="1418" y="323"/>
                </a:cubicBezTo>
                <a:close/>
                <a:moveTo>
                  <a:pt x="1418" y="1925"/>
                </a:moveTo>
                <a:cubicBezTo>
                  <a:pt x="1389" y="1925"/>
                  <a:pt x="1366" y="1949"/>
                  <a:pt x="1366" y="1978"/>
                </a:cubicBezTo>
                <a:cubicBezTo>
                  <a:pt x="1366" y="2007"/>
                  <a:pt x="1389" y="2031"/>
                  <a:pt x="1418" y="2031"/>
                </a:cubicBezTo>
                <a:cubicBezTo>
                  <a:pt x="1448" y="2031"/>
                  <a:pt x="1471" y="2007"/>
                  <a:pt x="1471" y="1978"/>
                </a:cubicBezTo>
                <a:cubicBezTo>
                  <a:pt x="1471" y="1949"/>
                  <a:pt x="1448" y="1925"/>
                  <a:pt x="1418" y="1925"/>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3381263067"/>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Analytics Data Fields Logged</a:t>
            </a:r>
          </a:p>
        </p:txBody>
      </p:sp>
      <p:sp>
        <p:nvSpPr>
          <p:cNvPr id="3" name="Rectangle 2"/>
          <p:cNvSpPr/>
          <p:nvPr/>
        </p:nvSpPr>
        <p:spPr bwMode="invGray">
          <a:xfrm>
            <a:off x="-1" y="1446213"/>
            <a:ext cx="11676063" cy="709158"/>
          </a:xfrm>
          <a:prstGeom prst="rect">
            <a:avLst/>
          </a:prstGeom>
          <a:solidFill>
            <a:srgbClr val="00B0F0"/>
          </a:solidFill>
          <a:ln w="12700" cap="flat" cmpd="thickThin" algn="ctr">
            <a:noFill/>
            <a:prstDash val="solid"/>
          </a:ln>
          <a:effectLst/>
        </p:spPr>
        <p:txBody>
          <a:bodyPr rtlCol="0" anchor="ctr"/>
          <a:lstStyle/>
          <a:p>
            <a:pPr defTabSz="1218936">
              <a:defRPr/>
            </a:pPr>
            <a:r>
              <a:rPr lang="en-US" sz="2800" kern="0" dirty="0">
                <a:solidFill>
                  <a:schemeClr val="bg1">
                    <a:alpha val="99000"/>
                  </a:schemeClr>
                </a:solidFill>
                <a:latin typeface="Segoe UI Light" pitchFamily="34" charset="0"/>
              </a:rPr>
              <a:t>The following are some of the fields logged for each record:</a:t>
            </a:r>
          </a:p>
        </p:txBody>
      </p:sp>
      <p:sp>
        <p:nvSpPr>
          <p:cNvPr id="4" name="TextBox 3"/>
          <p:cNvSpPr txBox="1"/>
          <p:nvPr/>
        </p:nvSpPr>
        <p:spPr>
          <a:xfrm>
            <a:off x="517525" y="2363468"/>
            <a:ext cx="2789634" cy="1938992"/>
          </a:xfrm>
          <a:prstGeom prst="rect">
            <a:avLst/>
          </a:prstGeom>
          <a:noFill/>
        </p:spPr>
        <p:txBody>
          <a:bodyPr wrap="square" lIns="0" tIns="0" rIns="0" bIns="0" rtlCol="0">
            <a:spAutoFit/>
          </a:bodyPr>
          <a:lstStyle/>
          <a:p>
            <a:r>
              <a:rPr lang="en-US" sz="1800" dirty="0" smtClean="0">
                <a:solidFill>
                  <a:schemeClr val="tx2">
                    <a:alpha val="99000"/>
                  </a:schemeClr>
                </a:solidFill>
              </a:rPr>
              <a:t>Log Version</a:t>
            </a:r>
          </a:p>
          <a:p>
            <a:r>
              <a:rPr lang="en-US" sz="1800" dirty="0" smtClean="0">
                <a:solidFill>
                  <a:schemeClr val="tx2">
                    <a:alpha val="99000"/>
                  </a:schemeClr>
                </a:solidFill>
              </a:rPr>
              <a:t>Accessing Account</a:t>
            </a:r>
          </a:p>
          <a:p>
            <a:r>
              <a:rPr lang="en-US" sz="1800" dirty="0" smtClean="0">
                <a:solidFill>
                  <a:schemeClr val="tx2">
                    <a:alpha val="99000"/>
                  </a:schemeClr>
                </a:solidFill>
              </a:rPr>
              <a:t>Owner Account</a:t>
            </a:r>
          </a:p>
          <a:p>
            <a:r>
              <a:rPr lang="en-US" sz="1800" dirty="0" smtClean="0">
                <a:solidFill>
                  <a:schemeClr val="tx2">
                    <a:alpha val="99000"/>
                  </a:schemeClr>
                </a:solidFill>
              </a:rPr>
              <a:t>Service Type</a:t>
            </a:r>
          </a:p>
          <a:p>
            <a:r>
              <a:rPr lang="en-US" sz="1800" dirty="0">
                <a:solidFill>
                  <a:schemeClr val="tx2">
                    <a:alpha val="99000"/>
                  </a:schemeClr>
                </a:solidFill>
              </a:rPr>
              <a:t>Request URL</a:t>
            </a:r>
          </a:p>
          <a:p>
            <a:r>
              <a:rPr lang="en-US" sz="1800" dirty="0" smtClean="0">
                <a:solidFill>
                  <a:schemeClr val="tx2">
                    <a:alpha val="99000"/>
                  </a:schemeClr>
                </a:solidFill>
              </a:rPr>
              <a:t>Object Key</a:t>
            </a:r>
          </a:p>
          <a:p>
            <a:r>
              <a:rPr lang="en-US" sz="1800" dirty="0" smtClean="0">
                <a:solidFill>
                  <a:schemeClr val="tx2">
                    <a:alpha val="99000"/>
                  </a:schemeClr>
                </a:solidFill>
              </a:rPr>
              <a:t>Request ID</a:t>
            </a:r>
          </a:p>
        </p:txBody>
      </p:sp>
      <p:sp>
        <p:nvSpPr>
          <p:cNvPr id="5" name="TextBox 4"/>
          <p:cNvSpPr txBox="1"/>
          <p:nvPr/>
        </p:nvSpPr>
        <p:spPr>
          <a:xfrm>
            <a:off x="3307160" y="2363468"/>
            <a:ext cx="2789634" cy="2215991"/>
          </a:xfrm>
          <a:prstGeom prst="rect">
            <a:avLst/>
          </a:prstGeom>
          <a:noFill/>
        </p:spPr>
        <p:txBody>
          <a:bodyPr wrap="square" lIns="0" tIns="0" rIns="0" bIns="0" rtlCol="0">
            <a:spAutoFit/>
          </a:bodyPr>
          <a:lstStyle/>
          <a:p>
            <a:r>
              <a:rPr lang="en-US" sz="1800" dirty="0">
                <a:solidFill>
                  <a:schemeClr val="tx2">
                    <a:alpha val="99000"/>
                  </a:schemeClr>
                </a:solidFill>
              </a:rPr>
              <a:t>Operation Number</a:t>
            </a:r>
          </a:p>
          <a:p>
            <a:r>
              <a:rPr lang="en-US" sz="1800" dirty="0">
                <a:solidFill>
                  <a:schemeClr val="tx2">
                    <a:alpha val="99000"/>
                  </a:schemeClr>
                </a:solidFill>
              </a:rPr>
              <a:t>Request Version</a:t>
            </a:r>
          </a:p>
          <a:p>
            <a:r>
              <a:rPr lang="en-US" sz="1800" dirty="0">
                <a:solidFill>
                  <a:schemeClr val="tx2">
                    <a:alpha val="99000"/>
                  </a:schemeClr>
                </a:solidFill>
              </a:rPr>
              <a:t>Operation Type</a:t>
            </a:r>
          </a:p>
          <a:p>
            <a:r>
              <a:rPr lang="en-US" sz="1800" dirty="0">
                <a:solidFill>
                  <a:schemeClr val="tx2">
                    <a:alpha val="99000"/>
                  </a:schemeClr>
                </a:solidFill>
              </a:rPr>
              <a:t>Start Time</a:t>
            </a:r>
          </a:p>
          <a:p>
            <a:r>
              <a:rPr lang="en-US" sz="1800" dirty="0">
                <a:solidFill>
                  <a:schemeClr val="tx2">
                    <a:alpha val="99000"/>
                  </a:schemeClr>
                </a:solidFill>
              </a:rPr>
              <a:t>Application End to End Latency</a:t>
            </a:r>
          </a:p>
          <a:p>
            <a:r>
              <a:rPr lang="en-US" sz="1800" dirty="0">
                <a:solidFill>
                  <a:schemeClr val="tx2">
                    <a:alpha val="99000"/>
                  </a:schemeClr>
                </a:solidFill>
              </a:rPr>
              <a:t>Storage Server Latency</a:t>
            </a:r>
          </a:p>
          <a:p>
            <a:r>
              <a:rPr lang="en-US" sz="1800" dirty="0">
                <a:solidFill>
                  <a:schemeClr val="tx2">
                    <a:alpha val="99000"/>
                  </a:schemeClr>
                </a:solidFill>
              </a:rPr>
              <a:t>Authentication Type</a:t>
            </a:r>
          </a:p>
        </p:txBody>
      </p:sp>
      <p:sp>
        <p:nvSpPr>
          <p:cNvPr id="6" name="TextBox 5"/>
          <p:cNvSpPr txBox="1"/>
          <p:nvPr/>
        </p:nvSpPr>
        <p:spPr>
          <a:xfrm>
            <a:off x="6096795" y="2363468"/>
            <a:ext cx="2789634" cy="2215991"/>
          </a:xfrm>
          <a:prstGeom prst="rect">
            <a:avLst/>
          </a:prstGeom>
          <a:noFill/>
        </p:spPr>
        <p:txBody>
          <a:bodyPr wrap="square" lIns="0" tIns="0" rIns="0" bIns="0" rtlCol="0">
            <a:spAutoFit/>
          </a:bodyPr>
          <a:lstStyle/>
          <a:p>
            <a:r>
              <a:rPr lang="en-US" sz="1800" dirty="0">
                <a:solidFill>
                  <a:schemeClr val="tx2">
                    <a:alpha val="99000"/>
                  </a:schemeClr>
                </a:solidFill>
              </a:rPr>
              <a:t>Request Status</a:t>
            </a:r>
          </a:p>
          <a:p>
            <a:r>
              <a:rPr lang="en-US" sz="1800" dirty="0">
                <a:solidFill>
                  <a:schemeClr val="tx2">
                    <a:alpha val="99000"/>
                  </a:schemeClr>
                </a:solidFill>
              </a:rPr>
              <a:t>HTTP Status Code</a:t>
            </a:r>
          </a:p>
          <a:p>
            <a:r>
              <a:rPr lang="en-US" sz="1800" dirty="0">
                <a:solidFill>
                  <a:schemeClr val="tx2">
                    <a:alpha val="99000"/>
                  </a:schemeClr>
                </a:solidFill>
              </a:rPr>
              <a:t>Client IP</a:t>
            </a:r>
          </a:p>
          <a:p>
            <a:r>
              <a:rPr lang="en-US" sz="1800" dirty="0">
                <a:solidFill>
                  <a:schemeClr val="tx2">
                    <a:alpha val="99000"/>
                  </a:schemeClr>
                </a:solidFill>
              </a:rPr>
              <a:t>User Agent</a:t>
            </a:r>
          </a:p>
          <a:p>
            <a:r>
              <a:rPr lang="en-US" sz="1800" dirty="0">
                <a:solidFill>
                  <a:schemeClr val="tx2">
                    <a:alpha val="99000"/>
                  </a:schemeClr>
                </a:solidFill>
              </a:rPr>
              <a:t>Referrer</a:t>
            </a:r>
          </a:p>
          <a:p>
            <a:r>
              <a:rPr lang="en-US" sz="1800" dirty="0">
                <a:solidFill>
                  <a:schemeClr val="tx2">
                    <a:alpha val="99000"/>
                  </a:schemeClr>
                </a:solidFill>
              </a:rPr>
              <a:t>Client Request ID</a:t>
            </a:r>
          </a:p>
          <a:p>
            <a:r>
              <a:rPr lang="en-US" sz="1800" dirty="0" err="1">
                <a:solidFill>
                  <a:schemeClr val="tx2">
                    <a:alpha val="99000"/>
                  </a:schemeClr>
                </a:solidFill>
              </a:rPr>
              <a:t>ETag</a:t>
            </a:r>
            <a:endParaRPr lang="en-US" sz="1800" dirty="0">
              <a:solidFill>
                <a:schemeClr val="tx2">
                  <a:alpha val="99000"/>
                </a:schemeClr>
              </a:solidFill>
            </a:endParaRPr>
          </a:p>
          <a:p>
            <a:r>
              <a:rPr lang="en-US" sz="1800" dirty="0">
                <a:solidFill>
                  <a:schemeClr val="tx2">
                    <a:alpha val="99000"/>
                  </a:schemeClr>
                </a:solidFill>
              </a:rPr>
              <a:t>LMT</a:t>
            </a:r>
          </a:p>
        </p:txBody>
      </p:sp>
      <p:sp>
        <p:nvSpPr>
          <p:cNvPr id="7" name="TextBox 6"/>
          <p:cNvSpPr txBox="1"/>
          <p:nvPr/>
        </p:nvSpPr>
        <p:spPr>
          <a:xfrm>
            <a:off x="8886429" y="2363468"/>
            <a:ext cx="2789634" cy="1938992"/>
          </a:xfrm>
          <a:prstGeom prst="rect">
            <a:avLst/>
          </a:prstGeom>
          <a:noFill/>
        </p:spPr>
        <p:txBody>
          <a:bodyPr wrap="square" lIns="0" tIns="0" rIns="0" bIns="0" rtlCol="0">
            <a:spAutoFit/>
          </a:bodyPr>
          <a:lstStyle/>
          <a:p>
            <a:r>
              <a:rPr lang="en-US" sz="1800" dirty="0">
                <a:solidFill>
                  <a:schemeClr val="tx2">
                    <a:alpha val="99000"/>
                  </a:schemeClr>
                </a:solidFill>
              </a:rPr>
              <a:t>Request Packet Size</a:t>
            </a:r>
          </a:p>
          <a:p>
            <a:r>
              <a:rPr lang="en-US" sz="1800" dirty="0">
                <a:solidFill>
                  <a:schemeClr val="tx2">
                    <a:alpha val="99000"/>
                  </a:schemeClr>
                </a:solidFill>
              </a:rPr>
              <a:t>Request Header Size</a:t>
            </a:r>
          </a:p>
          <a:p>
            <a:r>
              <a:rPr lang="en-US" sz="1800" dirty="0">
                <a:solidFill>
                  <a:schemeClr val="tx2">
                    <a:alpha val="99000"/>
                  </a:schemeClr>
                </a:solidFill>
              </a:rPr>
              <a:t>Response Packet Size</a:t>
            </a:r>
          </a:p>
          <a:p>
            <a:r>
              <a:rPr lang="en-US" sz="1800" dirty="0">
                <a:solidFill>
                  <a:schemeClr val="tx2">
                    <a:alpha val="99000"/>
                  </a:schemeClr>
                </a:solidFill>
              </a:rPr>
              <a:t>Response Header Size</a:t>
            </a:r>
          </a:p>
          <a:p>
            <a:r>
              <a:rPr lang="en-US" sz="1800" dirty="0">
                <a:solidFill>
                  <a:schemeClr val="tx2">
                    <a:alpha val="99000"/>
                  </a:schemeClr>
                </a:solidFill>
              </a:rPr>
              <a:t>Request MD5</a:t>
            </a:r>
          </a:p>
          <a:p>
            <a:r>
              <a:rPr lang="en-US" sz="1800" dirty="0">
                <a:solidFill>
                  <a:schemeClr val="tx2">
                    <a:alpha val="99000"/>
                  </a:schemeClr>
                </a:solidFill>
              </a:rPr>
              <a:t>Server MD5</a:t>
            </a:r>
          </a:p>
          <a:p>
            <a:r>
              <a:rPr lang="en-US" sz="1800" dirty="0">
                <a:solidFill>
                  <a:schemeClr val="tx2">
                    <a:alpha val="99000"/>
                  </a:schemeClr>
                </a:solidFill>
              </a:rPr>
              <a:t>Conditions Used</a:t>
            </a:r>
          </a:p>
        </p:txBody>
      </p:sp>
    </p:spTree>
    <p:extLst>
      <p:ext uri="{BB962C8B-B14F-4D97-AF65-F5344CB8AC3E}">
        <p14:creationId xmlns:p14="http://schemas.microsoft.com/office/powerpoint/2010/main" val="1593842509"/>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 Entry Example</a:t>
            </a:r>
          </a:p>
        </p:txBody>
      </p:sp>
      <p:sp>
        <p:nvSpPr>
          <p:cNvPr id="3" name="Content Placeholder 6"/>
          <p:cNvSpPr txBox="1">
            <a:spLocks/>
          </p:cNvSpPr>
          <p:nvPr/>
        </p:nvSpPr>
        <p:spPr>
          <a:xfrm>
            <a:off x="517525" y="1699604"/>
            <a:ext cx="5576889" cy="4721292"/>
          </a:xfrm>
          <a:prstGeom prst="rect">
            <a:avLst/>
          </a:prstGeom>
        </p:spPr>
        <p:txBody>
          <a:bodyPr vert="horz" wrap="square" lIns="0" tIns="0" rIns="0" bIns="0" rtlCol="0">
            <a:sp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600"/>
              </a:spcBef>
              <a:buFont typeface="Arial" pitchFamily="34" charset="0"/>
              <a:buNone/>
            </a:pPr>
            <a:r>
              <a:rPr lang="en-US" sz="1400" dirty="0" smtClean="0">
                <a:solidFill>
                  <a:schemeClr val="tx1">
                    <a:alpha val="99000"/>
                  </a:schemeClr>
                </a:solidFill>
              </a:rPr>
              <a:t>Log Version: 1.0</a:t>
            </a:r>
          </a:p>
          <a:p>
            <a:pPr>
              <a:spcBef>
                <a:spcPts val="600"/>
              </a:spcBef>
              <a:buFont typeface="Arial" pitchFamily="34" charset="0"/>
              <a:buNone/>
            </a:pPr>
            <a:r>
              <a:rPr lang="en-US" sz="1400" dirty="0" smtClean="0">
                <a:solidFill>
                  <a:schemeClr val="tx1">
                    <a:alpha val="99000"/>
                  </a:schemeClr>
                </a:solidFill>
              </a:rPr>
              <a:t>Start Time: </a:t>
            </a:r>
            <a:r>
              <a:rPr lang="pt-BR" sz="1400" dirty="0" smtClean="0">
                <a:solidFill>
                  <a:schemeClr val="tx1">
                    <a:alpha val="99000"/>
                  </a:schemeClr>
                </a:solidFill>
              </a:rPr>
              <a:t>2011-07-28T18:02:40.6271789Z</a:t>
            </a:r>
            <a:endParaRPr lang="en-US" sz="1400" dirty="0" smtClean="0">
              <a:solidFill>
                <a:schemeClr val="tx1">
                  <a:alpha val="99000"/>
                </a:schemeClr>
              </a:solidFill>
            </a:endParaRPr>
          </a:p>
          <a:p>
            <a:pPr>
              <a:spcBef>
                <a:spcPts val="600"/>
              </a:spcBef>
              <a:buFont typeface="Arial" pitchFamily="34" charset="0"/>
              <a:buNone/>
            </a:pPr>
            <a:r>
              <a:rPr lang="en-US" sz="1400" dirty="0" smtClean="0">
                <a:solidFill>
                  <a:schemeClr val="tx1">
                    <a:alpha val="99000"/>
                  </a:schemeClr>
                </a:solidFill>
              </a:rPr>
              <a:t>Operation Type: </a:t>
            </a:r>
            <a:r>
              <a:rPr lang="en-US" sz="1400" dirty="0" err="1" smtClean="0">
                <a:solidFill>
                  <a:schemeClr val="tx1">
                    <a:alpha val="99000"/>
                  </a:schemeClr>
                </a:solidFill>
              </a:rPr>
              <a:t>PutBlob</a:t>
            </a:r>
            <a:endParaRPr lang="en-US" sz="1400" dirty="0" smtClean="0">
              <a:solidFill>
                <a:schemeClr val="tx1">
                  <a:alpha val="99000"/>
                </a:schemeClr>
              </a:solidFill>
            </a:endParaRPr>
          </a:p>
          <a:p>
            <a:pPr>
              <a:spcBef>
                <a:spcPts val="600"/>
              </a:spcBef>
              <a:buFont typeface="Arial" pitchFamily="34" charset="0"/>
              <a:buNone/>
            </a:pPr>
            <a:r>
              <a:rPr lang="en-US" sz="1400" dirty="0" smtClean="0">
                <a:solidFill>
                  <a:schemeClr val="tx1">
                    <a:alpha val="99000"/>
                  </a:schemeClr>
                </a:solidFill>
              </a:rPr>
              <a:t>Status: Success</a:t>
            </a:r>
          </a:p>
          <a:p>
            <a:pPr>
              <a:spcBef>
                <a:spcPts val="600"/>
              </a:spcBef>
              <a:buFont typeface="Arial" pitchFamily="34" charset="0"/>
              <a:buNone/>
            </a:pPr>
            <a:r>
              <a:rPr lang="en-US" sz="1400" dirty="0" smtClean="0">
                <a:solidFill>
                  <a:schemeClr val="tx1">
                    <a:alpha val="99000"/>
                  </a:schemeClr>
                </a:solidFill>
              </a:rPr>
              <a:t>HTTP Status Code: 201</a:t>
            </a:r>
          </a:p>
          <a:p>
            <a:pPr>
              <a:spcBef>
                <a:spcPts val="600"/>
              </a:spcBef>
              <a:buFont typeface="Arial" pitchFamily="34" charset="0"/>
              <a:buNone/>
            </a:pPr>
            <a:r>
              <a:rPr lang="en-US" sz="1400" dirty="0" smtClean="0">
                <a:solidFill>
                  <a:schemeClr val="tx1">
                    <a:alpha val="99000"/>
                  </a:schemeClr>
                </a:solidFill>
              </a:rPr>
              <a:t>Application E2E Latency (milliseconds): 28</a:t>
            </a:r>
          </a:p>
          <a:p>
            <a:pPr>
              <a:spcBef>
                <a:spcPts val="600"/>
              </a:spcBef>
              <a:buFont typeface="Arial" pitchFamily="34" charset="0"/>
              <a:buNone/>
            </a:pPr>
            <a:r>
              <a:rPr lang="en-US" sz="1400" dirty="0" smtClean="0">
                <a:solidFill>
                  <a:schemeClr val="tx1">
                    <a:alpha val="99000"/>
                  </a:schemeClr>
                </a:solidFill>
              </a:rPr>
              <a:t>Storage Server Latency (milliseconds): 21</a:t>
            </a:r>
          </a:p>
          <a:p>
            <a:pPr>
              <a:spcBef>
                <a:spcPts val="600"/>
              </a:spcBef>
              <a:buFont typeface="Arial" pitchFamily="34" charset="0"/>
              <a:buNone/>
            </a:pPr>
            <a:r>
              <a:rPr lang="en-US" sz="1400" dirty="0" smtClean="0">
                <a:solidFill>
                  <a:schemeClr val="tx1">
                    <a:alpha val="99000"/>
                  </a:schemeClr>
                </a:solidFill>
              </a:rPr>
              <a:t>Accessing Account: sally</a:t>
            </a:r>
          </a:p>
          <a:p>
            <a:pPr>
              <a:spcBef>
                <a:spcPts val="600"/>
              </a:spcBef>
              <a:buFont typeface="Arial" pitchFamily="34" charset="0"/>
              <a:buNone/>
            </a:pPr>
            <a:r>
              <a:rPr lang="en-US" sz="1400" dirty="0" smtClean="0">
                <a:solidFill>
                  <a:schemeClr val="tx1">
                    <a:alpha val="99000"/>
                  </a:schemeClr>
                </a:solidFill>
              </a:rPr>
              <a:t>Owner Account: sally</a:t>
            </a:r>
          </a:p>
          <a:p>
            <a:pPr>
              <a:spcBef>
                <a:spcPts val="600"/>
              </a:spcBef>
              <a:buFont typeface="Arial" pitchFamily="34" charset="0"/>
              <a:buNone/>
            </a:pPr>
            <a:r>
              <a:rPr lang="en-US" sz="1400" dirty="0" smtClean="0">
                <a:solidFill>
                  <a:schemeClr val="tx1">
                    <a:alpha val="99000"/>
                  </a:schemeClr>
                </a:solidFill>
              </a:rPr>
              <a:t>Service Type: blob</a:t>
            </a:r>
          </a:p>
          <a:p>
            <a:pPr>
              <a:spcBef>
                <a:spcPts val="600"/>
              </a:spcBef>
              <a:buFont typeface="Arial" pitchFamily="34" charset="0"/>
              <a:buNone/>
            </a:pPr>
            <a:r>
              <a:rPr lang="en-US" sz="1400" dirty="0" smtClean="0">
                <a:solidFill>
                  <a:schemeClr val="tx1">
                    <a:alpha val="99000"/>
                  </a:schemeClr>
                </a:solidFill>
              </a:rPr>
              <a:t>Request URL: PUT http://sally.blob.core.windows.net/</a:t>
            </a:r>
            <a:r>
              <a:rPr lang="pt-BR" sz="1400" dirty="0" smtClean="0">
                <a:solidFill>
                  <a:schemeClr val="tx1">
                    <a:alpha val="99000"/>
                  </a:schemeClr>
                </a:solidFill>
              </a:rPr>
              <a:t>thumbnails/lake.jpg</a:t>
            </a:r>
            <a:endParaRPr lang="en-US" sz="1400" dirty="0" smtClean="0">
              <a:solidFill>
                <a:schemeClr val="tx1">
                  <a:alpha val="99000"/>
                </a:schemeClr>
              </a:solidFill>
            </a:endParaRPr>
          </a:p>
          <a:p>
            <a:pPr>
              <a:spcBef>
                <a:spcPts val="600"/>
              </a:spcBef>
              <a:buFont typeface="Arial" pitchFamily="34" charset="0"/>
              <a:buNone/>
            </a:pPr>
            <a:r>
              <a:rPr lang="en-US" sz="1400" dirty="0" smtClean="0">
                <a:solidFill>
                  <a:schemeClr val="tx1">
                    <a:alpha val="99000"/>
                  </a:schemeClr>
                </a:solidFill>
              </a:rPr>
              <a:t>Object Key: /sally/</a:t>
            </a:r>
            <a:r>
              <a:rPr lang="pt-BR" sz="1400" dirty="0" smtClean="0">
                <a:solidFill>
                  <a:schemeClr val="tx1">
                    <a:alpha val="99000"/>
                  </a:schemeClr>
                </a:solidFill>
              </a:rPr>
              <a:t>thumbnails/lake.jpg</a:t>
            </a:r>
            <a:endParaRPr lang="en-US" sz="1400" dirty="0" smtClean="0">
              <a:solidFill>
                <a:schemeClr val="tx1">
                  <a:alpha val="99000"/>
                </a:schemeClr>
              </a:solidFill>
            </a:endParaRPr>
          </a:p>
          <a:p>
            <a:pPr>
              <a:spcBef>
                <a:spcPts val="600"/>
              </a:spcBef>
              <a:buFont typeface="Arial" pitchFamily="34" charset="0"/>
              <a:buNone/>
            </a:pPr>
            <a:r>
              <a:rPr lang="en-US" sz="1400" dirty="0" smtClean="0">
                <a:solidFill>
                  <a:schemeClr val="tx1">
                    <a:alpha val="99000"/>
                  </a:schemeClr>
                </a:solidFill>
              </a:rPr>
              <a:t>Request ID: </a:t>
            </a:r>
            <a:r>
              <a:rPr lang="pt-BR" sz="1400" dirty="0" smtClean="0">
                <a:solidFill>
                  <a:schemeClr val="tx1">
                    <a:alpha val="99000"/>
                  </a:schemeClr>
                </a:solidFill>
              </a:rPr>
              <a:t>fb658ee6-6123-41f5-81e2-4bfdc178fea3</a:t>
            </a:r>
            <a:endParaRPr lang="en-US" sz="1400" dirty="0" smtClean="0">
              <a:solidFill>
                <a:schemeClr val="tx1">
                  <a:alpha val="99000"/>
                </a:schemeClr>
              </a:solidFill>
            </a:endParaRPr>
          </a:p>
          <a:p>
            <a:pPr>
              <a:spcBef>
                <a:spcPts val="600"/>
              </a:spcBef>
              <a:buFont typeface="Arial" pitchFamily="34" charset="0"/>
              <a:buNone/>
            </a:pPr>
            <a:r>
              <a:rPr lang="en-US" sz="1400" dirty="0" smtClean="0">
                <a:solidFill>
                  <a:schemeClr val="tx1">
                    <a:alpha val="99000"/>
                  </a:schemeClr>
                </a:solidFill>
              </a:rPr>
              <a:t>Operation Number: 0</a:t>
            </a:r>
          </a:p>
          <a:p>
            <a:pPr>
              <a:spcBef>
                <a:spcPts val="600"/>
              </a:spcBef>
              <a:buFont typeface="Arial" pitchFamily="34" charset="0"/>
              <a:buNone/>
            </a:pPr>
            <a:r>
              <a:rPr lang="en-US" sz="1400" dirty="0" smtClean="0">
                <a:solidFill>
                  <a:schemeClr val="tx1">
                    <a:alpha val="99000"/>
                  </a:schemeClr>
                </a:solidFill>
              </a:rPr>
              <a:t>Request Version: 2009-09-19</a:t>
            </a:r>
          </a:p>
          <a:p>
            <a:pPr>
              <a:spcBef>
                <a:spcPts val="600"/>
              </a:spcBef>
              <a:buFont typeface="Arial" pitchFamily="34" charset="0"/>
              <a:buNone/>
            </a:pPr>
            <a:r>
              <a:rPr lang="en-US" sz="1400" dirty="0" smtClean="0">
                <a:solidFill>
                  <a:schemeClr val="tx1">
                    <a:alpha val="99000"/>
                  </a:schemeClr>
                </a:solidFill>
              </a:rPr>
              <a:t>Client IP: </a:t>
            </a:r>
            <a:r>
              <a:rPr lang="pt-BR" sz="1400" dirty="0" smtClean="0">
                <a:solidFill>
                  <a:schemeClr val="tx1">
                    <a:alpha val="99000"/>
                  </a:schemeClr>
                </a:solidFill>
              </a:rPr>
              <a:t>201.9.10.20</a:t>
            </a:r>
            <a:endParaRPr lang="en-US" sz="1400" dirty="0" smtClean="0">
              <a:solidFill>
                <a:schemeClr val="tx1">
                  <a:alpha val="99000"/>
                </a:schemeClr>
              </a:solidFill>
            </a:endParaRPr>
          </a:p>
          <a:p>
            <a:pPr>
              <a:spcBef>
                <a:spcPts val="600"/>
              </a:spcBef>
              <a:buFont typeface="Arial" pitchFamily="34" charset="0"/>
              <a:buNone/>
            </a:pPr>
            <a:r>
              <a:rPr lang="en-US" sz="1400" dirty="0" smtClean="0">
                <a:solidFill>
                  <a:schemeClr val="tx1">
                    <a:alpha val="99000"/>
                  </a:schemeClr>
                </a:solidFill>
              </a:rPr>
              <a:t>Client Request ID: req12345</a:t>
            </a:r>
            <a:endParaRPr lang="en-US" sz="1400" dirty="0">
              <a:solidFill>
                <a:schemeClr val="tx1">
                  <a:alpha val="99000"/>
                </a:schemeClr>
              </a:solidFill>
            </a:endParaRPr>
          </a:p>
        </p:txBody>
      </p:sp>
      <p:sp>
        <p:nvSpPr>
          <p:cNvPr id="5" name="Rectangle 4"/>
          <p:cNvSpPr/>
          <p:nvPr/>
        </p:nvSpPr>
        <p:spPr bwMode="auto">
          <a:xfrm>
            <a:off x="422955" y="2484963"/>
            <a:ext cx="5498873" cy="522514"/>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6" name="Rectangle 5"/>
          <p:cNvSpPr/>
          <p:nvPr/>
        </p:nvSpPr>
        <p:spPr bwMode="auto">
          <a:xfrm>
            <a:off x="422955" y="3007476"/>
            <a:ext cx="5498873" cy="544287"/>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 name="Rectangle 6"/>
          <p:cNvSpPr/>
          <p:nvPr/>
        </p:nvSpPr>
        <p:spPr bwMode="auto">
          <a:xfrm>
            <a:off x="422955" y="4328277"/>
            <a:ext cx="5498873" cy="497113"/>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8" name="Rectangle 7"/>
          <p:cNvSpPr/>
          <p:nvPr/>
        </p:nvSpPr>
        <p:spPr bwMode="auto">
          <a:xfrm>
            <a:off x="422955" y="5865807"/>
            <a:ext cx="5498873" cy="555089"/>
          </a:xfrm>
          <a:prstGeom prst="rect">
            <a:avLst/>
          </a:prstGeom>
          <a:noFill/>
          <a:ln w="41275">
            <a:solidFill>
              <a:srgbClr val="FF0000">
                <a:alpha val="98000"/>
              </a:srgb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9" name="TextBox 8"/>
          <p:cNvSpPr txBox="1"/>
          <p:nvPr/>
        </p:nvSpPr>
        <p:spPr>
          <a:xfrm>
            <a:off x="6094413" y="1697683"/>
            <a:ext cx="5581649" cy="2919261"/>
          </a:xfrm>
          <a:prstGeom prst="rect">
            <a:avLst/>
          </a:prstGeom>
          <a:noFill/>
        </p:spPr>
        <p:txBody>
          <a:bodyPr wrap="square" lIns="0" tIns="0" rIns="0" bIns="0" rtlCol="0">
            <a:spAutoFit/>
          </a:bodyPr>
          <a:lstStyle/>
          <a:p>
            <a:pPr marL="3175" defTabSz="914363">
              <a:lnSpc>
                <a:spcPct val="90000"/>
              </a:lnSpc>
              <a:spcAft>
                <a:spcPts val="900"/>
              </a:spcAft>
              <a:buSzPct val="80000"/>
            </a:pPr>
            <a:r>
              <a:rPr lang="en-US" sz="2800" spc="-100" dirty="0">
                <a:solidFill>
                  <a:srgbClr val="00B0F0">
                    <a:alpha val="99000"/>
                  </a:srgbClr>
                </a:solidFill>
                <a:latin typeface="Segoe UI Light" pitchFamily="34" charset="0"/>
              </a:rPr>
              <a:t>Log Entry in Blob:</a:t>
            </a:r>
          </a:p>
          <a:p>
            <a:pPr defTabSz="914363">
              <a:spcBef>
                <a:spcPts val="600"/>
              </a:spcBef>
              <a:buSzPct val="80000"/>
            </a:pPr>
            <a:r>
              <a:rPr lang="pt-BR" sz="1600" dirty="0">
                <a:solidFill>
                  <a:schemeClr val="tx1">
                    <a:alpha val="99000"/>
                  </a:schemeClr>
                </a:solidFill>
              </a:rPr>
              <a:t>1.0;2011-07-28T18:02:40.6271789Z;PutBlob;Success;201;28;21;authenticated;sally;sally;blob;"http://sally.blob.core.windows.net/thumbnails/lake.jpg?timeout=30000";"/sally/thumbnails/lake.jpg";fb658ee6-6123-41f5-81e2-4bfdc178fea3;0;201.9.10.20;2009-09-19;438;100;223;0;100;;"66CbMXKirxDeTr82SXBKbg==";"0x8CE1B67AD25AA05";Thursday, 28-Jul-11 18:02:40 GMT;;;;"</a:t>
            </a:r>
            <a:r>
              <a:rPr lang="en-US" sz="1600" dirty="0">
                <a:solidFill>
                  <a:schemeClr val="tx1">
                    <a:alpha val="99000"/>
                  </a:schemeClr>
                </a:solidFill>
              </a:rPr>
              <a:t>req12345</a:t>
            </a:r>
            <a:r>
              <a:rPr lang="pt-BR" sz="1600" dirty="0">
                <a:solidFill>
                  <a:schemeClr val="tx1">
                    <a:alpha val="99000"/>
                  </a:schemeClr>
                </a:solidFill>
              </a:rPr>
              <a:t>“</a:t>
            </a:r>
            <a:endParaRPr lang="en-US" sz="1600" dirty="0">
              <a:solidFill>
                <a:schemeClr val="tx1">
                  <a:alpha val="99000"/>
                </a:schemeClr>
              </a:solidFill>
            </a:endParaRPr>
          </a:p>
          <a:p>
            <a:endParaRPr lang="en-US" dirty="0" smtClean="0">
              <a:gradFill>
                <a:gsLst>
                  <a:gs pos="0">
                    <a:schemeClr val="tx1"/>
                  </a:gs>
                  <a:gs pos="86000">
                    <a:schemeClr val="tx1"/>
                  </a:gs>
                </a:gsLst>
                <a:lin ang="5400000" scaled="0"/>
              </a:gradFill>
              <a:effectLst>
                <a:outerShdw blurRad="63500" algn="ctr" rotWithShape="0">
                  <a:schemeClr val="tx1">
                    <a:alpha val="60000"/>
                  </a:schemeClr>
                </a:outerShdw>
              </a:effectLst>
            </a:endParaRPr>
          </a:p>
        </p:txBody>
      </p:sp>
    </p:spTree>
    <p:extLst>
      <p:ext uri="{BB962C8B-B14F-4D97-AF65-F5344CB8AC3E}">
        <p14:creationId xmlns:p14="http://schemas.microsoft.com/office/powerpoint/2010/main" val="357584102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xit" presetSubtype="0" fill="hold" grpId="1" nodeType="withEffect">
                                  <p:stCondLst>
                                    <p:cond delay="0"/>
                                  </p:stCondLst>
                                  <p:childTnLst>
                                    <p:animEffect transition="out" filter="fade">
                                      <p:cBhvr>
                                        <p:cTn id="14" dur="500"/>
                                        <p:tgtEl>
                                          <p:spTgt spid="7"/>
                                        </p:tgtEl>
                                      </p:cBhvr>
                                    </p:animEffect>
                                    <p:set>
                                      <p:cBhvr>
                                        <p:cTn id="15" dur="1" fill="hold">
                                          <p:stCondLst>
                                            <p:cond delay="499"/>
                                          </p:stCondLst>
                                        </p:cTn>
                                        <p:tgtEl>
                                          <p:spTgt spid="7"/>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10" presetClass="exit" presetSubtype="0" fill="hold" grpId="1" nodeType="with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500"/>
                                        <p:tgtEl>
                                          <p:spTgt spid="8"/>
                                        </p:tgtEl>
                                      </p:cBhvr>
                                    </p:animEffect>
                                  </p:childTnLst>
                                </p:cTn>
                              </p:par>
                              <p:par>
                                <p:cTn id="29" presetID="10" presetClass="exit" presetSubtype="0" fill="hold" grpId="1" nodeType="withEffect">
                                  <p:stCondLst>
                                    <p:cond delay="0"/>
                                  </p:stCondLst>
                                  <p:childTnLst>
                                    <p:animEffect transition="out" filter="fade">
                                      <p:cBhvr>
                                        <p:cTn id="30" dur="500"/>
                                        <p:tgtEl>
                                          <p:spTgt spid="6"/>
                                        </p:tgtEl>
                                      </p:cBhvr>
                                    </p:animEffect>
                                    <p:set>
                                      <p:cBhvr>
                                        <p:cTn id="31" dur="1" fill="hold">
                                          <p:stCondLst>
                                            <p:cond delay="499"/>
                                          </p:stCondLst>
                                        </p:cTn>
                                        <p:tgtEl>
                                          <p:spTgt spid="6"/>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par>
                                <p:cTn id="37" presetID="10" presetClass="exit" presetSubtype="0" fill="hold" grpId="1" nodeType="withEffect">
                                  <p:stCondLst>
                                    <p:cond delay="0"/>
                                  </p:stCondLst>
                                  <p:childTnLst>
                                    <p:animEffect transition="out" filter="fade">
                                      <p:cBhvr>
                                        <p:cTn id="38" dur="500"/>
                                        <p:tgtEl>
                                          <p:spTgt spid="8"/>
                                        </p:tgtEl>
                                      </p:cBhvr>
                                    </p:animEffect>
                                    <p:set>
                                      <p:cBhvr>
                                        <p:cTn id="39"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7" grpId="0" animBg="1"/>
      <p:bldP spid="7" grpId="1" animBg="1"/>
      <p:bldP spid="8" grpId="0" animBg="1"/>
      <p:bldP spid="8" grpId="1" animBg="1"/>
      <p:bldP spid="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535240" y="1590152"/>
            <a:ext cx="4308065" cy="367769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74320" tIns="274320" rIns="182880" bIns="274320" numCol="1" spcCol="0" rtlCol="0" anchor="b" anchorCtr="0" compatLnSpc="1">
            <a:prstTxWarp prst="textNoShape">
              <a:avLst/>
            </a:prstTxWarp>
          </a:bodyPr>
          <a:lstStyle/>
          <a:p>
            <a:pPr lvl="0"/>
            <a:r>
              <a:rPr lang="en-US" sz="3600" dirty="0">
                <a:solidFill>
                  <a:srgbClr val="FFFFFF">
                    <a:alpha val="99000"/>
                  </a:srgbClr>
                </a:solidFill>
                <a:latin typeface="Segoe UI Light" pitchFamily="34" charset="0"/>
              </a:rPr>
              <a:t>Provides ability to answer commonly asked questions:</a:t>
            </a:r>
          </a:p>
        </p:txBody>
      </p:sp>
      <p:sp>
        <p:nvSpPr>
          <p:cNvPr id="2" name="Title 1"/>
          <p:cNvSpPr>
            <a:spLocks noGrp="1"/>
          </p:cNvSpPr>
          <p:nvPr>
            <p:ph type="title"/>
          </p:nvPr>
        </p:nvSpPr>
        <p:spPr>
          <a:xfrm>
            <a:off x="519112" y="228600"/>
            <a:ext cx="11149013" cy="664797"/>
          </a:xfrm>
        </p:spPr>
        <p:txBody>
          <a:bodyPr/>
          <a:lstStyle/>
          <a:p>
            <a:r>
              <a:rPr lang="en-US" sz="4800" dirty="0"/>
              <a:t>Storage Analytics – Why turn on Metrics?</a:t>
            </a:r>
          </a:p>
        </p:txBody>
      </p:sp>
      <p:sp>
        <p:nvSpPr>
          <p:cNvPr id="26" name="Content Placeholder 13"/>
          <p:cNvSpPr>
            <a:spLocks noGrp="1"/>
          </p:cNvSpPr>
          <p:nvPr>
            <p:ph sz="half" idx="2"/>
          </p:nvPr>
        </p:nvSpPr>
        <p:spPr>
          <a:xfrm>
            <a:off x="5221201" y="1685330"/>
            <a:ext cx="6454862" cy="3582519"/>
          </a:xfrm>
        </p:spPr>
        <p:txBody>
          <a:bodyPr anchor="b"/>
          <a:lstStyle/>
          <a:p>
            <a:pPr marL="0" indent="0">
              <a:spcBef>
                <a:spcPts val="2400"/>
              </a:spcBef>
              <a:buNone/>
            </a:pPr>
            <a:r>
              <a:rPr lang="en-US" sz="2400" dirty="0">
                <a:solidFill>
                  <a:srgbClr val="595959">
                    <a:alpha val="99000"/>
                  </a:srgbClr>
                </a:solidFill>
              </a:rPr>
              <a:t>How many transactions did my service issue per hour over the past week</a:t>
            </a:r>
            <a:r>
              <a:rPr lang="en-US" sz="2400" dirty="0" smtClean="0">
                <a:solidFill>
                  <a:srgbClr val="595959">
                    <a:alpha val="99000"/>
                  </a:srgbClr>
                </a:solidFill>
              </a:rPr>
              <a:t>?</a:t>
            </a:r>
            <a:endParaRPr lang="en-US" sz="2400" dirty="0">
              <a:solidFill>
                <a:srgbClr val="595959">
                  <a:alpha val="99000"/>
                </a:srgbClr>
              </a:solidFill>
            </a:endParaRPr>
          </a:p>
          <a:p>
            <a:pPr marL="0" indent="0">
              <a:spcBef>
                <a:spcPts val="2400"/>
              </a:spcBef>
              <a:buNone/>
            </a:pPr>
            <a:r>
              <a:rPr lang="en-US" sz="2400" dirty="0">
                <a:solidFill>
                  <a:srgbClr val="595959">
                    <a:alpha val="99000"/>
                  </a:srgbClr>
                </a:solidFill>
              </a:rPr>
              <a:t>How many anonymous Get Blob requests were issued to my storage account</a:t>
            </a:r>
            <a:r>
              <a:rPr lang="en-US" sz="2400" dirty="0" smtClean="0">
                <a:solidFill>
                  <a:srgbClr val="595959">
                    <a:alpha val="99000"/>
                  </a:srgbClr>
                </a:solidFill>
              </a:rPr>
              <a:t>?</a:t>
            </a:r>
            <a:endParaRPr lang="en-US" sz="2400" dirty="0">
              <a:solidFill>
                <a:srgbClr val="595959">
                  <a:alpha val="99000"/>
                </a:srgbClr>
              </a:solidFill>
            </a:endParaRPr>
          </a:p>
          <a:p>
            <a:pPr marL="0" indent="0">
              <a:spcBef>
                <a:spcPts val="2400"/>
              </a:spcBef>
              <a:buNone/>
            </a:pPr>
            <a:r>
              <a:rPr lang="en-US" sz="2400" dirty="0">
                <a:solidFill>
                  <a:srgbClr val="595959">
                    <a:alpha val="99000"/>
                  </a:srgbClr>
                </a:solidFill>
              </a:rPr>
              <a:t>My application is not performing as expected, what is the availability and performance of storage for a given time period</a:t>
            </a:r>
            <a:r>
              <a:rPr lang="en-US" sz="2400" dirty="0" smtClean="0">
                <a:solidFill>
                  <a:srgbClr val="595959">
                    <a:alpha val="99000"/>
                  </a:srgbClr>
                </a:solidFill>
              </a:rPr>
              <a:t>?</a:t>
            </a:r>
            <a:endParaRPr lang="en-US" sz="2400" dirty="0">
              <a:solidFill>
                <a:srgbClr val="595959">
                  <a:alpha val="99000"/>
                </a:srgbClr>
              </a:solidFill>
            </a:endParaRPr>
          </a:p>
          <a:p>
            <a:pPr marL="0" indent="0">
              <a:spcBef>
                <a:spcPts val="2400"/>
              </a:spcBef>
              <a:buNone/>
            </a:pPr>
            <a:r>
              <a:rPr lang="en-US" sz="2400" dirty="0">
                <a:solidFill>
                  <a:srgbClr val="595959">
                    <a:alpha val="99000"/>
                  </a:srgbClr>
                </a:solidFill>
              </a:rPr>
              <a:t>list goes on and on… </a:t>
            </a:r>
          </a:p>
        </p:txBody>
      </p:sp>
    </p:spTree>
    <p:extLst>
      <p:ext uri="{BB962C8B-B14F-4D97-AF65-F5344CB8AC3E}">
        <p14:creationId xmlns:p14="http://schemas.microsoft.com/office/powerpoint/2010/main" val="3643177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Analytics – Metrics</a:t>
            </a:r>
          </a:p>
        </p:txBody>
      </p:sp>
      <p:sp>
        <p:nvSpPr>
          <p:cNvPr id="3" name="Content Placeholder 5"/>
          <p:cNvSpPr txBox="1">
            <a:spLocks/>
          </p:cNvSpPr>
          <p:nvPr/>
        </p:nvSpPr>
        <p:spPr>
          <a:xfrm>
            <a:off x="519113" y="1386470"/>
            <a:ext cx="5413601" cy="4791440"/>
          </a:xfrm>
          <a:prstGeom prst="rect">
            <a:avLst/>
          </a:prstGeom>
          <a:ln>
            <a:solidFill>
              <a:schemeClr val="bg1"/>
            </a:solidFill>
          </a:ln>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Transaction metrics are provided for every 1 hour time interval stored into Windows Azure Tables</a:t>
            </a:r>
          </a:p>
          <a:p>
            <a:pPr marL="3175" lvl="1" indent="0">
              <a:spcBef>
                <a:spcPts val="600"/>
              </a:spcBef>
              <a:buNone/>
            </a:pPr>
            <a:r>
              <a:rPr lang="en-US" sz="2000" spc="-50" dirty="0"/>
              <a:t>Example Metrics</a:t>
            </a:r>
          </a:p>
          <a:p>
            <a:pPr marL="347663" lvl="1" indent="0">
              <a:spcBef>
                <a:spcPts val="600"/>
              </a:spcBef>
              <a:buNone/>
            </a:pPr>
            <a:r>
              <a:rPr lang="en-US" sz="1800" spc="-50" dirty="0"/>
              <a:t>Total Transactions</a:t>
            </a:r>
          </a:p>
          <a:p>
            <a:pPr marL="347663" lvl="1" indent="0">
              <a:spcBef>
                <a:spcPts val="600"/>
              </a:spcBef>
              <a:buNone/>
            </a:pPr>
            <a:r>
              <a:rPr lang="en-US" sz="1800" spc="-50" dirty="0"/>
              <a:t>Availability</a:t>
            </a:r>
          </a:p>
          <a:p>
            <a:pPr marL="347663" lvl="1" indent="0">
              <a:spcBef>
                <a:spcPts val="600"/>
              </a:spcBef>
              <a:buNone/>
            </a:pPr>
            <a:r>
              <a:rPr lang="en-US" sz="1800" spc="-50" dirty="0"/>
              <a:t>% Success, % Network Errors, % Timeout, % Throttled, etc.</a:t>
            </a:r>
          </a:p>
          <a:p>
            <a:pPr marL="347663" lvl="1" indent="0">
              <a:spcBef>
                <a:spcPts val="600"/>
              </a:spcBef>
              <a:buNone/>
            </a:pPr>
            <a:r>
              <a:rPr lang="en-US" sz="1800" spc="-50" dirty="0"/>
              <a:t>Average Latency (Application E2E and Storage Server latency)</a:t>
            </a:r>
          </a:p>
          <a:p>
            <a:pPr marL="347663" lvl="1" indent="0">
              <a:spcBef>
                <a:spcPts val="600"/>
              </a:spcBef>
              <a:buNone/>
            </a:pPr>
            <a:r>
              <a:rPr lang="en-US" sz="1800" spc="-50" dirty="0"/>
              <a:t>Total Ingress</a:t>
            </a:r>
          </a:p>
          <a:p>
            <a:pPr marL="347663" lvl="1" indent="0">
              <a:spcBef>
                <a:spcPts val="600"/>
              </a:spcBef>
              <a:buNone/>
            </a:pPr>
            <a:r>
              <a:rPr lang="en-US" sz="1800" spc="-50" dirty="0"/>
              <a:t>Total Egress</a:t>
            </a:r>
          </a:p>
          <a:p>
            <a:pPr marL="3175" lvl="1" indent="0">
              <a:spcBef>
                <a:spcPts val="600"/>
              </a:spcBef>
              <a:buNone/>
            </a:pPr>
            <a:r>
              <a:rPr lang="en-US" sz="2000" spc="-50" dirty="0"/>
              <a:t>Blob, Table or Queue Summary and per REST API metrics </a:t>
            </a:r>
          </a:p>
        </p:txBody>
      </p:sp>
      <p:sp>
        <p:nvSpPr>
          <p:cNvPr id="4" name="Content Placeholder 5"/>
          <p:cNvSpPr txBox="1">
            <a:spLocks/>
          </p:cNvSpPr>
          <p:nvPr/>
        </p:nvSpPr>
        <p:spPr>
          <a:xfrm>
            <a:off x="6262462" y="1359125"/>
            <a:ext cx="5413601"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Capacity metrics provided for only Blobs at this time</a:t>
            </a:r>
          </a:p>
          <a:p>
            <a:pPr marL="3175" lvl="1" indent="0">
              <a:spcBef>
                <a:spcPts val="600"/>
              </a:spcBef>
              <a:buNone/>
            </a:pPr>
            <a:r>
              <a:rPr lang="en-US" sz="2000" spc="-50" dirty="0"/>
              <a:t>Updated once a day </a:t>
            </a:r>
            <a:endParaRPr lang="en-US" sz="2000" spc="-50" dirty="0" smtClean="0"/>
          </a:p>
          <a:p>
            <a:pPr marL="347663" lvl="1" indent="0">
              <a:spcBef>
                <a:spcPts val="600"/>
              </a:spcBef>
              <a:buNone/>
            </a:pPr>
            <a:r>
              <a:rPr lang="en-US" sz="1800" spc="-50" dirty="0"/>
              <a:t>Capacity and # of objects</a:t>
            </a:r>
          </a:p>
        </p:txBody>
      </p:sp>
    </p:spTree>
    <p:extLst>
      <p:ext uri="{BB962C8B-B14F-4D97-AF65-F5344CB8AC3E}">
        <p14:creationId xmlns:p14="http://schemas.microsoft.com/office/powerpoint/2010/main" val="305240000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664797"/>
          </a:xfrm>
        </p:spPr>
        <p:txBody>
          <a:bodyPr/>
          <a:lstStyle/>
          <a:p>
            <a:r>
              <a:rPr lang="en-US" sz="4800" dirty="0" smtClean="0"/>
              <a:t>Storage Analytics – Example using Metrics</a:t>
            </a:r>
            <a:endParaRPr lang="en-US" sz="4800" dirty="0"/>
          </a:p>
        </p:txBody>
      </p:sp>
      <p:sp>
        <p:nvSpPr>
          <p:cNvPr id="3" name="Content Placeholder 2"/>
          <p:cNvSpPr>
            <a:spLocks noGrp="1"/>
          </p:cNvSpPr>
          <p:nvPr>
            <p:ph idx="4294967295"/>
          </p:nvPr>
        </p:nvSpPr>
        <p:spPr>
          <a:xfrm>
            <a:off x="517525" y="1192822"/>
            <a:ext cx="11149013" cy="929485"/>
          </a:xfrm>
        </p:spPr>
        <p:txBody>
          <a:bodyPr/>
          <a:lstStyle/>
          <a:p>
            <a:pPr marL="0" indent="0">
              <a:spcBef>
                <a:spcPts val="600"/>
              </a:spcBef>
              <a:buNone/>
            </a:pPr>
            <a:r>
              <a:rPr lang="en-US" sz="2800" dirty="0">
                <a:solidFill>
                  <a:schemeClr val="accent2">
                    <a:alpha val="99000"/>
                  </a:schemeClr>
                </a:solidFill>
                <a:latin typeface="Segoe UI Light" pitchFamily="34" charset="0"/>
              </a:rPr>
              <a:t>Client application running in cloud start experiencing slow table access</a:t>
            </a:r>
          </a:p>
          <a:p>
            <a:pPr marL="0" indent="0">
              <a:spcBef>
                <a:spcPts val="1200"/>
              </a:spcBef>
              <a:buNone/>
            </a:pPr>
            <a:r>
              <a:rPr lang="en-US" sz="2800" dirty="0">
                <a:solidFill>
                  <a:schemeClr val="accent2">
                    <a:alpha val="99000"/>
                  </a:schemeClr>
                </a:solidFill>
                <a:latin typeface="Segoe UI Light" pitchFamily="34" charset="0"/>
              </a:rPr>
              <a:t>Compare Application E2E latency with Storage Server latency</a:t>
            </a:r>
          </a:p>
        </p:txBody>
      </p:sp>
      <p:sp>
        <p:nvSpPr>
          <p:cNvPr id="4" name="Right Arrow 3"/>
          <p:cNvSpPr/>
          <p:nvPr/>
        </p:nvSpPr>
        <p:spPr bwMode="auto">
          <a:xfrm>
            <a:off x="696030" y="4811898"/>
            <a:ext cx="3365456" cy="494270"/>
          </a:xfrm>
          <a:prstGeom prst="righ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cxnSp>
        <p:nvCxnSpPr>
          <p:cNvPr id="10" name="Straight Connector 9"/>
          <p:cNvCxnSpPr/>
          <p:nvPr/>
        </p:nvCxnSpPr>
        <p:spPr>
          <a:xfrm rot="5400000">
            <a:off x="3577318" y="4955828"/>
            <a:ext cx="1322173" cy="0"/>
          </a:xfrm>
          <a:prstGeom prst="line">
            <a:avLst/>
          </a:prstGeom>
          <a:ln w="508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rot="5400000">
            <a:off x="7296148" y="4955828"/>
            <a:ext cx="1322173" cy="0"/>
          </a:xfrm>
          <a:prstGeom prst="line">
            <a:avLst/>
          </a:prstGeom>
          <a:ln w="508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rot="5400000">
            <a:off x="-141975" y="4955828"/>
            <a:ext cx="1322173" cy="0"/>
          </a:xfrm>
          <a:prstGeom prst="line">
            <a:avLst/>
          </a:prstGeom>
          <a:ln w="508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rot="5400000">
            <a:off x="11014976" y="4969333"/>
            <a:ext cx="1322173" cy="0"/>
          </a:xfrm>
          <a:prstGeom prst="line">
            <a:avLst/>
          </a:prstGeom>
          <a:ln w="508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16687" y="3953295"/>
            <a:ext cx="3344799" cy="553998"/>
          </a:xfrm>
          <a:prstGeom prst="rect">
            <a:avLst/>
          </a:prstGeom>
          <a:noFill/>
        </p:spPr>
        <p:txBody>
          <a:bodyPr wrap="square" lIns="0" tIns="0" rIns="0" bIns="0" rtlCol="0">
            <a:spAutoFit/>
          </a:bodyPr>
          <a:lstStyle/>
          <a:p>
            <a:pPr algn="ctr">
              <a:lnSpc>
                <a:spcPct val="90000"/>
              </a:lnSpc>
            </a:pPr>
            <a:r>
              <a:rPr lang="en-US" sz="2000" dirty="0">
                <a:gradFill>
                  <a:gsLst>
                    <a:gs pos="0">
                      <a:schemeClr val="tx1"/>
                    </a:gs>
                    <a:gs pos="86000">
                      <a:schemeClr val="tx1"/>
                    </a:gs>
                  </a:gsLst>
                  <a:lin ang="5400000" scaled="0"/>
                </a:gradFill>
              </a:rPr>
              <a:t>Time for input to be transferred to storage service</a:t>
            </a:r>
          </a:p>
        </p:txBody>
      </p:sp>
      <p:sp>
        <p:nvSpPr>
          <p:cNvPr id="15" name="TextBox 14"/>
          <p:cNvSpPr txBox="1"/>
          <p:nvPr/>
        </p:nvSpPr>
        <p:spPr>
          <a:xfrm>
            <a:off x="4415325" y="3814796"/>
            <a:ext cx="3364992" cy="830997"/>
          </a:xfrm>
          <a:prstGeom prst="rect">
            <a:avLst/>
          </a:prstGeom>
          <a:noFill/>
        </p:spPr>
        <p:txBody>
          <a:bodyPr wrap="square" lIns="0" tIns="0" rIns="0" bIns="0" rtlCol="0">
            <a:spAutoFit/>
          </a:bodyPr>
          <a:lstStyle/>
          <a:p>
            <a:pPr algn="ctr">
              <a:lnSpc>
                <a:spcPct val="90000"/>
              </a:lnSpc>
            </a:pPr>
            <a:r>
              <a:rPr lang="en-US" sz="2000" dirty="0" smtClean="0">
                <a:gradFill>
                  <a:gsLst>
                    <a:gs pos="0">
                      <a:schemeClr val="tx1"/>
                    </a:gs>
                    <a:gs pos="86000">
                      <a:schemeClr val="tx1"/>
                    </a:gs>
                  </a:gsLst>
                  <a:lin ang="5400000" scaled="0"/>
                </a:gradFill>
              </a:rPr>
              <a:t>Time for storage service to process request and compute result</a:t>
            </a:r>
          </a:p>
        </p:txBody>
      </p:sp>
      <p:sp>
        <p:nvSpPr>
          <p:cNvPr id="16" name="TextBox 15"/>
          <p:cNvSpPr txBox="1"/>
          <p:nvPr/>
        </p:nvSpPr>
        <p:spPr>
          <a:xfrm>
            <a:off x="8134153" y="3953295"/>
            <a:ext cx="3341607" cy="553998"/>
          </a:xfrm>
          <a:prstGeom prst="rect">
            <a:avLst/>
          </a:prstGeom>
          <a:noFill/>
        </p:spPr>
        <p:txBody>
          <a:bodyPr wrap="square" lIns="0" tIns="0" rIns="0" bIns="0" rtlCol="0">
            <a:spAutoFit/>
          </a:bodyPr>
          <a:lstStyle/>
          <a:p>
            <a:pPr algn="ctr">
              <a:lnSpc>
                <a:spcPct val="90000"/>
              </a:lnSpc>
            </a:pPr>
            <a:r>
              <a:rPr lang="en-US" sz="2000" dirty="0">
                <a:gradFill>
                  <a:gsLst>
                    <a:gs pos="0">
                      <a:schemeClr val="tx1"/>
                    </a:gs>
                    <a:gs pos="86000">
                      <a:schemeClr val="tx1"/>
                    </a:gs>
                  </a:gsLst>
                  <a:lin ang="5400000" scaled="0"/>
                </a:gradFill>
              </a:rPr>
              <a:t>Time taken for application </a:t>
            </a:r>
            <a:br>
              <a:rPr lang="en-US" sz="2000" dirty="0">
                <a:gradFill>
                  <a:gsLst>
                    <a:gs pos="0">
                      <a:schemeClr val="tx1"/>
                    </a:gs>
                    <a:gs pos="86000">
                      <a:schemeClr val="tx1"/>
                    </a:gs>
                  </a:gsLst>
                  <a:lin ang="5400000" scaled="0"/>
                </a:gradFill>
              </a:rPr>
            </a:br>
            <a:r>
              <a:rPr lang="en-US" sz="2000" dirty="0">
                <a:gradFill>
                  <a:gsLst>
                    <a:gs pos="0">
                      <a:schemeClr val="tx1"/>
                    </a:gs>
                    <a:gs pos="86000">
                      <a:schemeClr val="tx1"/>
                    </a:gs>
                  </a:gsLst>
                  <a:lin ang="5400000" scaled="0"/>
                </a:gradFill>
              </a:rPr>
              <a:t>to retrieve the result </a:t>
            </a:r>
          </a:p>
        </p:txBody>
      </p:sp>
      <p:sp>
        <p:nvSpPr>
          <p:cNvPr id="17" name="Right Arrow 16"/>
          <p:cNvSpPr/>
          <p:nvPr/>
        </p:nvSpPr>
        <p:spPr bwMode="auto">
          <a:xfrm>
            <a:off x="4415324" y="4811898"/>
            <a:ext cx="3364992" cy="494270"/>
          </a:xfrm>
          <a:prstGeom prst="righ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18" name="Right Arrow 17"/>
          <p:cNvSpPr/>
          <p:nvPr/>
        </p:nvSpPr>
        <p:spPr bwMode="auto">
          <a:xfrm>
            <a:off x="8134153" y="4811898"/>
            <a:ext cx="3364992" cy="494270"/>
          </a:xfrm>
          <a:prstGeom prst="righ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19" name="Left Brace 18"/>
          <p:cNvSpPr/>
          <p:nvPr/>
        </p:nvSpPr>
        <p:spPr>
          <a:xfrm rot="16200000">
            <a:off x="5832557" y="4108506"/>
            <a:ext cx="530528" cy="3718832"/>
          </a:xfrm>
          <a:prstGeom prst="leftBrace">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p:cNvSpPr txBox="1"/>
          <p:nvPr/>
        </p:nvSpPr>
        <p:spPr>
          <a:xfrm>
            <a:off x="3713670" y="6245030"/>
            <a:ext cx="4761484" cy="387798"/>
          </a:xfrm>
          <a:prstGeom prst="rect">
            <a:avLst/>
          </a:prstGeom>
          <a:noFill/>
        </p:spPr>
        <p:txBody>
          <a:bodyPr wrap="square" lIns="0" tIns="0" rIns="0" bIns="0" rtlCol="0" anchor="ctr">
            <a:spAutoFit/>
          </a:bodyPr>
          <a:lstStyle>
            <a:defPPr>
              <a:defRPr lang="en-US"/>
            </a:defPPr>
            <a:lvl1pPr marL="3175" algn="ctr" defTabSz="914363">
              <a:lnSpc>
                <a:spcPct val="90000"/>
              </a:lnSpc>
              <a:spcAft>
                <a:spcPts val="900"/>
              </a:spcAft>
              <a:buSzPct val="80000"/>
              <a:defRPr sz="2800" spc="-100">
                <a:solidFill>
                  <a:srgbClr val="00B0F0">
                    <a:alpha val="99000"/>
                  </a:srgbClr>
                </a:solidFill>
                <a:latin typeface="Segoe UI Light" pitchFamily="34" charset="0"/>
              </a:defRPr>
            </a:lvl1pPr>
          </a:lstStyle>
          <a:p>
            <a:r>
              <a:rPr lang="en-US" dirty="0"/>
              <a:t>Storage Server Latency</a:t>
            </a:r>
          </a:p>
        </p:txBody>
      </p:sp>
      <p:sp>
        <p:nvSpPr>
          <p:cNvPr id="21" name="Left Brace 20"/>
          <p:cNvSpPr/>
          <p:nvPr/>
        </p:nvSpPr>
        <p:spPr>
          <a:xfrm rot="5400000">
            <a:off x="5752864" y="-1888725"/>
            <a:ext cx="687860" cy="11158538"/>
          </a:xfrm>
          <a:prstGeom prst="leftBrace">
            <a:avLst/>
          </a:prstGeom>
          <a:ln w="25400">
            <a:solidFill>
              <a:schemeClr val="tx2"/>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TextBox 21"/>
          <p:cNvSpPr txBox="1"/>
          <p:nvPr/>
        </p:nvSpPr>
        <p:spPr>
          <a:xfrm>
            <a:off x="3501285" y="2811769"/>
            <a:ext cx="5186255" cy="387798"/>
          </a:xfrm>
          <a:prstGeom prst="rect">
            <a:avLst/>
          </a:prstGeom>
          <a:noFill/>
        </p:spPr>
        <p:txBody>
          <a:bodyPr wrap="square" lIns="0" tIns="0" rIns="0" bIns="0" rtlCol="0" anchor="ctr">
            <a:spAutoFit/>
          </a:bodyPr>
          <a:lstStyle/>
          <a:p>
            <a:pPr marL="3175" algn="ctr" defTabSz="914363">
              <a:lnSpc>
                <a:spcPct val="90000"/>
              </a:lnSpc>
              <a:spcAft>
                <a:spcPts val="900"/>
              </a:spcAft>
              <a:buSzPct val="80000"/>
            </a:pPr>
            <a:r>
              <a:rPr lang="en-US" sz="2800" spc="-100" dirty="0">
                <a:solidFill>
                  <a:srgbClr val="00B0F0">
                    <a:alpha val="99000"/>
                  </a:srgbClr>
                </a:solidFill>
                <a:latin typeface="Segoe UI Light" pitchFamily="34" charset="0"/>
              </a:rPr>
              <a:t>Application E2E Latency</a:t>
            </a:r>
          </a:p>
        </p:txBody>
      </p:sp>
      <p:sp>
        <p:nvSpPr>
          <p:cNvPr id="23" name="TextBox 22"/>
          <p:cNvSpPr txBox="1"/>
          <p:nvPr/>
        </p:nvSpPr>
        <p:spPr>
          <a:xfrm>
            <a:off x="517525" y="5660144"/>
            <a:ext cx="2314307" cy="553998"/>
          </a:xfrm>
          <a:prstGeom prst="rect">
            <a:avLst/>
          </a:prstGeom>
          <a:noFill/>
        </p:spPr>
        <p:txBody>
          <a:bodyPr wrap="square" lIns="0" tIns="0" rIns="0" bIns="0" rtlCol="0">
            <a:spAutoFit/>
          </a:bodyPr>
          <a:lstStyle/>
          <a:p>
            <a:pPr>
              <a:lnSpc>
                <a:spcPct val="90000"/>
              </a:lnSpc>
            </a:pPr>
            <a:r>
              <a:rPr lang="en-US" sz="2000" dirty="0">
                <a:gradFill>
                  <a:gsLst>
                    <a:gs pos="0">
                      <a:schemeClr val="tx1"/>
                    </a:gs>
                    <a:gs pos="86000">
                      <a:schemeClr val="tx1"/>
                    </a:gs>
                  </a:gsLst>
                  <a:lin ang="5400000" scaled="0"/>
                </a:gradFill>
              </a:rPr>
              <a:t>Request arrives at storage service</a:t>
            </a:r>
          </a:p>
        </p:txBody>
      </p:sp>
      <p:sp>
        <p:nvSpPr>
          <p:cNvPr id="24" name="TextBox 23"/>
          <p:cNvSpPr txBox="1"/>
          <p:nvPr/>
        </p:nvSpPr>
        <p:spPr>
          <a:xfrm>
            <a:off x="10876820" y="5660144"/>
            <a:ext cx="799242" cy="276999"/>
          </a:xfrm>
          <a:prstGeom prst="rect">
            <a:avLst/>
          </a:prstGeom>
          <a:noFill/>
        </p:spPr>
        <p:txBody>
          <a:bodyPr wrap="square" lIns="0" tIns="0" rIns="0" bIns="0" rtlCol="0">
            <a:spAutoFit/>
          </a:bodyPr>
          <a:lstStyle>
            <a:defPPr>
              <a:defRPr lang="en-US"/>
            </a:defPPr>
            <a:lvl1pPr>
              <a:lnSpc>
                <a:spcPct val="90000"/>
              </a:lnSpc>
              <a:defRPr sz="2000">
                <a:gradFill>
                  <a:gsLst>
                    <a:gs pos="0">
                      <a:schemeClr val="tx1"/>
                    </a:gs>
                    <a:gs pos="86000">
                      <a:schemeClr val="tx1"/>
                    </a:gs>
                  </a:gsLst>
                  <a:lin ang="5400000" scaled="0"/>
                </a:gradFill>
              </a:defRPr>
            </a:lvl1pPr>
          </a:lstStyle>
          <a:p>
            <a:r>
              <a:rPr lang="en-US" dirty="0"/>
              <a:t>Done</a:t>
            </a:r>
          </a:p>
        </p:txBody>
      </p:sp>
    </p:spTree>
    <p:extLst>
      <p:ext uri="{BB962C8B-B14F-4D97-AF65-F5344CB8AC3E}">
        <p14:creationId xmlns:p14="http://schemas.microsoft.com/office/powerpoint/2010/main" val="122698032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par>
                                <p:cTn id="19" presetID="10"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par>
                                <p:cTn id="30" presetID="10" presetClass="entr" presetSubtype="0" fill="hold"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fade">
                                      <p:cBhvr>
                                        <p:cTn id="37" dur="500"/>
                                        <p:tgtEl>
                                          <p:spTgt spid="1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nodeType="withEffect">
                                  <p:stCondLst>
                                    <p:cond delay="0"/>
                                  </p:stCondLst>
                                  <p:childTnLst>
                                    <p:set>
                                      <p:cBhvr>
                                        <p:cTn id="42" dur="1" fill="hold">
                                          <p:stCondLst>
                                            <p:cond delay="0"/>
                                          </p:stCondLst>
                                        </p:cTn>
                                        <p:tgtEl>
                                          <p:spTgt spid="13"/>
                                        </p:tgtEl>
                                        <p:attrNameLst>
                                          <p:attrName>style.visibility</p:attrName>
                                        </p:attrNameLst>
                                      </p:cBhvr>
                                      <p:to>
                                        <p:strVal val="visible"/>
                                      </p:to>
                                    </p:set>
                                    <p:animEffect transition="in" filter="fade">
                                      <p:cBhvr>
                                        <p:cTn id="43" dur="500"/>
                                        <p:tgtEl>
                                          <p:spTgt spid="1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4"/>
                                        </p:tgtEl>
                                        <p:attrNameLst>
                                          <p:attrName>style.visibility</p:attrName>
                                        </p:attrNameLst>
                                      </p:cBhvr>
                                      <p:to>
                                        <p:strVal val="visible"/>
                                      </p:to>
                                    </p:set>
                                    <p:animEffect transition="in" filter="fade">
                                      <p:cBhvr>
                                        <p:cTn id="46" dur="500"/>
                                        <p:tgtEl>
                                          <p:spTgt spid="24"/>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fade">
                                      <p:cBhvr>
                                        <p:cTn id="59" dur="500"/>
                                        <p:tgtEl>
                                          <p:spTgt spid="21"/>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p:bldP spid="15" grpId="0"/>
      <p:bldP spid="16" grpId="0"/>
      <p:bldP spid="17" grpId="0" animBg="1"/>
      <p:bldP spid="18" grpId="0" animBg="1"/>
      <p:bldP spid="19" grpId="0" animBg="1"/>
      <p:bldP spid="20" grpId="0"/>
      <p:bldP spid="21" grpId="0" animBg="1"/>
      <p:bldP spid="22" grpId="0"/>
      <p:bldP spid="23" grpId="0"/>
      <p:bldP spid="2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498598"/>
          </a:xfrm>
        </p:spPr>
        <p:txBody>
          <a:bodyPr/>
          <a:lstStyle/>
          <a:p>
            <a:r>
              <a:rPr lang="en-US" sz="3600" dirty="0" smtClean="0"/>
              <a:t>Compare Application E2E Latency to Storage Server Latency</a:t>
            </a:r>
            <a:endParaRPr lang="en-US" sz="3600" dirty="0"/>
          </a:p>
        </p:txBody>
      </p:sp>
      <p:graphicFrame>
        <p:nvGraphicFramePr>
          <p:cNvPr id="4" name="Chart 3"/>
          <p:cNvGraphicFramePr>
            <a:graphicFrameLocks/>
          </p:cNvGraphicFramePr>
          <p:nvPr>
            <p:extLst>
              <p:ext uri="{D42A27DB-BD31-4B8C-83A1-F6EECF244321}">
                <p14:modId xmlns:p14="http://schemas.microsoft.com/office/powerpoint/2010/main" val="3429194925"/>
              </p:ext>
            </p:extLst>
          </p:nvPr>
        </p:nvGraphicFramePr>
        <p:xfrm>
          <a:off x="517525" y="1446213"/>
          <a:ext cx="11158538" cy="4779962"/>
        </p:xfrm>
        <a:graphic>
          <a:graphicData uri="http://schemas.openxmlformats.org/drawingml/2006/chart">
            <c:chart xmlns:c="http://schemas.openxmlformats.org/drawingml/2006/chart" xmlns:r="http://schemas.openxmlformats.org/officeDocument/2006/relationships" r:id="rId3"/>
          </a:graphicData>
        </a:graphic>
      </p:graphicFrame>
      <p:sp>
        <p:nvSpPr>
          <p:cNvPr id="5" name="Down Arrow 4"/>
          <p:cNvSpPr/>
          <p:nvPr/>
        </p:nvSpPr>
        <p:spPr bwMode="auto">
          <a:xfrm>
            <a:off x="4726236" y="2493092"/>
            <a:ext cx="661012" cy="1520327"/>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Tree>
    <p:extLst>
      <p:ext uri="{BB962C8B-B14F-4D97-AF65-F5344CB8AC3E}">
        <p14:creationId xmlns:p14="http://schemas.microsoft.com/office/powerpoint/2010/main" val="279522539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Windows Azure Storage Today</a:t>
            </a:r>
            <a:endParaRPr lang="en-US" dirty="0"/>
          </a:p>
        </p:txBody>
      </p:sp>
      <p:sp>
        <p:nvSpPr>
          <p:cNvPr id="15" name="Text Placeholder 8"/>
          <p:cNvSpPr txBox="1">
            <a:spLocks/>
          </p:cNvSpPr>
          <p:nvPr/>
        </p:nvSpPr>
        <p:spPr>
          <a:xfrm>
            <a:off x="517525" y="1446213"/>
            <a:ext cx="10105954" cy="1415772"/>
          </a:xfrm>
          <a:prstGeom prst="rect">
            <a:avLst/>
          </a:prstGeom>
        </p:spPr>
        <p:txBody>
          <a:bodyPr wrap="square">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buNone/>
            </a:pPr>
            <a:r>
              <a:rPr lang="en-US" dirty="0">
                <a:solidFill>
                  <a:schemeClr val="accent2">
                    <a:alpha val="99000"/>
                  </a:schemeClr>
                </a:solidFill>
                <a:latin typeface="Segoe UI Light" pitchFamily="34" charset="0"/>
              </a:rPr>
              <a:t>Geographically Distributed across 3 Regions</a:t>
            </a:r>
          </a:p>
          <a:p>
            <a:pPr marL="0" indent="0" defTabSz="1218987">
              <a:spcAft>
                <a:spcPts val="300"/>
              </a:spcAft>
              <a:buNone/>
            </a:pPr>
            <a:r>
              <a:rPr lang="en-US" sz="1800" dirty="0">
                <a:solidFill>
                  <a:schemeClr val="tx2">
                    <a:alpha val="99000"/>
                  </a:schemeClr>
                </a:solidFill>
              </a:rPr>
              <a:t>Thousands of services/applications</a:t>
            </a:r>
          </a:p>
          <a:p>
            <a:pPr marL="0" indent="0" defTabSz="1218987">
              <a:spcBef>
                <a:spcPts val="0"/>
              </a:spcBef>
              <a:spcAft>
                <a:spcPts val="300"/>
              </a:spcAft>
              <a:buNone/>
            </a:pPr>
            <a:r>
              <a:rPr lang="en-US" sz="1800" dirty="0">
                <a:solidFill>
                  <a:schemeClr val="tx2">
                    <a:alpha val="99000"/>
                  </a:schemeClr>
                </a:solidFill>
              </a:rPr>
              <a:t>Anywhere at Anytime Access to your data</a:t>
            </a:r>
          </a:p>
          <a:p>
            <a:pPr marL="0" indent="0" defTabSz="1218987">
              <a:spcBef>
                <a:spcPts val="0"/>
              </a:spcBef>
              <a:spcAft>
                <a:spcPts val="300"/>
              </a:spcAft>
              <a:buNone/>
            </a:pPr>
            <a:r>
              <a:rPr lang="en-US" sz="1800" dirty="0">
                <a:solidFill>
                  <a:schemeClr val="tx2">
                    <a:alpha val="99000"/>
                  </a:schemeClr>
                </a:solidFill>
              </a:rPr>
              <a:t>Durability and </a:t>
            </a:r>
            <a:r>
              <a:rPr lang="en-US" sz="1800" dirty="0" smtClean="0">
                <a:solidFill>
                  <a:schemeClr val="tx2">
                    <a:alpha val="99000"/>
                  </a:schemeClr>
                </a:solidFill>
              </a:rPr>
              <a:t>Scalability</a:t>
            </a:r>
            <a:endParaRPr lang="en-US" sz="1800" dirty="0">
              <a:solidFill>
                <a:schemeClr val="tx2">
                  <a:alpha val="99000"/>
                </a:schemeClr>
              </a:solidFill>
            </a:endParaRPr>
          </a:p>
        </p:txBody>
      </p:sp>
      <p:pic>
        <p:nvPicPr>
          <p:cNvPr id="16" name="Picture 6" descr="\\server3\InternalBin\Resource DVD\DVD_ART36\Artwork_Imagery\Icons - Illustrations\Maps Globes\world map Transparent blue.png"/>
          <p:cNvPicPr>
            <a:picLocks noChangeAspect="1" noChangeArrowheads="1"/>
          </p:cNvPicPr>
          <p:nvPr/>
        </p:nvPicPr>
        <p:blipFill>
          <a:blip r:embed="rId3" cstate="screen">
            <a:extLst>
              <a:ext uri="{BEBA8EAE-BF5A-486C-A8C5-ECC9F3942E4B}">
                <a14:imgProps xmlns:a14="http://schemas.microsoft.com/office/drawing/2010/main">
                  <a14:imgLayer r:embed="rId4">
                    <a14:imgEffect>
                      <a14:brightnessContrast bright="-40000"/>
                    </a14:imgEffect>
                  </a14:imgLayer>
                </a14:imgProps>
              </a:ext>
              <a:ext uri="{28A0092B-C50C-407E-A947-70E740481C1C}">
                <a14:useLocalDpi xmlns:a14="http://schemas.microsoft.com/office/drawing/2010/main"/>
              </a:ext>
            </a:extLst>
          </a:blip>
          <a:srcRect/>
          <a:stretch>
            <a:fillRect/>
          </a:stretch>
        </p:blipFill>
        <p:spPr bwMode="auto">
          <a:xfrm>
            <a:off x="0" y="2953820"/>
            <a:ext cx="4565645" cy="3689635"/>
          </a:xfrm>
          <a:prstGeom prst="rect">
            <a:avLst/>
          </a:prstGeom>
          <a:noFill/>
        </p:spPr>
      </p:pic>
      <p:pic>
        <p:nvPicPr>
          <p:cNvPr id="17" name="Picture 16" descr="\\server3\InternalBin\Resource DVD\DVD_ART36\Artwork_Imagery\Icons - Illustrations\Maps Globes\world map Transparent blue.png"/>
          <p:cNvPicPr>
            <a:picLocks noChangeAspect="1" noChangeArrowheads="1"/>
          </p:cNvPicPr>
          <p:nvPr/>
        </p:nvPicPr>
        <p:blipFill>
          <a:blip r:embed="rId5" cstate="screen">
            <a:duotone>
              <a:prstClr val="black"/>
              <a:schemeClr val="tx2">
                <a:tint val="45000"/>
                <a:satMod val="400000"/>
              </a:schemeClr>
            </a:duotone>
            <a:extLst>
              <a:ext uri="{BEBA8EAE-BF5A-486C-A8C5-ECC9F3942E4B}">
                <a14:imgProps xmlns:a14="http://schemas.microsoft.com/office/drawing/2010/main">
                  <a14:imgLayer r:embed="rId6">
                    <a14:imgEffect>
                      <a14:colorTemperature colorTemp="11200"/>
                    </a14:imgEffect>
                    <a14:imgEffect>
                      <a14:saturation sat="400000"/>
                    </a14:imgEffect>
                  </a14:imgLayer>
                </a14:imgProps>
              </a:ext>
              <a:ext uri="{28A0092B-C50C-407E-A947-70E740481C1C}">
                <a14:useLocalDpi xmlns:a14="http://schemas.microsoft.com/office/drawing/2010/main"/>
              </a:ext>
            </a:extLst>
          </a:blip>
          <a:srcRect/>
          <a:stretch>
            <a:fillRect/>
          </a:stretch>
        </p:blipFill>
        <p:spPr bwMode="auto">
          <a:xfrm>
            <a:off x="4576215" y="2962882"/>
            <a:ext cx="2464814" cy="3689635"/>
          </a:xfrm>
          <a:prstGeom prst="rect">
            <a:avLst/>
          </a:prstGeom>
          <a:noFill/>
        </p:spPr>
      </p:pic>
      <p:pic>
        <p:nvPicPr>
          <p:cNvPr id="18" name="Picture 6" descr="\\server3\InternalBin\Resource DVD\DVD_ART36\Artwork_Imagery\Icons - Illustrations\Maps Globes\world map Transparent blue.png"/>
          <p:cNvPicPr>
            <a:picLocks noChangeAspect="1" noChangeArrowheads="1"/>
          </p:cNvPicPr>
          <p:nvPr/>
        </p:nvPicPr>
        <p:blipFill>
          <a:blip r:embed="rId7" cstate="screen">
            <a:extLst>
              <a:ext uri="{BEBA8EAE-BF5A-486C-A8C5-ECC9F3942E4B}">
                <a14:imgProps xmlns:a14="http://schemas.microsoft.com/office/drawing/2010/main">
                  <a14:imgLayer r:embed="rId8">
                    <a14:imgEffect>
                      <a14:brightnessContrast bright="-40000"/>
                    </a14:imgEffect>
                  </a14:imgLayer>
                </a14:imgProps>
              </a:ext>
              <a:ext uri="{28A0092B-C50C-407E-A947-70E740481C1C}">
                <a14:useLocalDpi xmlns:a14="http://schemas.microsoft.com/office/drawing/2010/main"/>
              </a:ext>
            </a:extLst>
          </a:blip>
          <a:srcRect r="-1748"/>
          <a:stretch>
            <a:fillRect/>
          </a:stretch>
        </p:blipFill>
        <p:spPr bwMode="auto">
          <a:xfrm>
            <a:off x="7050092" y="2962882"/>
            <a:ext cx="4546011" cy="3689635"/>
          </a:xfrm>
          <a:prstGeom prst="rect">
            <a:avLst/>
          </a:prstGeom>
          <a:noFill/>
        </p:spPr>
      </p:pic>
      <p:grpSp>
        <p:nvGrpSpPr>
          <p:cNvPr id="19" name="Group 18"/>
          <p:cNvGrpSpPr/>
          <p:nvPr/>
        </p:nvGrpSpPr>
        <p:grpSpPr>
          <a:xfrm>
            <a:off x="2075554" y="3564841"/>
            <a:ext cx="1699949" cy="510598"/>
            <a:chOff x="8718270" y="3152204"/>
            <a:chExt cx="2762610" cy="829780"/>
          </a:xfrm>
          <a:effectLst>
            <a:outerShdw blurRad="76200" dir="18900000" sy="23000" kx="-1200000" algn="bl" rotWithShape="0">
              <a:prstClr val="black">
                <a:alpha val="20000"/>
              </a:prstClr>
            </a:outerShdw>
          </a:effectLst>
        </p:grpSpPr>
        <p:grpSp>
          <p:nvGrpSpPr>
            <p:cNvPr id="20" name="Group 19"/>
            <p:cNvGrpSpPr/>
            <p:nvPr/>
          </p:nvGrpSpPr>
          <p:grpSpPr>
            <a:xfrm>
              <a:off x="8718270" y="3152204"/>
              <a:ext cx="2762610" cy="829780"/>
              <a:chOff x="8069942" y="-247775"/>
              <a:chExt cx="2762610" cy="829780"/>
            </a:xfrm>
          </p:grpSpPr>
          <p:sp>
            <p:nvSpPr>
              <p:cNvPr id="22" name="Rectangle 21"/>
              <p:cNvSpPr/>
              <p:nvPr/>
            </p:nvSpPr>
            <p:spPr bwMode="auto">
              <a:xfrm>
                <a:off x="8072519" y="-247775"/>
                <a:ext cx="2760033"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23" name="Isosceles Triangle 22"/>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21" name="TextBox 20"/>
            <p:cNvSpPr txBox="1"/>
            <p:nvPr/>
          </p:nvSpPr>
          <p:spPr>
            <a:xfrm>
              <a:off x="8874018" y="3266409"/>
              <a:ext cx="2358276" cy="3392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North Central US</a:t>
              </a:r>
            </a:p>
          </p:txBody>
        </p:sp>
      </p:grpSp>
      <p:grpSp>
        <p:nvGrpSpPr>
          <p:cNvPr id="24" name="Group 23"/>
          <p:cNvGrpSpPr/>
          <p:nvPr/>
        </p:nvGrpSpPr>
        <p:grpSpPr>
          <a:xfrm>
            <a:off x="1969997" y="4488402"/>
            <a:ext cx="1836849" cy="394918"/>
            <a:chOff x="8495792" y="3059628"/>
            <a:chExt cx="2985088" cy="641789"/>
          </a:xfrm>
          <a:effectLst>
            <a:outerShdw blurRad="76200" dir="18900000" sy="23000" kx="-1200000" algn="bl" rotWithShape="0">
              <a:prstClr val="black">
                <a:alpha val="20000"/>
              </a:prstClr>
            </a:outerShdw>
          </a:effectLst>
        </p:grpSpPr>
        <p:grpSp>
          <p:nvGrpSpPr>
            <p:cNvPr id="25" name="Group 24"/>
            <p:cNvGrpSpPr/>
            <p:nvPr/>
          </p:nvGrpSpPr>
          <p:grpSpPr>
            <a:xfrm>
              <a:off x="8495792" y="3059628"/>
              <a:ext cx="2985088" cy="641789"/>
              <a:chOff x="7847464" y="-340351"/>
              <a:chExt cx="2985088" cy="641789"/>
            </a:xfrm>
          </p:grpSpPr>
          <p:sp>
            <p:nvSpPr>
              <p:cNvPr id="27" name="Rectangle 26"/>
              <p:cNvSpPr/>
              <p:nvPr/>
            </p:nvSpPr>
            <p:spPr bwMode="auto">
              <a:xfrm>
                <a:off x="8072519" y="-247784"/>
                <a:ext cx="2760033" cy="54922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29" name="Isosceles Triangle 28"/>
              <p:cNvSpPr/>
              <p:nvPr/>
            </p:nvSpPr>
            <p:spPr bwMode="auto">
              <a:xfrm rot="12893492">
                <a:off x="7847464" y="-340351"/>
                <a:ext cx="722678" cy="311500"/>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26" name="TextBox 25"/>
            <p:cNvSpPr txBox="1"/>
            <p:nvPr/>
          </p:nvSpPr>
          <p:spPr>
            <a:xfrm>
              <a:off x="8874018" y="3266409"/>
              <a:ext cx="2349244" cy="3392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South Central US</a:t>
              </a:r>
            </a:p>
          </p:txBody>
        </p:sp>
      </p:grpSp>
      <p:grpSp>
        <p:nvGrpSpPr>
          <p:cNvPr id="30" name="Group 29"/>
          <p:cNvGrpSpPr/>
          <p:nvPr/>
        </p:nvGrpSpPr>
        <p:grpSpPr>
          <a:xfrm>
            <a:off x="5329625" y="3504599"/>
            <a:ext cx="1698363" cy="510598"/>
            <a:chOff x="8720847" y="3152204"/>
            <a:chExt cx="2760033" cy="829780"/>
          </a:xfrm>
          <a:effectLst>
            <a:outerShdw blurRad="76200" dir="18900000" sy="23000" kx="-1200000" algn="bl" rotWithShape="0">
              <a:prstClr val="black">
                <a:alpha val="20000"/>
              </a:prstClr>
            </a:outerShdw>
          </a:effectLst>
        </p:grpSpPr>
        <p:grpSp>
          <p:nvGrpSpPr>
            <p:cNvPr id="31" name="Group 30"/>
            <p:cNvGrpSpPr/>
            <p:nvPr/>
          </p:nvGrpSpPr>
          <p:grpSpPr>
            <a:xfrm>
              <a:off x="8720847" y="3152204"/>
              <a:ext cx="2760033" cy="829780"/>
              <a:chOff x="8072519" y="-247775"/>
              <a:chExt cx="2760033" cy="829780"/>
            </a:xfrm>
          </p:grpSpPr>
          <p:sp>
            <p:nvSpPr>
              <p:cNvPr id="36" name="Rectangle 35"/>
              <p:cNvSpPr/>
              <p:nvPr/>
            </p:nvSpPr>
            <p:spPr bwMode="auto">
              <a:xfrm>
                <a:off x="8072519" y="-247775"/>
                <a:ext cx="2760033" cy="549224"/>
              </a:xfrm>
              <a:prstGeom prst="rect">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39" name="Isosceles Triangle 38"/>
              <p:cNvSpPr/>
              <p:nvPr/>
            </p:nvSpPr>
            <p:spPr bwMode="auto">
              <a:xfrm rot="5400000">
                <a:off x="7879888" y="64918"/>
                <a:ext cx="722676" cy="311498"/>
              </a:xfrm>
              <a:prstGeom prst="triangl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32" name="TextBox 31"/>
            <p:cNvSpPr txBox="1"/>
            <p:nvPr/>
          </p:nvSpPr>
          <p:spPr>
            <a:xfrm>
              <a:off x="8874017" y="3266409"/>
              <a:ext cx="2323986" cy="3392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Northern Europe</a:t>
              </a:r>
            </a:p>
          </p:txBody>
        </p:sp>
      </p:grpSp>
      <p:grpSp>
        <p:nvGrpSpPr>
          <p:cNvPr id="40" name="Group 39"/>
          <p:cNvGrpSpPr/>
          <p:nvPr/>
        </p:nvGrpSpPr>
        <p:grpSpPr>
          <a:xfrm>
            <a:off x="5841863" y="3873537"/>
            <a:ext cx="1699949" cy="510598"/>
            <a:chOff x="8718270" y="3152204"/>
            <a:chExt cx="2762610" cy="829780"/>
          </a:xfrm>
          <a:effectLst>
            <a:outerShdw blurRad="76200" dir="18900000" sy="23000" kx="-1200000" algn="bl" rotWithShape="0">
              <a:prstClr val="black">
                <a:alpha val="20000"/>
              </a:prstClr>
            </a:outerShdw>
          </a:effectLst>
        </p:grpSpPr>
        <p:grpSp>
          <p:nvGrpSpPr>
            <p:cNvPr id="41" name="Group 40"/>
            <p:cNvGrpSpPr/>
            <p:nvPr/>
          </p:nvGrpSpPr>
          <p:grpSpPr>
            <a:xfrm>
              <a:off x="8718270" y="3152204"/>
              <a:ext cx="2762610" cy="829780"/>
              <a:chOff x="8069942" y="-247775"/>
              <a:chExt cx="2762610" cy="829780"/>
            </a:xfrm>
          </p:grpSpPr>
          <p:sp>
            <p:nvSpPr>
              <p:cNvPr id="43" name="Rectangle 42"/>
              <p:cNvSpPr/>
              <p:nvPr/>
            </p:nvSpPr>
            <p:spPr bwMode="auto">
              <a:xfrm>
                <a:off x="8072519" y="-247775"/>
                <a:ext cx="2760033" cy="549224"/>
              </a:xfrm>
              <a:prstGeom prst="rect">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44" name="Isosceles Triangle 43"/>
              <p:cNvSpPr/>
              <p:nvPr/>
            </p:nvSpPr>
            <p:spPr bwMode="auto">
              <a:xfrm rot="5400000">
                <a:off x="7864352" y="64918"/>
                <a:ext cx="722677" cy="311498"/>
              </a:xfrm>
              <a:prstGeom prst="triangl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42" name="TextBox 41"/>
            <p:cNvSpPr txBox="1"/>
            <p:nvPr/>
          </p:nvSpPr>
          <p:spPr>
            <a:xfrm>
              <a:off x="8874018" y="3266409"/>
              <a:ext cx="2193761" cy="3392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Western Europe</a:t>
              </a:r>
            </a:p>
          </p:txBody>
        </p:sp>
      </p:grpSp>
      <p:grpSp>
        <p:nvGrpSpPr>
          <p:cNvPr id="45" name="Group 44"/>
          <p:cNvGrpSpPr/>
          <p:nvPr/>
        </p:nvGrpSpPr>
        <p:grpSpPr>
          <a:xfrm>
            <a:off x="8682916" y="3956198"/>
            <a:ext cx="1698363" cy="510598"/>
            <a:chOff x="8720847" y="3152204"/>
            <a:chExt cx="2760033" cy="829780"/>
          </a:xfrm>
          <a:effectLst>
            <a:outerShdw blurRad="76200" dir="18900000" sy="23000" kx="-1200000" algn="bl" rotWithShape="0">
              <a:prstClr val="black">
                <a:alpha val="20000"/>
              </a:prstClr>
            </a:outerShdw>
          </a:effectLst>
        </p:grpSpPr>
        <p:grpSp>
          <p:nvGrpSpPr>
            <p:cNvPr id="47" name="Group 46"/>
            <p:cNvGrpSpPr/>
            <p:nvPr/>
          </p:nvGrpSpPr>
          <p:grpSpPr>
            <a:xfrm>
              <a:off x="8720847" y="3152204"/>
              <a:ext cx="2760033" cy="829780"/>
              <a:chOff x="8072519" y="-247775"/>
              <a:chExt cx="2760033" cy="829780"/>
            </a:xfrm>
          </p:grpSpPr>
          <p:sp>
            <p:nvSpPr>
              <p:cNvPr id="51" name="Rectangle 50"/>
              <p:cNvSpPr/>
              <p:nvPr/>
            </p:nvSpPr>
            <p:spPr bwMode="auto">
              <a:xfrm>
                <a:off x="8072519" y="-247775"/>
                <a:ext cx="2760033" cy="549224"/>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54" name="Isosceles Triangle 53"/>
              <p:cNvSpPr/>
              <p:nvPr/>
            </p:nvSpPr>
            <p:spPr bwMode="auto">
              <a:xfrm rot="5400000">
                <a:off x="7879888" y="64918"/>
                <a:ext cx="722676" cy="311498"/>
              </a:xfrm>
              <a:prstGeom prst="triangl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49" name="TextBox 48"/>
            <p:cNvSpPr txBox="1"/>
            <p:nvPr/>
          </p:nvSpPr>
          <p:spPr>
            <a:xfrm>
              <a:off x="8874017" y="3266409"/>
              <a:ext cx="1220431" cy="3392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East Asia</a:t>
              </a:r>
            </a:p>
          </p:txBody>
        </p:sp>
      </p:grpSp>
      <p:grpSp>
        <p:nvGrpSpPr>
          <p:cNvPr id="56" name="Group 55"/>
          <p:cNvGrpSpPr/>
          <p:nvPr/>
        </p:nvGrpSpPr>
        <p:grpSpPr>
          <a:xfrm>
            <a:off x="8505250" y="4488402"/>
            <a:ext cx="1699949" cy="510598"/>
            <a:chOff x="8718270" y="3152204"/>
            <a:chExt cx="2762610" cy="829780"/>
          </a:xfrm>
          <a:effectLst>
            <a:outerShdw blurRad="76200" dir="18900000" sy="23000" kx="-1200000" algn="bl" rotWithShape="0">
              <a:prstClr val="black">
                <a:alpha val="20000"/>
              </a:prstClr>
            </a:outerShdw>
          </a:effectLst>
        </p:grpSpPr>
        <p:grpSp>
          <p:nvGrpSpPr>
            <p:cNvPr id="57" name="Group 56"/>
            <p:cNvGrpSpPr/>
            <p:nvPr/>
          </p:nvGrpSpPr>
          <p:grpSpPr>
            <a:xfrm>
              <a:off x="8718270" y="3152204"/>
              <a:ext cx="2762610" cy="829780"/>
              <a:chOff x="8069942" y="-247775"/>
              <a:chExt cx="2762610" cy="829780"/>
            </a:xfrm>
          </p:grpSpPr>
          <p:sp>
            <p:nvSpPr>
              <p:cNvPr id="59" name="Rectangle 58"/>
              <p:cNvSpPr/>
              <p:nvPr/>
            </p:nvSpPr>
            <p:spPr bwMode="auto">
              <a:xfrm>
                <a:off x="8072519" y="-247775"/>
                <a:ext cx="2760033" cy="549224"/>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60" name="Isosceles Triangle 59"/>
              <p:cNvSpPr/>
              <p:nvPr/>
            </p:nvSpPr>
            <p:spPr bwMode="auto">
              <a:xfrm rot="5400000">
                <a:off x="7864352" y="64918"/>
                <a:ext cx="722677" cy="311498"/>
              </a:xfrm>
              <a:prstGeom prst="triangl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58" name="TextBox 57"/>
            <p:cNvSpPr txBox="1"/>
            <p:nvPr/>
          </p:nvSpPr>
          <p:spPr>
            <a:xfrm>
              <a:off x="8874018" y="3266409"/>
              <a:ext cx="2116937" cy="3392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South East Asia</a:t>
              </a:r>
            </a:p>
          </p:txBody>
        </p:sp>
      </p:grpSp>
      <p:sp>
        <p:nvSpPr>
          <p:cNvPr id="5" name="Rectangle 4"/>
          <p:cNvSpPr/>
          <p:nvPr/>
        </p:nvSpPr>
        <p:spPr>
          <a:xfrm>
            <a:off x="5485634" y="1901840"/>
            <a:ext cx="6092825" cy="369332"/>
          </a:xfrm>
          <a:prstGeom prst="rect">
            <a:avLst/>
          </a:prstGeom>
        </p:spPr>
        <p:txBody>
          <a:bodyPr>
            <a:spAutoFit/>
          </a:bodyPr>
          <a:lstStyle/>
          <a:p>
            <a:pPr lvl="0">
              <a:spcAft>
                <a:spcPts val="300"/>
              </a:spcAft>
            </a:pPr>
            <a:r>
              <a:rPr lang="en-US" sz="1800" dirty="0" smtClean="0">
                <a:solidFill>
                  <a:srgbClr val="5F5F5F">
                    <a:alpha val="99000"/>
                  </a:srgbClr>
                </a:solidFill>
              </a:rPr>
              <a:t>&gt;30</a:t>
            </a:r>
            <a:r>
              <a:rPr lang="en-US" sz="1800" dirty="0" smtClean="0">
                <a:solidFill>
                  <a:srgbClr val="5F5F5F">
                    <a:alpha val="99000"/>
                  </a:srgbClr>
                </a:solidFill>
              </a:rPr>
              <a:t>0 </a:t>
            </a:r>
            <a:r>
              <a:rPr lang="en-US" sz="1800" dirty="0">
                <a:solidFill>
                  <a:srgbClr val="5F5F5F">
                    <a:alpha val="99000"/>
                  </a:srgbClr>
                </a:solidFill>
              </a:rPr>
              <a:t>Petabytes raw storage </a:t>
            </a:r>
            <a:r>
              <a:rPr lang="en-US" sz="1800" dirty="0" smtClean="0">
                <a:solidFill>
                  <a:srgbClr val="5F5F5F">
                    <a:alpha val="99000"/>
                  </a:srgbClr>
                </a:solidFill>
              </a:rPr>
              <a:t>today</a:t>
            </a:r>
            <a:endParaRPr lang="en-US" sz="1800" dirty="0">
              <a:solidFill>
                <a:srgbClr val="5F5F5F">
                  <a:alpha val="99000"/>
                </a:srgbClr>
              </a:solidFill>
            </a:endParaRPr>
          </a:p>
        </p:txBody>
      </p:sp>
      <p:grpSp>
        <p:nvGrpSpPr>
          <p:cNvPr id="46" name="Group 45"/>
          <p:cNvGrpSpPr/>
          <p:nvPr/>
        </p:nvGrpSpPr>
        <p:grpSpPr>
          <a:xfrm>
            <a:off x="1210434" y="3887592"/>
            <a:ext cx="698329" cy="510598"/>
            <a:chOff x="8718270" y="3152204"/>
            <a:chExt cx="1134864" cy="829780"/>
          </a:xfrm>
          <a:effectLst>
            <a:outerShdw blurRad="76200" dir="18900000" sy="23000" kx="-1200000" algn="bl" rotWithShape="0">
              <a:prstClr val="black">
                <a:alpha val="20000"/>
              </a:prstClr>
            </a:outerShdw>
          </a:effectLst>
        </p:grpSpPr>
        <p:grpSp>
          <p:nvGrpSpPr>
            <p:cNvPr id="48" name="Group 47"/>
            <p:cNvGrpSpPr/>
            <p:nvPr/>
          </p:nvGrpSpPr>
          <p:grpSpPr>
            <a:xfrm>
              <a:off x="8718270" y="3152204"/>
              <a:ext cx="1134864" cy="829780"/>
              <a:chOff x="8069942" y="-247775"/>
              <a:chExt cx="1134864" cy="829780"/>
            </a:xfrm>
          </p:grpSpPr>
          <p:sp>
            <p:nvSpPr>
              <p:cNvPr id="52" name="Rectangle 51"/>
              <p:cNvSpPr/>
              <p:nvPr/>
            </p:nvSpPr>
            <p:spPr bwMode="auto">
              <a:xfrm>
                <a:off x="8072521" y="-247775"/>
                <a:ext cx="1132285"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53" name="Isosceles Triangle 52"/>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50" name="TextBox 49"/>
            <p:cNvSpPr txBox="1"/>
            <p:nvPr/>
          </p:nvSpPr>
          <p:spPr>
            <a:xfrm>
              <a:off x="8874018" y="3266409"/>
              <a:ext cx="924067" cy="270092"/>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West US</a:t>
              </a:r>
            </a:p>
          </p:txBody>
        </p:sp>
      </p:grpSp>
      <p:grpSp>
        <p:nvGrpSpPr>
          <p:cNvPr id="65" name="Group 64"/>
          <p:cNvGrpSpPr/>
          <p:nvPr/>
        </p:nvGrpSpPr>
        <p:grpSpPr>
          <a:xfrm>
            <a:off x="2682479" y="3956198"/>
            <a:ext cx="698329" cy="510598"/>
            <a:chOff x="8718270" y="3152204"/>
            <a:chExt cx="1134864" cy="829780"/>
          </a:xfrm>
          <a:effectLst>
            <a:outerShdw blurRad="76200" dir="18900000" sy="23000" kx="-1200000" algn="bl" rotWithShape="0">
              <a:prstClr val="black">
                <a:alpha val="20000"/>
              </a:prstClr>
            </a:outerShdw>
          </a:effectLst>
        </p:grpSpPr>
        <p:grpSp>
          <p:nvGrpSpPr>
            <p:cNvPr id="66" name="Group 65"/>
            <p:cNvGrpSpPr/>
            <p:nvPr/>
          </p:nvGrpSpPr>
          <p:grpSpPr>
            <a:xfrm>
              <a:off x="8718270" y="3152204"/>
              <a:ext cx="1134864" cy="829780"/>
              <a:chOff x="8069942" y="-247775"/>
              <a:chExt cx="1134864" cy="829780"/>
            </a:xfrm>
          </p:grpSpPr>
          <p:sp>
            <p:nvSpPr>
              <p:cNvPr id="68" name="Rectangle 67"/>
              <p:cNvSpPr/>
              <p:nvPr/>
            </p:nvSpPr>
            <p:spPr bwMode="auto">
              <a:xfrm>
                <a:off x="8072521" y="-247775"/>
                <a:ext cx="1132285"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69" name="Isosceles Triangle 68"/>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67" name="TextBox 66"/>
            <p:cNvSpPr txBox="1"/>
            <p:nvPr/>
          </p:nvSpPr>
          <p:spPr>
            <a:xfrm>
              <a:off x="8874018" y="3266409"/>
              <a:ext cx="820595" cy="270092"/>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East US</a:t>
              </a:r>
            </a:p>
          </p:txBody>
        </p:sp>
      </p:grpSp>
    </p:spTree>
    <p:extLst>
      <p:ext uri="{BB962C8B-B14F-4D97-AF65-F5344CB8AC3E}">
        <p14:creationId xmlns:p14="http://schemas.microsoft.com/office/powerpoint/2010/main" val="3433674699"/>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886397"/>
          </a:xfrm>
        </p:spPr>
        <p:txBody>
          <a:bodyPr/>
          <a:lstStyle/>
          <a:p>
            <a:r>
              <a:rPr lang="en-US" sz="3200" dirty="0"/>
              <a:t>Compare Application E2E Latency to Storage Server Latency (</a:t>
            </a:r>
            <a:r>
              <a:rPr lang="en-US" sz="3200" dirty="0" err="1"/>
              <a:t>ms</a:t>
            </a:r>
            <a:r>
              <a:rPr lang="en-US" sz="3200" dirty="0"/>
              <a:t>)</a:t>
            </a:r>
            <a:br>
              <a:rPr lang="en-US" sz="3200" dirty="0"/>
            </a:br>
            <a:endParaRPr lang="en-US" sz="3200" dirty="0"/>
          </a:p>
        </p:txBody>
      </p:sp>
      <p:graphicFrame>
        <p:nvGraphicFramePr>
          <p:cNvPr id="4" name="Chart 3"/>
          <p:cNvGraphicFramePr>
            <a:graphicFrameLocks/>
          </p:cNvGraphicFramePr>
          <p:nvPr>
            <p:extLst>
              <p:ext uri="{D42A27DB-BD31-4B8C-83A1-F6EECF244321}">
                <p14:modId xmlns:p14="http://schemas.microsoft.com/office/powerpoint/2010/main" val="1345411831"/>
              </p:ext>
            </p:extLst>
          </p:nvPr>
        </p:nvGraphicFramePr>
        <p:xfrm>
          <a:off x="495300" y="1031082"/>
          <a:ext cx="11180763" cy="238998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5" name="Chart 4"/>
          <p:cNvGraphicFramePr>
            <a:graphicFrameLocks/>
          </p:cNvGraphicFramePr>
          <p:nvPr>
            <p:extLst>
              <p:ext uri="{D42A27DB-BD31-4B8C-83A1-F6EECF244321}">
                <p14:modId xmlns:p14="http://schemas.microsoft.com/office/powerpoint/2010/main" val="1934167752"/>
              </p:ext>
            </p:extLst>
          </p:nvPr>
        </p:nvGraphicFramePr>
        <p:xfrm>
          <a:off x="517525" y="3836194"/>
          <a:ext cx="11158538" cy="2389981"/>
        </p:xfrm>
        <a:graphic>
          <a:graphicData uri="http://schemas.openxmlformats.org/drawingml/2006/chart">
            <c:chart xmlns:c="http://schemas.openxmlformats.org/drawingml/2006/chart" xmlns:r="http://schemas.openxmlformats.org/officeDocument/2006/relationships" r:id="rId4"/>
          </a:graphicData>
        </a:graphic>
      </p:graphicFrame>
      <p:sp>
        <p:nvSpPr>
          <p:cNvPr id="6" name="TextBox 1"/>
          <p:cNvSpPr txBox="1"/>
          <p:nvPr/>
        </p:nvSpPr>
        <p:spPr>
          <a:xfrm>
            <a:off x="517569" y="4038600"/>
            <a:ext cx="443198" cy="1251857"/>
          </a:xfrm>
          <a:prstGeom prst="rect">
            <a:avLst/>
          </a:prstGeom>
          <a:noFill/>
        </p:spPr>
        <p:txBody>
          <a:bodyPr vert="vert270" wrap="square" lIns="0" tIns="0" rIns="0" bIns="0" rtlCol="0">
            <a:spAutoFit/>
          </a:bodyPr>
          <a:lstStyle>
            <a:lvl1pPr marL="0" indent="0">
              <a:defRPr sz="1100">
                <a:latin typeface="+mn-lt"/>
                <a:ea typeface="+mn-ea"/>
                <a:cs typeface="+mn-cs"/>
              </a:defRPr>
            </a:lvl1pPr>
            <a:lvl2pPr marL="457200" indent="0">
              <a:defRPr sz="1100">
                <a:latin typeface="+mn-lt"/>
                <a:ea typeface="+mn-ea"/>
                <a:cs typeface="+mn-cs"/>
              </a:defRPr>
            </a:lvl2pPr>
            <a:lvl3pPr marL="914400" indent="0">
              <a:defRPr sz="1100">
                <a:latin typeface="+mn-lt"/>
                <a:ea typeface="+mn-ea"/>
                <a:cs typeface="+mn-cs"/>
              </a:defRPr>
            </a:lvl3pPr>
            <a:lvl4pPr marL="1371600" indent="0">
              <a:defRPr sz="1100">
                <a:latin typeface="+mn-lt"/>
                <a:ea typeface="+mn-ea"/>
                <a:cs typeface="+mn-cs"/>
              </a:defRPr>
            </a:lvl4pPr>
            <a:lvl5pPr marL="1828800" indent="0">
              <a:defRPr sz="1100">
                <a:latin typeface="+mn-lt"/>
                <a:ea typeface="+mn-ea"/>
                <a:cs typeface="+mn-cs"/>
              </a:defRPr>
            </a:lvl5pPr>
            <a:lvl6pPr marL="2286000" indent="0">
              <a:defRPr sz="1100">
                <a:latin typeface="+mn-lt"/>
                <a:ea typeface="+mn-ea"/>
                <a:cs typeface="+mn-cs"/>
              </a:defRPr>
            </a:lvl6pPr>
            <a:lvl7pPr marL="2743200" indent="0">
              <a:defRPr sz="1100">
                <a:latin typeface="+mn-lt"/>
                <a:ea typeface="+mn-ea"/>
                <a:cs typeface="+mn-cs"/>
              </a:defRPr>
            </a:lvl7pPr>
            <a:lvl8pPr marL="3200400" indent="0">
              <a:defRPr sz="1100">
                <a:latin typeface="+mn-lt"/>
                <a:ea typeface="+mn-ea"/>
                <a:cs typeface="+mn-cs"/>
              </a:defRPr>
            </a:lvl8pPr>
            <a:lvl9pPr marL="3657600" indent="0">
              <a:defRPr sz="1100">
                <a:latin typeface="+mn-lt"/>
                <a:ea typeface="+mn-ea"/>
                <a:cs typeface="+mn-cs"/>
              </a:defRPr>
            </a:lvl9pPr>
          </a:lstStyle>
          <a:p>
            <a:pPr algn="ctr">
              <a:lnSpc>
                <a:spcPct val="90000"/>
              </a:lnSpc>
            </a:pPr>
            <a:r>
              <a:rPr lang="en-US" sz="1600" dirty="0" smtClean="0">
                <a:solidFill>
                  <a:schemeClr val="tx2">
                    <a:alpha val="99000"/>
                  </a:schemeClr>
                </a:solidFill>
              </a:rPr>
              <a:t>Total   </a:t>
            </a:r>
            <a:br>
              <a:rPr lang="en-US" sz="1600" dirty="0" smtClean="0">
                <a:solidFill>
                  <a:schemeClr val="tx2">
                    <a:alpha val="99000"/>
                  </a:schemeClr>
                </a:solidFill>
              </a:rPr>
            </a:br>
            <a:r>
              <a:rPr lang="en-US" sz="1600" dirty="0" smtClean="0">
                <a:solidFill>
                  <a:schemeClr val="tx2">
                    <a:alpha val="99000"/>
                  </a:schemeClr>
                </a:solidFill>
              </a:rPr>
              <a:t>Transactions</a:t>
            </a:r>
          </a:p>
        </p:txBody>
      </p:sp>
      <p:sp>
        <p:nvSpPr>
          <p:cNvPr id="7" name="Down Arrow 6"/>
          <p:cNvSpPr/>
          <p:nvPr/>
        </p:nvSpPr>
        <p:spPr bwMode="auto">
          <a:xfrm rot="10800000">
            <a:off x="4666690" y="4796780"/>
            <a:ext cx="661012" cy="1520327"/>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Tree>
    <p:extLst>
      <p:ext uri="{BB962C8B-B14F-4D97-AF65-F5344CB8AC3E}">
        <p14:creationId xmlns:p14="http://schemas.microsoft.com/office/powerpoint/2010/main" val="25909840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P spid="6" grpId="0"/>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Root Causing the Issue</a:t>
            </a:r>
          </a:p>
        </p:txBody>
      </p:sp>
      <p:sp>
        <p:nvSpPr>
          <p:cNvPr id="3" name="Content Placeholder 5"/>
          <p:cNvSpPr txBox="1">
            <a:spLocks/>
          </p:cNvSpPr>
          <p:nvPr/>
        </p:nvSpPr>
        <p:spPr>
          <a:xfrm>
            <a:off x="519113" y="1212301"/>
            <a:ext cx="9833201"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400" spc="-100" dirty="0">
                <a:solidFill>
                  <a:schemeClr val="accent4">
                    <a:alpha val="99000"/>
                  </a:schemeClr>
                </a:solidFill>
                <a:latin typeface="Segoe UI Light" pitchFamily="34" charset="0"/>
              </a:rPr>
              <a:t>They then looked at their application performance counters and profiling to find</a:t>
            </a:r>
          </a:p>
          <a:p>
            <a:pPr marL="3175" lvl="1" indent="0">
              <a:spcBef>
                <a:spcPts val="600"/>
              </a:spcBef>
              <a:buNone/>
            </a:pPr>
            <a:r>
              <a:rPr lang="en-US" sz="2000" spc="-50" dirty="0"/>
              <a:t>High CPU utilization</a:t>
            </a:r>
          </a:p>
          <a:p>
            <a:pPr marL="3175" lvl="1" indent="0">
              <a:spcBef>
                <a:spcPts val="600"/>
              </a:spcBef>
              <a:buNone/>
            </a:pPr>
            <a:r>
              <a:rPr lang="en-US" sz="2000" spc="-50" dirty="0"/>
              <a:t>High Memory usage</a:t>
            </a:r>
          </a:p>
          <a:p>
            <a:pPr marL="3175" lvl="1" indent="0">
              <a:spcBef>
                <a:spcPts val="600"/>
              </a:spcBef>
              <a:buNone/>
            </a:pPr>
            <a:r>
              <a:rPr lang="en-US" sz="2000" spc="-50" dirty="0"/>
              <a:t>Frequent Garbage Collection cycles</a:t>
            </a:r>
          </a:p>
          <a:p>
            <a:pPr marL="3175" indent="0">
              <a:spcBef>
                <a:spcPts val="1200"/>
              </a:spcBef>
              <a:spcAft>
                <a:spcPts val="900"/>
              </a:spcAft>
              <a:buNone/>
            </a:pPr>
            <a:r>
              <a:rPr lang="en-US" sz="2400" spc="-100" dirty="0">
                <a:solidFill>
                  <a:schemeClr val="accent4">
                    <a:alpha val="99000"/>
                  </a:schemeClr>
                </a:solidFill>
                <a:latin typeface="Segoe UI Light" pitchFamily="34" charset="0"/>
              </a:rPr>
              <a:t>Reason for the difference between E2E latency and Server latency</a:t>
            </a:r>
          </a:p>
          <a:p>
            <a:pPr marL="3175" lvl="1" indent="0">
              <a:spcBef>
                <a:spcPts val="600"/>
              </a:spcBef>
              <a:buNone/>
            </a:pPr>
            <a:r>
              <a:rPr lang="en-US" sz="2000" spc="-50" dirty="0"/>
              <a:t>Took a long time for application to retrieve the results of a query</a:t>
            </a:r>
          </a:p>
          <a:p>
            <a:pPr marL="3175" indent="0">
              <a:spcBef>
                <a:spcPts val="1200"/>
              </a:spcBef>
              <a:buNone/>
            </a:pPr>
            <a:r>
              <a:rPr lang="en-US" sz="2400" spc="-100" dirty="0">
                <a:solidFill>
                  <a:schemeClr val="accent4">
                    <a:alpha val="99000"/>
                  </a:schemeClr>
                </a:solidFill>
                <a:latin typeface="Segoe UI Light" pitchFamily="34" charset="0"/>
              </a:rPr>
              <a:t>Their resolution was to</a:t>
            </a:r>
            <a:r>
              <a:rPr lang="en-US" sz="2400" spc="-100" dirty="0" smtClean="0">
                <a:solidFill>
                  <a:schemeClr val="accent4">
                    <a:alpha val="99000"/>
                  </a:schemeClr>
                </a:solidFill>
                <a:latin typeface="Segoe UI Light" pitchFamily="34" charset="0"/>
              </a:rPr>
              <a:t>:</a:t>
            </a:r>
          </a:p>
          <a:p>
            <a:pPr marL="3175" lvl="1" indent="0">
              <a:spcBef>
                <a:spcPts val="1200"/>
              </a:spcBef>
              <a:buNone/>
            </a:pPr>
            <a:r>
              <a:rPr lang="en-US" sz="2000" spc="-50" dirty="0"/>
              <a:t>Increase number of VM instances </a:t>
            </a:r>
          </a:p>
          <a:p>
            <a:pPr marL="3175" lvl="1" indent="0">
              <a:spcBef>
                <a:spcPts val="1200"/>
              </a:spcBef>
              <a:buNone/>
            </a:pPr>
            <a:r>
              <a:rPr lang="en-US" sz="2000" spc="-50" dirty="0"/>
              <a:t>Move to larger VM instances</a:t>
            </a:r>
          </a:p>
          <a:p>
            <a:pPr marL="3175" lvl="1" indent="0">
              <a:spcBef>
                <a:spcPts val="1200"/>
              </a:spcBef>
              <a:buNone/>
            </a:pPr>
            <a:r>
              <a:rPr lang="en-US" sz="2000" spc="-50" dirty="0"/>
              <a:t>Move to Server GC</a:t>
            </a:r>
          </a:p>
        </p:txBody>
      </p:sp>
      <p:sp>
        <p:nvSpPr>
          <p:cNvPr id="4" name="Freeform 80"/>
          <p:cNvSpPr>
            <a:spLocks noEditPoints="1"/>
          </p:cNvSpPr>
          <p:nvPr/>
        </p:nvSpPr>
        <p:spPr bwMode="black">
          <a:xfrm>
            <a:off x="9323613" y="3372164"/>
            <a:ext cx="2352450" cy="2854011"/>
          </a:xfrm>
          <a:custGeom>
            <a:avLst/>
            <a:gdLst>
              <a:gd name="T0" fmla="*/ 952 w 1833"/>
              <a:gd name="T1" fmla="*/ 1301 h 2225"/>
              <a:gd name="T2" fmla="*/ 882 w 1833"/>
              <a:gd name="T3" fmla="*/ 1413 h 2225"/>
              <a:gd name="T4" fmla="*/ 677 w 1833"/>
              <a:gd name="T5" fmla="*/ 2162 h 2225"/>
              <a:gd name="T6" fmla="*/ 1156 w 1833"/>
              <a:gd name="T7" fmla="*/ 2162 h 2225"/>
              <a:gd name="T8" fmla="*/ 1071 w 1833"/>
              <a:gd name="T9" fmla="*/ 2089 h 2225"/>
              <a:gd name="T10" fmla="*/ 785 w 1833"/>
              <a:gd name="T11" fmla="*/ 2039 h 2225"/>
              <a:gd name="T12" fmla="*/ 1071 w 1833"/>
              <a:gd name="T13" fmla="*/ 2089 h 2225"/>
              <a:gd name="T14" fmla="*/ 760 w 1833"/>
              <a:gd name="T15" fmla="*/ 1949 h 2225"/>
              <a:gd name="T16" fmla="*/ 1096 w 1833"/>
              <a:gd name="T17" fmla="*/ 1949 h 2225"/>
              <a:gd name="T18" fmla="*/ 1026 w 1833"/>
              <a:gd name="T19" fmla="*/ 1801 h 2225"/>
              <a:gd name="T20" fmla="*/ 1061 w 1833"/>
              <a:gd name="T21" fmla="*/ 1836 h 2225"/>
              <a:gd name="T22" fmla="*/ 260 w 1833"/>
              <a:gd name="T23" fmla="*/ 1329 h 2225"/>
              <a:gd name="T24" fmla="*/ 748 w 1833"/>
              <a:gd name="T25" fmla="*/ 1136 h 2225"/>
              <a:gd name="T26" fmla="*/ 190 w 1833"/>
              <a:gd name="T27" fmla="*/ 1329 h 2225"/>
              <a:gd name="T28" fmla="*/ 0 w 1833"/>
              <a:gd name="T29" fmla="*/ 1476 h 2225"/>
              <a:gd name="T30" fmla="*/ 416 w 1833"/>
              <a:gd name="T31" fmla="*/ 2225 h 2225"/>
              <a:gd name="T32" fmla="*/ 416 w 1833"/>
              <a:gd name="T33" fmla="*/ 1413 h 2225"/>
              <a:gd name="T34" fmla="*/ 83 w 1833"/>
              <a:gd name="T35" fmla="*/ 2064 h 2225"/>
              <a:gd name="T36" fmla="*/ 419 w 1833"/>
              <a:gd name="T37" fmla="*/ 2064 h 2225"/>
              <a:gd name="T38" fmla="*/ 108 w 1833"/>
              <a:gd name="T39" fmla="*/ 1974 h 2225"/>
              <a:gd name="T40" fmla="*/ 394 w 1833"/>
              <a:gd name="T41" fmla="*/ 1924 h 2225"/>
              <a:gd name="T42" fmla="*/ 384 w 1833"/>
              <a:gd name="T43" fmla="*/ 1836 h 2225"/>
              <a:gd name="T44" fmla="*/ 419 w 1833"/>
              <a:gd name="T45" fmla="*/ 1801 h 2225"/>
              <a:gd name="T46" fmla="*/ 1643 w 1833"/>
              <a:gd name="T47" fmla="*/ 1413 h 2225"/>
              <a:gd name="T48" fmla="*/ 1082 w 1833"/>
              <a:gd name="T49" fmla="*/ 1101 h 2225"/>
              <a:gd name="T50" fmla="*/ 1415 w 1833"/>
              <a:gd name="T51" fmla="*/ 1171 h 2225"/>
              <a:gd name="T52" fmla="*/ 1417 w 1833"/>
              <a:gd name="T53" fmla="*/ 1413 h 2225"/>
              <a:gd name="T54" fmla="*/ 1417 w 1833"/>
              <a:gd name="T55" fmla="*/ 2225 h 2225"/>
              <a:gd name="T56" fmla="*/ 1833 w 1833"/>
              <a:gd name="T57" fmla="*/ 1476 h 2225"/>
              <a:gd name="T58" fmla="*/ 1462 w 1833"/>
              <a:gd name="T59" fmla="*/ 2089 h 2225"/>
              <a:gd name="T60" fmla="*/ 1748 w 1833"/>
              <a:gd name="T61" fmla="*/ 2039 h 2225"/>
              <a:gd name="T62" fmla="*/ 1748 w 1833"/>
              <a:gd name="T63" fmla="*/ 1974 h 2225"/>
              <a:gd name="T64" fmla="*/ 1462 w 1833"/>
              <a:gd name="T65" fmla="*/ 1924 h 2225"/>
              <a:gd name="T66" fmla="*/ 1748 w 1833"/>
              <a:gd name="T67" fmla="*/ 1974 h 2225"/>
              <a:gd name="T68" fmla="*/ 1738 w 1833"/>
              <a:gd name="T69" fmla="*/ 1766 h 2225"/>
              <a:gd name="T70" fmla="*/ 650 w 1833"/>
              <a:gd name="T71" fmla="*/ 592 h 2225"/>
              <a:gd name="T72" fmla="*/ 1296 w 1833"/>
              <a:gd name="T73" fmla="*/ 113 h 2225"/>
              <a:gd name="T74" fmla="*/ 537 w 1833"/>
              <a:gd name="T75" fmla="*/ 113 h 2225"/>
              <a:gd name="T76" fmla="*/ 603 w 1833"/>
              <a:gd name="T77" fmla="*/ 113 h 2225"/>
              <a:gd name="T78" fmla="*/ 1231 w 1833"/>
              <a:gd name="T79" fmla="*/ 113 h 2225"/>
              <a:gd name="T80" fmla="*/ 650 w 1833"/>
              <a:gd name="T81" fmla="*/ 526 h 2225"/>
              <a:gd name="T82" fmla="*/ 405 w 1833"/>
              <a:gd name="T83" fmla="*/ 902 h 2225"/>
              <a:gd name="T84" fmla="*/ 803 w 1833"/>
              <a:gd name="T85" fmla="*/ 1101 h 2225"/>
              <a:gd name="T86" fmla="*/ 882 w 1833"/>
              <a:gd name="T87" fmla="*/ 1250 h 2225"/>
              <a:gd name="T88" fmla="*/ 1031 w 1833"/>
              <a:gd name="T89" fmla="*/ 1171 h 2225"/>
              <a:gd name="T90" fmla="*/ 952 w 1833"/>
              <a:gd name="T91" fmla="*/ 1021 h 2225"/>
              <a:gd name="T92" fmla="*/ 1457 w 1833"/>
              <a:gd name="T93" fmla="*/ 874 h 2225"/>
              <a:gd name="T94" fmla="*/ 1303 w 1833"/>
              <a:gd name="T95" fmla="*/ 652 h 2225"/>
              <a:gd name="T96" fmla="*/ 530 w 1833"/>
              <a:gd name="T97" fmla="*/ 652 h 2225"/>
              <a:gd name="T98" fmla="*/ 377 w 1833"/>
              <a:gd name="T99" fmla="*/ 874 h 2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33" h="2225">
                <a:moveTo>
                  <a:pt x="1093" y="1413"/>
                </a:moveTo>
                <a:cubicBezTo>
                  <a:pt x="952" y="1413"/>
                  <a:pt x="952" y="1413"/>
                  <a:pt x="952" y="1413"/>
                </a:cubicBezTo>
                <a:cubicBezTo>
                  <a:pt x="952" y="1301"/>
                  <a:pt x="952" y="1301"/>
                  <a:pt x="952" y="1301"/>
                </a:cubicBezTo>
                <a:cubicBezTo>
                  <a:pt x="940" y="1304"/>
                  <a:pt x="929" y="1305"/>
                  <a:pt x="917" y="1305"/>
                </a:cubicBezTo>
                <a:cubicBezTo>
                  <a:pt x="905" y="1305"/>
                  <a:pt x="893" y="1304"/>
                  <a:pt x="882" y="1301"/>
                </a:cubicBezTo>
                <a:cubicBezTo>
                  <a:pt x="882" y="1413"/>
                  <a:pt x="882" y="1413"/>
                  <a:pt x="882" y="1413"/>
                </a:cubicBezTo>
                <a:cubicBezTo>
                  <a:pt x="740" y="1413"/>
                  <a:pt x="740" y="1413"/>
                  <a:pt x="740" y="1413"/>
                </a:cubicBezTo>
                <a:cubicBezTo>
                  <a:pt x="705" y="1413"/>
                  <a:pt x="677" y="1441"/>
                  <a:pt x="677" y="1476"/>
                </a:cubicBezTo>
                <a:cubicBezTo>
                  <a:pt x="677" y="2162"/>
                  <a:pt x="677" y="2162"/>
                  <a:pt x="677" y="2162"/>
                </a:cubicBezTo>
                <a:cubicBezTo>
                  <a:pt x="677" y="2197"/>
                  <a:pt x="705" y="2225"/>
                  <a:pt x="740" y="2225"/>
                </a:cubicBezTo>
                <a:cubicBezTo>
                  <a:pt x="1093" y="2225"/>
                  <a:pt x="1093" y="2225"/>
                  <a:pt x="1093" y="2225"/>
                </a:cubicBezTo>
                <a:cubicBezTo>
                  <a:pt x="1128" y="2225"/>
                  <a:pt x="1156" y="2197"/>
                  <a:pt x="1156" y="2162"/>
                </a:cubicBezTo>
                <a:cubicBezTo>
                  <a:pt x="1156" y="1476"/>
                  <a:pt x="1156" y="1476"/>
                  <a:pt x="1156" y="1476"/>
                </a:cubicBezTo>
                <a:cubicBezTo>
                  <a:pt x="1156" y="1441"/>
                  <a:pt x="1128" y="1413"/>
                  <a:pt x="1093" y="1413"/>
                </a:cubicBezTo>
                <a:close/>
                <a:moveTo>
                  <a:pt x="1071" y="2089"/>
                </a:moveTo>
                <a:cubicBezTo>
                  <a:pt x="785" y="2089"/>
                  <a:pt x="785" y="2089"/>
                  <a:pt x="785" y="2089"/>
                </a:cubicBezTo>
                <a:cubicBezTo>
                  <a:pt x="771" y="2089"/>
                  <a:pt x="760" y="2078"/>
                  <a:pt x="760" y="2064"/>
                </a:cubicBezTo>
                <a:cubicBezTo>
                  <a:pt x="760" y="2050"/>
                  <a:pt x="771" y="2039"/>
                  <a:pt x="785" y="2039"/>
                </a:cubicBezTo>
                <a:cubicBezTo>
                  <a:pt x="1071" y="2039"/>
                  <a:pt x="1071" y="2039"/>
                  <a:pt x="1071" y="2039"/>
                </a:cubicBezTo>
                <a:cubicBezTo>
                  <a:pt x="1085" y="2039"/>
                  <a:pt x="1096" y="2050"/>
                  <a:pt x="1096" y="2064"/>
                </a:cubicBezTo>
                <a:cubicBezTo>
                  <a:pt x="1096" y="2078"/>
                  <a:pt x="1085" y="2089"/>
                  <a:pt x="1071" y="2089"/>
                </a:cubicBezTo>
                <a:close/>
                <a:moveTo>
                  <a:pt x="1071" y="1974"/>
                </a:moveTo>
                <a:cubicBezTo>
                  <a:pt x="785" y="1974"/>
                  <a:pt x="785" y="1974"/>
                  <a:pt x="785" y="1974"/>
                </a:cubicBezTo>
                <a:cubicBezTo>
                  <a:pt x="771" y="1974"/>
                  <a:pt x="760" y="1963"/>
                  <a:pt x="760" y="1949"/>
                </a:cubicBezTo>
                <a:cubicBezTo>
                  <a:pt x="760" y="1935"/>
                  <a:pt x="771" y="1924"/>
                  <a:pt x="785" y="1924"/>
                </a:cubicBezTo>
                <a:cubicBezTo>
                  <a:pt x="1071" y="1924"/>
                  <a:pt x="1071" y="1924"/>
                  <a:pt x="1071" y="1924"/>
                </a:cubicBezTo>
                <a:cubicBezTo>
                  <a:pt x="1085" y="1924"/>
                  <a:pt x="1096" y="1935"/>
                  <a:pt x="1096" y="1949"/>
                </a:cubicBezTo>
                <a:cubicBezTo>
                  <a:pt x="1096" y="1963"/>
                  <a:pt x="1085" y="1974"/>
                  <a:pt x="1071" y="1974"/>
                </a:cubicBezTo>
                <a:close/>
                <a:moveTo>
                  <a:pt x="1061" y="1836"/>
                </a:moveTo>
                <a:cubicBezTo>
                  <a:pt x="1042" y="1836"/>
                  <a:pt x="1026" y="1820"/>
                  <a:pt x="1026" y="1801"/>
                </a:cubicBezTo>
                <a:cubicBezTo>
                  <a:pt x="1026" y="1782"/>
                  <a:pt x="1042" y="1766"/>
                  <a:pt x="1061" y="1766"/>
                </a:cubicBezTo>
                <a:cubicBezTo>
                  <a:pt x="1081" y="1766"/>
                  <a:pt x="1096" y="1782"/>
                  <a:pt x="1096" y="1801"/>
                </a:cubicBezTo>
                <a:cubicBezTo>
                  <a:pt x="1096" y="1820"/>
                  <a:pt x="1081" y="1836"/>
                  <a:pt x="1061" y="1836"/>
                </a:cubicBezTo>
                <a:close/>
                <a:moveTo>
                  <a:pt x="416" y="1413"/>
                </a:moveTo>
                <a:cubicBezTo>
                  <a:pt x="260" y="1413"/>
                  <a:pt x="260" y="1413"/>
                  <a:pt x="260" y="1413"/>
                </a:cubicBezTo>
                <a:cubicBezTo>
                  <a:pt x="260" y="1329"/>
                  <a:pt x="260" y="1329"/>
                  <a:pt x="260" y="1329"/>
                </a:cubicBezTo>
                <a:cubicBezTo>
                  <a:pt x="260" y="1242"/>
                  <a:pt x="331" y="1171"/>
                  <a:pt x="418" y="1171"/>
                </a:cubicBezTo>
                <a:cubicBezTo>
                  <a:pt x="751" y="1171"/>
                  <a:pt x="751" y="1171"/>
                  <a:pt x="751" y="1171"/>
                </a:cubicBezTo>
                <a:cubicBezTo>
                  <a:pt x="749" y="1159"/>
                  <a:pt x="748" y="1148"/>
                  <a:pt x="748" y="1136"/>
                </a:cubicBezTo>
                <a:cubicBezTo>
                  <a:pt x="748" y="1124"/>
                  <a:pt x="749" y="1112"/>
                  <a:pt x="751" y="1101"/>
                </a:cubicBezTo>
                <a:cubicBezTo>
                  <a:pt x="418" y="1101"/>
                  <a:pt x="418" y="1101"/>
                  <a:pt x="418" y="1101"/>
                </a:cubicBezTo>
                <a:cubicBezTo>
                  <a:pt x="293" y="1101"/>
                  <a:pt x="190" y="1203"/>
                  <a:pt x="190" y="1329"/>
                </a:cubicBezTo>
                <a:cubicBezTo>
                  <a:pt x="190" y="1413"/>
                  <a:pt x="190" y="1413"/>
                  <a:pt x="190" y="1413"/>
                </a:cubicBezTo>
                <a:cubicBezTo>
                  <a:pt x="63" y="1413"/>
                  <a:pt x="63" y="1413"/>
                  <a:pt x="63" y="1413"/>
                </a:cubicBezTo>
                <a:cubicBezTo>
                  <a:pt x="28" y="1413"/>
                  <a:pt x="0" y="1441"/>
                  <a:pt x="0" y="1476"/>
                </a:cubicBezTo>
                <a:cubicBezTo>
                  <a:pt x="0" y="2162"/>
                  <a:pt x="0" y="2162"/>
                  <a:pt x="0" y="2162"/>
                </a:cubicBezTo>
                <a:cubicBezTo>
                  <a:pt x="0" y="2197"/>
                  <a:pt x="28" y="2225"/>
                  <a:pt x="63" y="2225"/>
                </a:cubicBezTo>
                <a:cubicBezTo>
                  <a:pt x="416" y="2225"/>
                  <a:pt x="416" y="2225"/>
                  <a:pt x="416" y="2225"/>
                </a:cubicBezTo>
                <a:cubicBezTo>
                  <a:pt x="451" y="2225"/>
                  <a:pt x="480" y="2197"/>
                  <a:pt x="480" y="2162"/>
                </a:cubicBezTo>
                <a:cubicBezTo>
                  <a:pt x="480" y="1476"/>
                  <a:pt x="480" y="1476"/>
                  <a:pt x="480" y="1476"/>
                </a:cubicBezTo>
                <a:cubicBezTo>
                  <a:pt x="480" y="1441"/>
                  <a:pt x="451" y="1413"/>
                  <a:pt x="416" y="1413"/>
                </a:cubicBezTo>
                <a:close/>
                <a:moveTo>
                  <a:pt x="394" y="2089"/>
                </a:moveTo>
                <a:cubicBezTo>
                  <a:pt x="108" y="2089"/>
                  <a:pt x="108" y="2089"/>
                  <a:pt x="108" y="2089"/>
                </a:cubicBezTo>
                <a:cubicBezTo>
                  <a:pt x="94" y="2089"/>
                  <a:pt x="83" y="2078"/>
                  <a:pt x="83" y="2064"/>
                </a:cubicBezTo>
                <a:cubicBezTo>
                  <a:pt x="83" y="2050"/>
                  <a:pt x="94" y="2039"/>
                  <a:pt x="108" y="2039"/>
                </a:cubicBezTo>
                <a:cubicBezTo>
                  <a:pt x="394" y="2039"/>
                  <a:pt x="394" y="2039"/>
                  <a:pt x="394" y="2039"/>
                </a:cubicBezTo>
                <a:cubicBezTo>
                  <a:pt x="408" y="2039"/>
                  <a:pt x="419" y="2050"/>
                  <a:pt x="419" y="2064"/>
                </a:cubicBezTo>
                <a:cubicBezTo>
                  <a:pt x="419" y="2078"/>
                  <a:pt x="408" y="2089"/>
                  <a:pt x="394" y="2089"/>
                </a:cubicBezTo>
                <a:close/>
                <a:moveTo>
                  <a:pt x="394" y="1974"/>
                </a:moveTo>
                <a:cubicBezTo>
                  <a:pt x="108" y="1974"/>
                  <a:pt x="108" y="1974"/>
                  <a:pt x="108" y="1974"/>
                </a:cubicBezTo>
                <a:cubicBezTo>
                  <a:pt x="94" y="1974"/>
                  <a:pt x="83" y="1963"/>
                  <a:pt x="83" y="1949"/>
                </a:cubicBezTo>
                <a:cubicBezTo>
                  <a:pt x="83" y="1935"/>
                  <a:pt x="94" y="1924"/>
                  <a:pt x="108" y="1924"/>
                </a:cubicBezTo>
                <a:cubicBezTo>
                  <a:pt x="394" y="1924"/>
                  <a:pt x="394" y="1924"/>
                  <a:pt x="394" y="1924"/>
                </a:cubicBezTo>
                <a:cubicBezTo>
                  <a:pt x="408" y="1924"/>
                  <a:pt x="419" y="1935"/>
                  <a:pt x="419" y="1949"/>
                </a:cubicBezTo>
                <a:cubicBezTo>
                  <a:pt x="419" y="1963"/>
                  <a:pt x="408" y="1974"/>
                  <a:pt x="394" y="1974"/>
                </a:cubicBezTo>
                <a:close/>
                <a:moveTo>
                  <a:pt x="384" y="1836"/>
                </a:moveTo>
                <a:cubicBezTo>
                  <a:pt x="365" y="1836"/>
                  <a:pt x="350" y="1820"/>
                  <a:pt x="350" y="1801"/>
                </a:cubicBezTo>
                <a:cubicBezTo>
                  <a:pt x="350" y="1782"/>
                  <a:pt x="365" y="1766"/>
                  <a:pt x="384" y="1766"/>
                </a:cubicBezTo>
                <a:cubicBezTo>
                  <a:pt x="404" y="1766"/>
                  <a:pt x="419" y="1782"/>
                  <a:pt x="419" y="1801"/>
                </a:cubicBezTo>
                <a:cubicBezTo>
                  <a:pt x="419" y="1820"/>
                  <a:pt x="404" y="1836"/>
                  <a:pt x="384" y="1836"/>
                </a:cubicBezTo>
                <a:close/>
                <a:moveTo>
                  <a:pt x="1770" y="1413"/>
                </a:moveTo>
                <a:cubicBezTo>
                  <a:pt x="1643" y="1413"/>
                  <a:pt x="1643" y="1413"/>
                  <a:pt x="1643" y="1413"/>
                </a:cubicBezTo>
                <a:cubicBezTo>
                  <a:pt x="1643" y="1329"/>
                  <a:pt x="1643" y="1329"/>
                  <a:pt x="1643" y="1329"/>
                </a:cubicBezTo>
                <a:cubicBezTo>
                  <a:pt x="1643" y="1203"/>
                  <a:pt x="1541" y="1101"/>
                  <a:pt x="1415" y="1101"/>
                </a:cubicBezTo>
                <a:cubicBezTo>
                  <a:pt x="1082" y="1101"/>
                  <a:pt x="1082" y="1101"/>
                  <a:pt x="1082" y="1101"/>
                </a:cubicBezTo>
                <a:cubicBezTo>
                  <a:pt x="1085" y="1112"/>
                  <a:pt x="1086" y="1124"/>
                  <a:pt x="1086" y="1136"/>
                </a:cubicBezTo>
                <a:cubicBezTo>
                  <a:pt x="1086" y="1148"/>
                  <a:pt x="1085" y="1159"/>
                  <a:pt x="1082" y="1171"/>
                </a:cubicBezTo>
                <a:cubicBezTo>
                  <a:pt x="1415" y="1171"/>
                  <a:pt x="1415" y="1171"/>
                  <a:pt x="1415" y="1171"/>
                </a:cubicBezTo>
                <a:cubicBezTo>
                  <a:pt x="1503" y="1171"/>
                  <a:pt x="1574" y="1242"/>
                  <a:pt x="1574" y="1329"/>
                </a:cubicBezTo>
                <a:cubicBezTo>
                  <a:pt x="1574" y="1413"/>
                  <a:pt x="1574" y="1413"/>
                  <a:pt x="1574" y="1413"/>
                </a:cubicBezTo>
                <a:cubicBezTo>
                  <a:pt x="1417" y="1413"/>
                  <a:pt x="1417" y="1413"/>
                  <a:pt x="1417" y="1413"/>
                </a:cubicBezTo>
                <a:cubicBezTo>
                  <a:pt x="1382" y="1413"/>
                  <a:pt x="1354" y="1441"/>
                  <a:pt x="1354" y="1476"/>
                </a:cubicBezTo>
                <a:cubicBezTo>
                  <a:pt x="1354" y="2162"/>
                  <a:pt x="1354" y="2162"/>
                  <a:pt x="1354" y="2162"/>
                </a:cubicBezTo>
                <a:cubicBezTo>
                  <a:pt x="1354" y="2197"/>
                  <a:pt x="1382" y="2225"/>
                  <a:pt x="1417" y="2225"/>
                </a:cubicBezTo>
                <a:cubicBezTo>
                  <a:pt x="1770" y="2225"/>
                  <a:pt x="1770" y="2225"/>
                  <a:pt x="1770" y="2225"/>
                </a:cubicBezTo>
                <a:cubicBezTo>
                  <a:pt x="1805" y="2225"/>
                  <a:pt x="1833" y="2197"/>
                  <a:pt x="1833" y="2162"/>
                </a:cubicBezTo>
                <a:cubicBezTo>
                  <a:pt x="1833" y="1476"/>
                  <a:pt x="1833" y="1476"/>
                  <a:pt x="1833" y="1476"/>
                </a:cubicBezTo>
                <a:cubicBezTo>
                  <a:pt x="1833" y="1441"/>
                  <a:pt x="1805" y="1413"/>
                  <a:pt x="1770" y="1413"/>
                </a:cubicBezTo>
                <a:close/>
                <a:moveTo>
                  <a:pt x="1748" y="2089"/>
                </a:moveTo>
                <a:cubicBezTo>
                  <a:pt x="1462" y="2089"/>
                  <a:pt x="1462" y="2089"/>
                  <a:pt x="1462" y="2089"/>
                </a:cubicBezTo>
                <a:cubicBezTo>
                  <a:pt x="1448" y="2089"/>
                  <a:pt x="1437" y="2078"/>
                  <a:pt x="1437" y="2064"/>
                </a:cubicBezTo>
                <a:cubicBezTo>
                  <a:pt x="1437" y="2050"/>
                  <a:pt x="1448" y="2039"/>
                  <a:pt x="1462" y="2039"/>
                </a:cubicBezTo>
                <a:cubicBezTo>
                  <a:pt x="1748" y="2039"/>
                  <a:pt x="1748" y="2039"/>
                  <a:pt x="1748" y="2039"/>
                </a:cubicBezTo>
                <a:cubicBezTo>
                  <a:pt x="1762" y="2039"/>
                  <a:pt x="1773" y="2050"/>
                  <a:pt x="1773" y="2064"/>
                </a:cubicBezTo>
                <a:cubicBezTo>
                  <a:pt x="1773" y="2078"/>
                  <a:pt x="1762" y="2089"/>
                  <a:pt x="1748" y="2089"/>
                </a:cubicBezTo>
                <a:close/>
                <a:moveTo>
                  <a:pt x="1748" y="1974"/>
                </a:moveTo>
                <a:cubicBezTo>
                  <a:pt x="1462" y="1974"/>
                  <a:pt x="1462" y="1974"/>
                  <a:pt x="1462" y="1974"/>
                </a:cubicBezTo>
                <a:cubicBezTo>
                  <a:pt x="1448" y="1974"/>
                  <a:pt x="1437" y="1963"/>
                  <a:pt x="1437" y="1949"/>
                </a:cubicBezTo>
                <a:cubicBezTo>
                  <a:pt x="1437" y="1935"/>
                  <a:pt x="1448" y="1924"/>
                  <a:pt x="1462" y="1924"/>
                </a:cubicBezTo>
                <a:cubicBezTo>
                  <a:pt x="1748" y="1924"/>
                  <a:pt x="1748" y="1924"/>
                  <a:pt x="1748" y="1924"/>
                </a:cubicBezTo>
                <a:cubicBezTo>
                  <a:pt x="1762" y="1924"/>
                  <a:pt x="1773" y="1935"/>
                  <a:pt x="1773" y="1949"/>
                </a:cubicBezTo>
                <a:cubicBezTo>
                  <a:pt x="1773" y="1963"/>
                  <a:pt x="1762" y="1974"/>
                  <a:pt x="1748" y="1974"/>
                </a:cubicBezTo>
                <a:close/>
                <a:moveTo>
                  <a:pt x="1738" y="1836"/>
                </a:moveTo>
                <a:cubicBezTo>
                  <a:pt x="1719" y="1836"/>
                  <a:pt x="1703" y="1820"/>
                  <a:pt x="1703" y="1801"/>
                </a:cubicBezTo>
                <a:cubicBezTo>
                  <a:pt x="1703" y="1782"/>
                  <a:pt x="1719" y="1766"/>
                  <a:pt x="1738" y="1766"/>
                </a:cubicBezTo>
                <a:cubicBezTo>
                  <a:pt x="1757" y="1766"/>
                  <a:pt x="1773" y="1782"/>
                  <a:pt x="1773" y="1801"/>
                </a:cubicBezTo>
                <a:cubicBezTo>
                  <a:pt x="1773" y="1820"/>
                  <a:pt x="1757" y="1836"/>
                  <a:pt x="1738" y="1836"/>
                </a:cubicBezTo>
                <a:close/>
                <a:moveTo>
                  <a:pt x="650" y="592"/>
                </a:moveTo>
                <a:cubicBezTo>
                  <a:pt x="1184" y="592"/>
                  <a:pt x="1184" y="592"/>
                  <a:pt x="1184" y="592"/>
                </a:cubicBezTo>
                <a:cubicBezTo>
                  <a:pt x="1246" y="592"/>
                  <a:pt x="1296" y="541"/>
                  <a:pt x="1296" y="479"/>
                </a:cubicBezTo>
                <a:cubicBezTo>
                  <a:pt x="1296" y="113"/>
                  <a:pt x="1296" y="113"/>
                  <a:pt x="1296" y="113"/>
                </a:cubicBezTo>
                <a:cubicBezTo>
                  <a:pt x="1296" y="51"/>
                  <a:pt x="1246" y="0"/>
                  <a:pt x="1184" y="0"/>
                </a:cubicBezTo>
                <a:cubicBezTo>
                  <a:pt x="650" y="0"/>
                  <a:pt x="650" y="0"/>
                  <a:pt x="650" y="0"/>
                </a:cubicBezTo>
                <a:cubicBezTo>
                  <a:pt x="588" y="0"/>
                  <a:pt x="537" y="51"/>
                  <a:pt x="537" y="113"/>
                </a:cubicBezTo>
                <a:cubicBezTo>
                  <a:pt x="537" y="479"/>
                  <a:pt x="537" y="479"/>
                  <a:pt x="537" y="479"/>
                </a:cubicBezTo>
                <a:cubicBezTo>
                  <a:pt x="537" y="541"/>
                  <a:pt x="588" y="592"/>
                  <a:pt x="650" y="592"/>
                </a:cubicBezTo>
                <a:close/>
                <a:moveTo>
                  <a:pt x="603" y="113"/>
                </a:moveTo>
                <a:cubicBezTo>
                  <a:pt x="603" y="87"/>
                  <a:pt x="624" y="66"/>
                  <a:pt x="650" y="66"/>
                </a:cubicBezTo>
                <a:cubicBezTo>
                  <a:pt x="1184" y="66"/>
                  <a:pt x="1184" y="66"/>
                  <a:pt x="1184" y="66"/>
                </a:cubicBezTo>
                <a:cubicBezTo>
                  <a:pt x="1210" y="66"/>
                  <a:pt x="1231" y="87"/>
                  <a:pt x="1231" y="113"/>
                </a:cubicBezTo>
                <a:cubicBezTo>
                  <a:pt x="1231" y="479"/>
                  <a:pt x="1231" y="479"/>
                  <a:pt x="1231" y="479"/>
                </a:cubicBezTo>
                <a:cubicBezTo>
                  <a:pt x="1231" y="505"/>
                  <a:pt x="1210" y="526"/>
                  <a:pt x="1184" y="526"/>
                </a:cubicBezTo>
                <a:cubicBezTo>
                  <a:pt x="650" y="526"/>
                  <a:pt x="650" y="526"/>
                  <a:pt x="650" y="526"/>
                </a:cubicBezTo>
                <a:cubicBezTo>
                  <a:pt x="624" y="526"/>
                  <a:pt x="603" y="505"/>
                  <a:pt x="603" y="479"/>
                </a:cubicBezTo>
                <a:lnTo>
                  <a:pt x="603" y="113"/>
                </a:lnTo>
                <a:close/>
                <a:moveTo>
                  <a:pt x="405" y="902"/>
                </a:moveTo>
                <a:cubicBezTo>
                  <a:pt x="882" y="902"/>
                  <a:pt x="882" y="902"/>
                  <a:pt x="882" y="902"/>
                </a:cubicBezTo>
                <a:cubicBezTo>
                  <a:pt x="882" y="1021"/>
                  <a:pt x="882" y="1021"/>
                  <a:pt x="882" y="1021"/>
                </a:cubicBezTo>
                <a:cubicBezTo>
                  <a:pt x="844" y="1033"/>
                  <a:pt x="814" y="1063"/>
                  <a:pt x="803" y="1101"/>
                </a:cubicBezTo>
                <a:cubicBezTo>
                  <a:pt x="799" y="1112"/>
                  <a:pt x="797" y="1124"/>
                  <a:pt x="797" y="1136"/>
                </a:cubicBezTo>
                <a:cubicBezTo>
                  <a:pt x="797" y="1148"/>
                  <a:pt x="799" y="1160"/>
                  <a:pt x="803" y="1171"/>
                </a:cubicBezTo>
                <a:cubicBezTo>
                  <a:pt x="814" y="1209"/>
                  <a:pt x="844" y="1238"/>
                  <a:pt x="882" y="1250"/>
                </a:cubicBezTo>
                <a:cubicBezTo>
                  <a:pt x="893" y="1253"/>
                  <a:pt x="905" y="1255"/>
                  <a:pt x="917" y="1255"/>
                </a:cubicBezTo>
                <a:cubicBezTo>
                  <a:pt x="929" y="1255"/>
                  <a:pt x="941" y="1253"/>
                  <a:pt x="952" y="1250"/>
                </a:cubicBezTo>
                <a:cubicBezTo>
                  <a:pt x="990" y="1238"/>
                  <a:pt x="1020" y="1209"/>
                  <a:pt x="1031" y="1171"/>
                </a:cubicBezTo>
                <a:cubicBezTo>
                  <a:pt x="1034" y="1160"/>
                  <a:pt x="1036" y="1148"/>
                  <a:pt x="1036" y="1136"/>
                </a:cubicBezTo>
                <a:cubicBezTo>
                  <a:pt x="1036" y="1124"/>
                  <a:pt x="1034" y="1112"/>
                  <a:pt x="1031" y="1101"/>
                </a:cubicBezTo>
                <a:cubicBezTo>
                  <a:pt x="1019" y="1063"/>
                  <a:pt x="990" y="1033"/>
                  <a:pt x="952" y="1021"/>
                </a:cubicBezTo>
                <a:cubicBezTo>
                  <a:pt x="952" y="902"/>
                  <a:pt x="952" y="902"/>
                  <a:pt x="952" y="902"/>
                </a:cubicBezTo>
                <a:cubicBezTo>
                  <a:pt x="1429" y="902"/>
                  <a:pt x="1429" y="902"/>
                  <a:pt x="1429" y="902"/>
                </a:cubicBezTo>
                <a:cubicBezTo>
                  <a:pt x="1444" y="902"/>
                  <a:pt x="1457" y="889"/>
                  <a:pt x="1457" y="874"/>
                </a:cubicBezTo>
                <a:cubicBezTo>
                  <a:pt x="1457" y="861"/>
                  <a:pt x="1457" y="861"/>
                  <a:pt x="1457" y="861"/>
                </a:cubicBezTo>
                <a:cubicBezTo>
                  <a:pt x="1457" y="845"/>
                  <a:pt x="1449" y="823"/>
                  <a:pt x="1439" y="811"/>
                </a:cubicBezTo>
                <a:cubicBezTo>
                  <a:pt x="1303" y="652"/>
                  <a:pt x="1303" y="652"/>
                  <a:pt x="1303" y="652"/>
                </a:cubicBezTo>
                <a:cubicBezTo>
                  <a:pt x="1293" y="640"/>
                  <a:pt x="1273" y="631"/>
                  <a:pt x="1257" y="631"/>
                </a:cubicBezTo>
                <a:cubicBezTo>
                  <a:pt x="577" y="631"/>
                  <a:pt x="577" y="631"/>
                  <a:pt x="577" y="631"/>
                </a:cubicBezTo>
                <a:cubicBezTo>
                  <a:pt x="561" y="631"/>
                  <a:pt x="540" y="640"/>
                  <a:pt x="530" y="652"/>
                </a:cubicBezTo>
                <a:cubicBezTo>
                  <a:pt x="395" y="811"/>
                  <a:pt x="395" y="811"/>
                  <a:pt x="395" y="811"/>
                </a:cubicBezTo>
                <a:cubicBezTo>
                  <a:pt x="385" y="823"/>
                  <a:pt x="377" y="845"/>
                  <a:pt x="377" y="861"/>
                </a:cubicBezTo>
                <a:cubicBezTo>
                  <a:pt x="377" y="874"/>
                  <a:pt x="377" y="874"/>
                  <a:pt x="377" y="874"/>
                </a:cubicBezTo>
                <a:cubicBezTo>
                  <a:pt x="377" y="889"/>
                  <a:pt x="389" y="902"/>
                  <a:pt x="405" y="902"/>
                </a:cubicBezTo>
                <a:close/>
              </a:path>
            </a:pathLst>
          </a:custGeom>
          <a:solidFill>
            <a:schemeClr val="accent4"/>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213129955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fade">
                                      <p:cBhvr>
                                        <p:cTn id="15" dur="500"/>
                                        <p:tgtEl>
                                          <p:spTgt spid="3">
                                            <p:txEl>
                                              <p:pRg st="6" end="6"/>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fade">
                                      <p:cBhvr>
                                        <p:cTn id="18" dur="500"/>
                                        <p:tgtEl>
                                          <p:spTgt spid="3">
                                            <p:txEl>
                                              <p:pRg st="7" end="7"/>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fade">
                                      <p:cBhvr>
                                        <p:cTn id="21" dur="500"/>
                                        <p:tgtEl>
                                          <p:spTgt spid="3">
                                            <p:txEl>
                                              <p:pRg st="8" end="8"/>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9" end="9"/>
                                            </p:txEl>
                                          </p:spTgt>
                                        </p:tgtEl>
                                        <p:attrNameLst>
                                          <p:attrName>style.visibility</p:attrName>
                                        </p:attrNameLst>
                                      </p:cBhvr>
                                      <p:to>
                                        <p:strVal val="visible"/>
                                      </p:to>
                                    </p:set>
                                    <p:animEffect transition="in" filter="fade">
                                      <p:cBhvr>
                                        <p:cTn id="2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Storage Analytics Summary</a:t>
            </a:r>
          </a:p>
        </p:txBody>
      </p:sp>
      <p:sp>
        <p:nvSpPr>
          <p:cNvPr id="3" name="Rectangle 2"/>
          <p:cNvSpPr/>
          <p:nvPr/>
        </p:nvSpPr>
        <p:spPr>
          <a:xfrm>
            <a:off x="517525" y="1446213"/>
            <a:ext cx="5447846" cy="477996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lvl="0">
              <a:lnSpc>
                <a:spcPct val="90000"/>
              </a:lnSpc>
              <a:spcBef>
                <a:spcPct val="20000"/>
              </a:spcBef>
              <a:buSzPct val="80000"/>
            </a:pPr>
            <a:r>
              <a:rPr lang="en-US" sz="2800" dirty="0">
                <a:gradFill>
                  <a:gsLst>
                    <a:gs pos="0">
                      <a:srgbClr val="292929">
                        <a:lumMod val="90000"/>
                        <a:lumOff val="10000"/>
                      </a:srgbClr>
                    </a:gs>
                    <a:gs pos="86000">
                      <a:srgbClr val="292929">
                        <a:lumMod val="90000"/>
                        <a:lumOff val="10000"/>
                      </a:srgbClr>
                    </a:gs>
                  </a:gsLst>
                  <a:lin ang="5400000" scaled="0"/>
                </a:gradFill>
              </a:rPr>
              <a:t>Separate Namespace</a:t>
            </a:r>
          </a:p>
        </p:txBody>
      </p:sp>
      <p:sp>
        <p:nvSpPr>
          <p:cNvPr id="5" name="Rounded Rectangle 4"/>
          <p:cNvSpPr/>
          <p:nvPr/>
        </p:nvSpPr>
        <p:spPr bwMode="auto">
          <a:xfrm>
            <a:off x="665702" y="1986098"/>
            <a:ext cx="5201698" cy="1290502"/>
          </a:xfrm>
          <a:prstGeom prst="roundRect">
            <a:avLst>
              <a:gd name="adj" fmla="val 0"/>
            </a:avLst>
          </a:prstGeom>
          <a:solidFill>
            <a:schemeClr val="accent4"/>
          </a:solidFill>
          <a:ln w="9525" cap="flat" cmpd="sng" algn="ctr">
            <a:noFill/>
            <a:prstDash val="solid"/>
          </a:ln>
          <a:effectLst/>
        </p:spPr>
        <p:txBody>
          <a:bodyPr lIns="91440" tIns="91440" bIns="91440" rtlCol="0" anchor="t" anchorCtr="0"/>
          <a:lstStyle/>
          <a:p>
            <a:pPr marL="0" lvl="1" defTabSz="914023" fontAlgn="base">
              <a:lnSpc>
                <a:spcPct val="80000"/>
              </a:lnSpc>
              <a:spcBef>
                <a:spcPct val="0"/>
              </a:spcBef>
              <a:spcAft>
                <a:spcPct val="0"/>
              </a:spcAft>
              <a:buClr>
                <a:srgbClr val="FFC000"/>
              </a:buClr>
              <a:defRPr/>
            </a:pPr>
            <a:r>
              <a:rPr lang="en-US" kern="0" spc="-51" dirty="0" smtClean="0">
                <a:solidFill>
                  <a:srgbClr val="FFFFFF">
                    <a:alpha val="99000"/>
                  </a:srgbClr>
                </a:solidFill>
                <a:latin typeface="Segoe UI" pitchFamily="34" charset="0"/>
                <a:ea typeface="Segoe UI" pitchFamily="34" charset="0"/>
                <a:cs typeface="Segoe UI" pitchFamily="34" charset="0"/>
              </a:rPr>
              <a:t>Logs</a:t>
            </a:r>
          </a:p>
          <a:p>
            <a:pPr marL="0" lvl="2" defTabSz="914363">
              <a:lnSpc>
                <a:spcPct val="90000"/>
              </a:lnSpc>
              <a:spcBef>
                <a:spcPts val="600"/>
              </a:spcBef>
              <a:buSzPct val="80000"/>
            </a:pPr>
            <a:r>
              <a:rPr lang="en-US" sz="1600" dirty="0">
                <a:solidFill>
                  <a:schemeClr val="bg1">
                    <a:alpha val="99000"/>
                  </a:schemeClr>
                </a:solidFill>
                <a:ea typeface="Segoe UI" pitchFamily="34" charset="0"/>
                <a:cs typeface="Segoe UI" pitchFamily="34" charset="0"/>
              </a:rPr>
              <a:t>Stored as blobs in separate Blob Container in the storage account being monitored</a:t>
            </a:r>
          </a:p>
          <a:p>
            <a:pPr marL="0" lvl="2" defTabSz="914363">
              <a:lnSpc>
                <a:spcPct val="90000"/>
              </a:lnSpc>
              <a:spcBef>
                <a:spcPts val="600"/>
              </a:spcBef>
              <a:buSzPct val="80000"/>
            </a:pPr>
            <a:r>
              <a:rPr lang="en-US" sz="1600" u="sng" dirty="0">
                <a:solidFill>
                  <a:schemeClr val="bg1">
                    <a:alpha val="99000"/>
                  </a:schemeClr>
                </a:solidFill>
                <a:ea typeface="Segoe UI" pitchFamily="34" charset="0"/>
                <a:cs typeface="Segoe UI" pitchFamily="34" charset="0"/>
                <a:hlinkClick r:id="rId2"/>
              </a:rPr>
              <a:t>http://account.blob.core.windows.net/$logs/</a:t>
            </a:r>
            <a:r>
              <a:rPr lang="en-US" sz="1600" u="sng" dirty="0">
                <a:solidFill>
                  <a:schemeClr val="bg1">
                    <a:alpha val="99000"/>
                  </a:schemeClr>
                </a:solidFill>
                <a:ea typeface="Segoe UI" pitchFamily="34" charset="0"/>
                <a:cs typeface="Segoe UI" pitchFamily="34" charset="0"/>
              </a:rPr>
              <a:t> </a:t>
            </a:r>
          </a:p>
        </p:txBody>
      </p:sp>
      <p:sp>
        <p:nvSpPr>
          <p:cNvPr id="9" name="Rounded Rectangle 8"/>
          <p:cNvSpPr/>
          <p:nvPr/>
        </p:nvSpPr>
        <p:spPr bwMode="auto">
          <a:xfrm>
            <a:off x="665702" y="3395799"/>
            <a:ext cx="5201698" cy="1290502"/>
          </a:xfrm>
          <a:prstGeom prst="roundRect">
            <a:avLst>
              <a:gd name="adj" fmla="val 0"/>
            </a:avLst>
          </a:prstGeom>
          <a:solidFill>
            <a:schemeClr val="accent4"/>
          </a:solidFill>
          <a:ln w="9525" cap="flat" cmpd="sng" algn="ctr">
            <a:noFill/>
            <a:prstDash val="solid"/>
          </a:ln>
          <a:effectLst/>
        </p:spPr>
        <p:txBody>
          <a:bodyPr lIns="91440" tIns="91440" bIns="91440" rtlCol="0" anchor="t" anchorCtr="0"/>
          <a:lstStyle/>
          <a:p>
            <a:pPr marL="0" lvl="1" defTabSz="914023" fontAlgn="base">
              <a:lnSpc>
                <a:spcPct val="80000"/>
              </a:lnSpc>
              <a:spcBef>
                <a:spcPct val="0"/>
              </a:spcBef>
              <a:spcAft>
                <a:spcPct val="0"/>
              </a:spcAft>
              <a:buClr>
                <a:srgbClr val="FFC000"/>
              </a:buClr>
              <a:defRPr/>
            </a:pPr>
            <a:r>
              <a:rPr lang="en-US" kern="0" spc="-51" dirty="0" smtClean="0">
                <a:solidFill>
                  <a:srgbClr val="FFFFFF">
                    <a:alpha val="99000"/>
                  </a:srgbClr>
                </a:solidFill>
                <a:latin typeface="Segoe UI" pitchFamily="34" charset="0"/>
                <a:ea typeface="Segoe UI" pitchFamily="34" charset="0"/>
                <a:cs typeface="Segoe UI" pitchFamily="34" charset="0"/>
              </a:rPr>
              <a:t>Metrics</a:t>
            </a:r>
            <a:endParaRPr lang="en-US" kern="0" spc="-51" dirty="0">
              <a:solidFill>
                <a:srgbClr val="FFFFFF">
                  <a:alpha val="99000"/>
                </a:srgbClr>
              </a:solidFill>
              <a:latin typeface="Segoe UI" pitchFamily="34" charset="0"/>
              <a:ea typeface="Segoe UI" pitchFamily="34" charset="0"/>
              <a:cs typeface="Segoe UI" pitchFamily="34" charset="0"/>
            </a:endParaRPr>
          </a:p>
          <a:p>
            <a:pPr marL="0" lvl="2" defTabSz="914363">
              <a:lnSpc>
                <a:spcPct val="90000"/>
              </a:lnSpc>
              <a:spcBef>
                <a:spcPts val="600"/>
              </a:spcBef>
              <a:buSzPct val="80000"/>
            </a:pPr>
            <a:r>
              <a:rPr lang="en-US" sz="1600" dirty="0">
                <a:solidFill>
                  <a:schemeClr val="bg1">
                    <a:alpha val="99000"/>
                  </a:schemeClr>
                </a:solidFill>
                <a:ea typeface="Segoe UI" pitchFamily="34" charset="0"/>
                <a:cs typeface="Segoe UI" pitchFamily="34" charset="0"/>
              </a:rPr>
              <a:t>Stored as entities in a separate metrics Azure Tables in the storage account being monitored</a:t>
            </a:r>
          </a:p>
          <a:p>
            <a:pPr marL="0" lvl="2" defTabSz="914363">
              <a:lnSpc>
                <a:spcPct val="90000"/>
              </a:lnSpc>
              <a:spcBef>
                <a:spcPts val="600"/>
              </a:spcBef>
              <a:buSzPct val="80000"/>
            </a:pPr>
            <a:r>
              <a:rPr lang="en-US" sz="1600" dirty="0">
                <a:solidFill>
                  <a:schemeClr val="bg1">
                    <a:alpha val="99000"/>
                  </a:schemeClr>
                </a:solidFill>
                <a:ea typeface="Segoe UI" pitchFamily="34" charset="0"/>
                <a:cs typeface="Segoe UI" pitchFamily="34" charset="0"/>
                <a:hlinkClick r:id="rId3"/>
              </a:rPr>
              <a:t>http://account.table.core.windows.net/$Metrics</a:t>
            </a:r>
            <a:r>
              <a:rPr lang="en-US" sz="1600" dirty="0">
                <a:solidFill>
                  <a:schemeClr val="bg1">
                    <a:alpha val="99000"/>
                  </a:schemeClr>
                </a:solidFill>
                <a:ea typeface="Segoe UI" pitchFamily="34" charset="0"/>
                <a:cs typeface="Segoe UI" pitchFamily="34" charset="0"/>
              </a:rPr>
              <a:t>*</a:t>
            </a:r>
          </a:p>
        </p:txBody>
      </p:sp>
      <p:sp>
        <p:nvSpPr>
          <p:cNvPr id="10" name="Rounded Rectangle 9"/>
          <p:cNvSpPr/>
          <p:nvPr/>
        </p:nvSpPr>
        <p:spPr bwMode="auto">
          <a:xfrm>
            <a:off x="665702" y="4805499"/>
            <a:ext cx="5201698" cy="1290502"/>
          </a:xfrm>
          <a:prstGeom prst="roundRect">
            <a:avLst>
              <a:gd name="adj" fmla="val 0"/>
            </a:avLst>
          </a:prstGeom>
          <a:solidFill>
            <a:schemeClr val="accent4"/>
          </a:solidFill>
          <a:ln w="9525" cap="flat" cmpd="sng" algn="ctr">
            <a:noFill/>
            <a:prstDash val="solid"/>
          </a:ln>
          <a:effectLst/>
        </p:spPr>
        <p:txBody>
          <a:bodyPr lIns="91440" tIns="91440" bIns="91440" rtlCol="0" anchor="t" anchorCtr="0"/>
          <a:lstStyle/>
          <a:p>
            <a:pPr marL="0" lvl="1" defTabSz="914023" fontAlgn="base">
              <a:lnSpc>
                <a:spcPct val="80000"/>
              </a:lnSpc>
              <a:spcBef>
                <a:spcPct val="0"/>
              </a:spcBef>
              <a:spcAft>
                <a:spcPct val="0"/>
              </a:spcAft>
              <a:buClr>
                <a:srgbClr val="FFC000"/>
              </a:buClr>
              <a:defRPr/>
            </a:pPr>
            <a:r>
              <a:rPr lang="en-US" kern="0" spc="-51" dirty="0" smtClean="0">
                <a:solidFill>
                  <a:srgbClr val="FFFFFF">
                    <a:alpha val="99000"/>
                  </a:srgbClr>
                </a:solidFill>
                <a:latin typeface="Segoe UI" pitchFamily="34" charset="0"/>
                <a:ea typeface="Segoe UI" pitchFamily="34" charset="0"/>
                <a:cs typeface="Segoe UI" pitchFamily="34" charset="0"/>
              </a:rPr>
              <a:t>Isolation</a:t>
            </a:r>
            <a:endParaRPr lang="en-US" kern="0" spc="-51" dirty="0">
              <a:solidFill>
                <a:srgbClr val="FFFFFF">
                  <a:alpha val="99000"/>
                </a:srgbClr>
              </a:solidFill>
              <a:latin typeface="Segoe UI" pitchFamily="34" charset="0"/>
              <a:ea typeface="Segoe UI" pitchFamily="34" charset="0"/>
              <a:cs typeface="Segoe UI" pitchFamily="34" charset="0"/>
            </a:endParaRPr>
          </a:p>
          <a:p>
            <a:pPr marL="0" lvl="2" defTabSz="914363">
              <a:lnSpc>
                <a:spcPct val="90000"/>
              </a:lnSpc>
              <a:spcBef>
                <a:spcPts val="600"/>
              </a:spcBef>
              <a:buSzPct val="80000"/>
            </a:pPr>
            <a:r>
              <a:rPr lang="en-US" sz="1600" dirty="0">
                <a:solidFill>
                  <a:schemeClr val="bg1">
                    <a:alpha val="99000"/>
                  </a:schemeClr>
                </a:solidFill>
                <a:ea typeface="Segoe UI" pitchFamily="34" charset="0"/>
                <a:cs typeface="Segoe UI" pitchFamily="34" charset="0"/>
              </a:rPr>
              <a:t>$logs and $Metrics have separate resource limits and throttling from the rest of the </a:t>
            </a:r>
            <a:br>
              <a:rPr lang="en-US" sz="1600" dirty="0">
                <a:solidFill>
                  <a:schemeClr val="bg1">
                    <a:alpha val="99000"/>
                  </a:schemeClr>
                </a:solidFill>
                <a:ea typeface="Segoe UI" pitchFamily="34" charset="0"/>
                <a:cs typeface="Segoe UI" pitchFamily="34" charset="0"/>
              </a:rPr>
            </a:br>
            <a:r>
              <a:rPr lang="en-US" sz="1600" dirty="0">
                <a:solidFill>
                  <a:schemeClr val="bg1">
                    <a:alpha val="99000"/>
                  </a:schemeClr>
                </a:solidFill>
                <a:ea typeface="Segoe UI" pitchFamily="34" charset="0"/>
                <a:cs typeface="Segoe UI" pitchFamily="34" charset="0"/>
              </a:rPr>
              <a:t>storage account traffic</a:t>
            </a:r>
          </a:p>
        </p:txBody>
      </p:sp>
      <p:sp>
        <p:nvSpPr>
          <p:cNvPr id="11" name="Rectangle 10"/>
          <p:cNvSpPr/>
          <p:nvPr/>
        </p:nvSpPr>
        <p:spPr bwMode="auto">
          <a:xfrm>
            <a:off x="4201886" y="4307685"/>
            <a:ext cx="914400" cy="326570"/>
          </a:xfrm>
          <a:prstGeom prst="rect">
            <a:avLst/>
          </a:prstGeom>
          <a:noFill/>
          <a:ln w="41275">
            <a:solidFill>
              <a:schemeClr val="accent2">
                <a:alpha val="98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2" name="Rectangle 11"/>
          <p:cNvSpPr/>
          <p:nvPr/>
        </p:nvSpPr>
        <p:spPr bwMode="auto">
          <a:xfrm>
            <a:off x="4125687" y="2914314"/>
            <a:ext cx="707570" cy="326570"/>
          </a:xfrm>
          <a:prstGeom prst="rect">
            <a:avLst/>
          </a:prstGeom>
          <a:noFill/>
          <a:ln w="41275">
            <a:solidFill>
              <a:schemeClr val="accent2">
                <a:alpha val="98000"/>
              </a:schemeClr>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13" name="Content Placeholder 5"/>
          <p:cNvSpPr txBox="1">
            <a:spLocks/>
          </p:cNvSpPr>
          <p:nvPr/>
        </p:nvSpPr>
        <p:spPr>
          <a:xfrm>
            <a:off x="6262461" y="1446213"/>
            <a:ext cx="5413601"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595959">
                    <a:alpha val="99000"/>
                  </a:srgbClr>
                </a:solidFill>
                <a:latin typeface="Segoe UI Light" pitchFamily="34" charset="0"/>
              </a:rPr>
              <a:t>Cost</a:t>
            </a:r>
          </a:p>
          <a:p>
            <a:pPr marL="3175" lvl="1" indent="0">
              <a:spcBef>
                <a:spcPts val="900"/>
              </a:spcBef>
              <a:buNone/>
            </a:pPr>
            <a:r>
              <a:rPr lang="en-US" sz="2000" spc="-50" dirty="0"/>
              <a:t>Capacity to keep the data</a:t>
            </a:r>
          </a:p>
          <a:p>
            <a:pPr marL="3175" lvl="1" indent="0">
              <a:spcBef>
                <a:spcPts val="900"/>
              </a:spcBef>
              <a:buNone/>
            </a:pPr>
            <a:r>
              <a:rPr lang="en-US" sz="2000" spc="-50" dirty="0"/>
              <a:t>Transactions for generating &amp; accessing </a:t>
            </a:r>
            <a:r>
              <a:rPr lang="en-US" sz="2000" spc="-50" dirty="0" smtClean="0"/>
              <a:t/>
            </a:r>
            <a:br>
              <a:rPr lang="en-US" sz="2000" spc="-50" dirty="0" smtClean="0"/>
            </a:br>
            <a:r>
              <a:rPr lang="en-US" sz="2000" spc="-50" dirty="0" smtClean="0"/>
              <a:t>analytics data</a:t>
            </a:r>
            <a:br>
              <a:rPr lang="en-US" sz="2000" spc="-50" dirty="0" smtClean="0"/>
            </a:br>
            <a:endParaRPr lang="en-US" sz="2000" spc="-50" dirty="0" smtClean="0"/>
          </a:p>
          <a:p>
            <a:pPr marL="3175" indent="0">
              <a:spcBef>
                <a:spcPts val="0"/>
              </a:spcBef>
              <a:spcAft>
                <a:spcPts val="900"/>
              </a:spcAft>
              <a:buNone/>
            </a:pPr>
            <a:r>
              <a:rPr lang="en-US" sz="2800" spc="-100" dirty="0">
                <a:solidFill>
                  <a:srgbClr val="595959">
                    <a:alpha val="99000"/>
                  </a:srgbClr>
                </a:solidFill>
                <a:latin typeface="Segoe UI Light" pitchFamily="34" charset="0"/>
              </a:rPr>
              <a:t>Can use retention policy on both logs and metrics in terms of days</a:t>
            </a:r>
          </a:p>
          <a:p>
            <a:pPr marL="3175" lvl="1" indent="0">
              <a:spcBef>
                <a:spcPts val="900"/>
              </a:spcBef>
              <a:buNone/>
            </a:pPr>
            <a:r>
              <a:rPr lang="en-US" sz="2000" spc="-50" dirty="0"/>
              <a:t>Deleting data via retention policy does not incur transaction cost</a:t>
            </a:r>
          </a:p>
        </p:txBody>
      </p:sp>
    </p:spTree>
    <p:extLst>
      <p:ext uri="{BB962C8B-B14F-4D97-AF65-F5344CB8AC3E}">
        <p14:creationId xmlns:p14="http://schemas.microsoft.com/office/powerpoint/2010/main" val="26933106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xit" presetSubtype="0" fill="hold" grpId="1" nodeType="withEffect">
                                  <p:stCondLst>
                                    <p:cond delay="0"/>
                                  </p:stCondLst>
                                  <p:childTnLst>
                                    <p:animEffect transition="out" filter="fade">
                                      <p:cBhvr>
                                        <p:cTn id="17" dur="500"/>
                                        <p:tgtEl>
                                          <p:spTgt spid="12"/>
                                        </p:tgtEl>
                                      </p:cBhvr>
                                    </p:animEffect>
                                    <p:set>
                                      <p:cBhvr>
                                        <p:cTn id="18" dur="1" fill="hold">
                                          <p:stCondLst>
                                            <p:cond delay="499"/>
                                          </p:stCondLst>
                                        </p:cTn>
                                        <p:tgtEl>
                                          <p:spTgt spid="12"/>
                                        </p:tgtEl>
                                        <p:attrNameLst>
                                          <p:attrName>style.visibility</p:attrName>
                                        </p:attrNameLst>
                                      </p:cBhvr>
                                      <p:to>
                                        <p:strVal val="hidden"/>
                                      </p:to>
                                    </p:set>
                                  </p:childTnLst>
                                </p:cTn>
                              </p:par>
                              <p:par>
                                <p:cTn id="19" presetID="10" presetClass="exit" presetSubtype="0" fill="hold" grpId="1" nodeType="withEffect">
                                  <p:stCondLst>
                                    <p:cond delay="0"/>
                                  </p:stCondLst>
                                  <p:childTnLst>
                                    <p:animEffect transition="out" filter="fade">
                                      <p:cBhvr>
                                        <p:cTn id="20" dur="500"/>
                                        <p:tgtEl>
                                          <p:spTgt spid="11"/>
                                        </p:tgtEl>
                                      </p:cBhvr>
                                    </p:animEffect>
                                    <p:set>
                                      <p:cBhvr>
                                        <p:cTn id="21"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2" grpId="0" animBg="1"/>
      <p:bldP spid="12" grpId="1" animBg="1"/>
      <p:bldP spid="1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smtClean="0"/>
              <a:t>Geo-Replication</a:t>
            </a:r>
            <a:endParaRPr lang="en-US" dirty="0"/>
          </a:p>
        </p:txBody>
      </p:sp>
    </p:spTree>
    <p:extLst>
      <p:ext uri="{BB962C8B-B14F-4D97-AF65-F5344CB8AC3E}">
        <p14:creationId xmlns:p14="http://schemas.microsoft.com/office/powerpoint/2010/main" val="3857059890"/>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eform 8"/>
          <p:cNvSpPr>
            <a:spLocks/>
          </p:cNvSpPr>
          <p:nvPr/>
        </p:nvSpPr>
        <p:spPr bwMode="auto">
          <a:xfrm>
            <a:off x="311342" y="4860826"/>
            <a:ext cx="1820670" cy="123866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a:solidFill>
                  <a:schemeClr val="bg1">
                    <a:alpha val="99000"/>
                  </a:schemeClr>
                </a:solidFill>
              </a:rPr>
              <a:t>East Asia</a:t>
            </a:r>
          </a:p>
        </p:txBody>
      </p:sp>
      <p:sp>
        <p:nvSpPr>
          <p:cNvPr id="31" name="Freeform 8"/>
          <p:cNvSpPr>
            <a:spLocks/>
          </p:cNvSpPr>
          <p:nvPr/>
        </p:nvSpPr>
        <p:spPr bwMode="auto">
          <a:xfrm>
            <a:off x="3118176" y="4860826"/>
            <a:ext cx="1820670" cy="123866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a:solidFill>
                  <a:schemeClr val="bg1">
                    <a:alpha val="99000"/>
                  </a:schemeClr>
                </a:solidFill>
              </a:rPr>
              <a:t>South East </a:t>
            </a:r>
            <a:r>
              <a:rPr lang="en-US" dirty="0" smtClean="0">
                <a:solidFill>
                  <a:schemeClr val="bg1">
                    <a:alpha val="99000"/>
                  </a:schemeClr>
                </a:solidFill>
              </a:rPr>
              <a:t>Asia</a:t>
            </a:r>
            <a:endParaRPr lang="en-US" dirty="0">
              <a:solidFill>
                <a:schemeClr val="bg1">
                  <a:alpha val="99000"/>
                </a:schemeClr>
              </a:solidFill>
            </a:endParaRPr>
          </a:p>
        </p:txBody>
      </p:sp>
      <p:sp>
        <p:nvSpPr>
          <p:cNvPr id="32" name="Freeform 8"/>
          <p:cNvSpPr>
            <a:spLocks/>
          </p:cNvSpPr>
          <p:nvPr/>
        </p:nvSpPr>
        <p:spPr bwMode="auto">
          <a:xfrm>
            <a:off x="5958470" y="5338634"/>
            <a:ext cx="1820670" cy="123866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a:solidFill>
                  <a:schemeClr val="bg1">
                    <a:alpha val="99000"/>
                  </a:schemeClr>
                </a:solidFill>
              </a:rPr>
              <a:t>Europe </a:t>
            </a:r>
            <a:r>
              <a:rPr lang="en-US" dirty="0" smtClean="0">
                <a:solidFill>
                  <a:schemeClr val="bg1">
                    <a:alpha val="99000"/>
                  </a:schemeClr>
                </a:solidFill>
              </a:rPr>
              <a:t/>
            </a:r>
            <a:br>
              <a:rPr lang="en-US" dirty="0" smtClean="0">
                <a:solidFill>
                  <a:schemeClr val="bg1">
                    <a:alpha val="99000"/>
                  </a:schemeClr>
                </a:solidFill>
              </a:rPr>
            </a:br>
            <a:r>
              <a:rPr lang="en-US" dirty="0" smtClean="0">
                <a:solidFill>
                  <a:schemeClr val="bg1">
                    <a:alpha val="99000"/>
                  </a:schemeClr>
                </a:solidFill>
              </a:rPr>
              <a:t>West</a:t>
            </a:r>
            <a:endParaRPr lang="en-US" dirty="0">
              <a:solidFill>
                <a:schemeClr val="bg1">
                  <a:alpha val="99000"/>
                </a:schemeClr>
              </a:solidFill>
            </a:endParaRPr>
          </a:p>
        </p:txBody>
      </p:sp>
      <p:sp>
        <p:nvSpPr>
          <p:cNvPr id="33" name="Freeform 8"/>
          <p:cNvSpPr>
            <a:spLocks/>
          </p:cNvSpPr>
          <p:nvPr/>
        </p:nvSpPr>
        <p:spPr bwMode="auto">
          <a:xfrm>
            <a:off x="5958470" y="3566720"/>
            <a:ext cx="1820670" cy="123866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a:solidFill>
                  <a:schemeClr val="bg1">
                    <a:alpha val="99000"/>
                  </a:schemeClr>
                </a:solidFill>
              </a:rPr>
              <a:t>North Europe</a:t>
            </a:r>
          </a:p>
        </p:txBody>
      </p:sp>
      <p:sp>
        <p:nvSpPr>
          <p:cNvPr id="34" name="Freeform 8"/>
          <p:cNvSpPr>
            <a:spLocks/>
          </p:cNvSpPr>
          <p:nvPr/>
        </p:nvSpPr>
        <p:spPr bwMode="auto">
          <a:xfrm>
            <a:off x="9242319" y="5338634"/>
            <a:ext cx="1820670" cy="123866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a:solidFill>
                  <a:schemeClr val="bg1">
                    <a:alpha val="99000"/>
                  </a:schemeClr>
                </a:solidFill>
              </a:rPr>
              <a:t>South Central US</a:t>
            </a:r>
          </a:p>
        </p:txBody>
      </p:sp>
      <p:sp>
        <p:nvSpPr>
          <p:cNvPr id="35" name="Freeform 8"/>
          <p:cNvSpPr>
            <a:spLocks/>
          </p:cNvSpPr>
          <p:nvPr/>
        </p:nvSpPr>
        <p:spPr bwMode="auto">
          <a:xfrm>
            <a:off x="9242319" y="3566720"/>
            <a:ext cx="1820670" cy="123866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a:solidFill>
                  <a:schemeClr val="bg1">
                    <a:alpha val="99000"/>
                  </a:schemeClr>
                </a:solidFill>
              </a:rPr>
              <a:t>North Central US</a:t>
            </a:r>
          </a:p>
        </p:txBody>
      </p:sp>
      <p:sp>
        <p:nvSpPr>
          <p:cNvPr id="2" name="Title 1"/>
          <p:cNvSpPr>
            <a:spLocks noGrp="1"/>
          </p:cNvSpPr>
          <p:nvPr>
            <p:ph type="title"/>
          </p:nvPr>
        </p:nvSpPr>
        <p:spPr/>
        <p:txBody>
          <a:bodyPr/>
          <a:lstStyle/>
          <a:p>
            <a:r>
              <a:rPr lang="en-US" dirty="0" smtClean="0"/>
              <a:t>Geo-replication</a:t>
            </a:r>
            <a:endParaRPr lang="en-US" dirty="0"/>
          </a:p>
        </p:txBody>
      </p:sp>
      <p:sp>
        <p:nvSpPr>
          <p:cNvPr id="3" name="Content Placeholder 2"/>
          <p:cNvSpPr>
            <a:spLocks noGrp="1"/>
          </p:cNvSpPr>
          <p:nvPr>
            <p:ph type="body" sz="quarter" idx="10"/>
          </p:nvPr>
        </p:nvSpPr>
        <p:spPr>
          <a:xfrm>
            <a:off x="517525" y="1097870"/>
            <a:ext cx="11149012" cy="3356303"/>
          </a:xfrm>
        </p:spPr>
        <p:txBody>
          <a:bodyPr/>
          <a:lstStyle/>
          <a:p>
            <a:pPr>
              <a:spcBef>
                <a:spcPts val="900"/>
              </a:spcBef>
              <a:spcAft>
                <a:spcPts val="0"/>
              </a:spcAft>
            </a:pPr>
            <a:r>
              <a:rPr lang="en-US" sz="2800" dirty="0">
                <a:solidFill>
                  <a:srgbClr val="00B0F0">
                    <a:alpha val="99000"/>
                  </a:srgbClr>
                </a:solidFill>
              </a:rPr>
              <a:t>Data geo-replicated cross data centers 100s miles apart</a:t>
            </a:r>
          </a:p>
          <a:p>
            <a:pPr lvl="1">
              <a:spcBef>
                <a:spcPts val="900"/>
              </a:spcBef>
            </a:pPr>
            <a:r>
              <a:rPr lang="en-US" dirty="0"/>
              <a:t>Turned on right now for Blob and Table data (Queues will be in CY12)</a:t>
            </a:r>
          </a:p>
          <a:p>
            <a:pPr lvl="1">
              <a:spcBef>
                <a:spcPts val="900"/>
              </a:spcBef>
            </a:pPr>
            <a:r>
              <a:rPr lang="en-US" dirty="0"/>
              <a:t>Provide data durability in face of major data center disasters</a:t>
            </a:r>
          </a:p>
          <a:p>
            <a:pPr lvl="1">
              <a:spcBef>
                <a:spcPts val="900"/>
              </a:spcBef>
            </a:pPr>
            <a:r>
              <a:rPr lang="en-US" dirty="0"/>
              <a:t>Data only geo-replicated within regions</a:t>
            </a:r>
          </a:p>
          <a:p>
            <a:pPr>
              <a:spcBef>
                <a:spcPts val="900"/>
              </a:spcBef>
              <a:spcAft>
                <a:spcPts val="0"/>
              </a:spcAft>
            </a:pPr>
            <a:r>
              <a:rPr lang="en-US" sz="2800" dirty="0">
                <a:solidFill>
                  <a:srgbClr val="00B0F0">
                    <a:alpha val="99000"/>
                  </a:srgbClr>
                </a:solidFill>
              </a:rPr>
              <a:t>User chooses primary location during account creation</a:t>
            </a:r>
          </a:p>
          <a:p>
            <a:pPr lvl="1">
              <a:spcBef>
                <a:spcPts val="900"/>
              </a:spcBef>
            </a:pPr>
            <a:r>
              <a:rPr lang="en-US" dirty="0"/>
              <a:t>The other location in region is the secondary location</a:t>
            </a:r>
          </a:p>
          <a:p>
            <a:pPr>
              <a:spcBef>
                <a:spcPts val="900"/>
              </a:spcBef>
              <a:spcAft>
                <a:spcPts val="0"/>
              </a:spcAft>
            </a:pPr>
            <a:r>
              <a:rPr lang="en-US" sz="2800" dirty="0">
                <a:solidFill>
                  <a:srgbClr val="00B0F0">
                    <a:alpha val="99000"/>
                  </a:srgbClr>
                </a:solidFill>
              </a:rPr>
              <a:t>Asynchronous geo-replication</a:t>
            </a:r>
          </a:p>
          <a:p>
            <a:pPr lvl="1">
              <a:spcBef>
                <a:spcPts val="900"/>
              </a:spcBef>
            </a:pPr>
            <a:r>
              <a:rPr lang="en-US" dirty="0"/>
              <a:t>Off critical path of live requests</a:t>
            </a:r>
          </a:p>
        </p:txBody>
      </p:sp>
      <p:sp>
        <p:nvSpPr>
          <p:cNvPr id="21" name="Up-Down Arrow 20"/>
          <p:cNvSpPr/>
          <p:nvPr/>
        </p:nvSpPr>
        <p:spPr bwMode="auto">
          <a:xfrm>
            <a:off x="6615170" y="4854252"/>
            <a:ext cx="507269" cy="523592"/>
          </a:xfrm>
          <a:prstGeom prst="upDownArrow">
            <a:avLst>
              <a:gd name="adj1" fmla="val 50607"/>
              <a:gd name="adj2" fmla="val 27659"/>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22" name="TextBox 21"/>
          <p:cNvSpPr txBox="1"/>
          <p:nvPr/>
        </p:nvSpPr>
        <p:spPr>
          <a:xfrm>
            <a:off x="7253627" y="4963530"/>
            <a:ext cx="1575944" cy="276999"/>
          </a:xfrm>
          <a:prstGeom prst="rect">
            <a:avLst/>
          </a:prstGeom>
          <a:noFill/>
        </p:spPr>
        <p:txBody>
          <a:bodyPr wrap="none" lIns="0" tIns="0" rIns="0" bIns="0" rtlCol="0" anchor="ctr">
            <a:spAutoFit/>
          </a:bodyPr>
          <a:lstStyle>
            <a:defPPr>
              <a:defRPr lang="en-US"/>
            </a:defPPr>
            <a:lvl1pPr algn="ctr">
              <a:defRPr sz="1800">
                <a:solidFill>
                  <a:schemeClr val="tx2">
                    <a:alpha val="99000"/>
                  </a:schemeClr>
                </a:solidFill>
                <a:latin typeface="Segoe UI" pitchFamily="34" charset="0"/>
                <a:ea typeface="Segoe UI" pitchFamily="34" charset="0"/>
                <a:cs typeface="Segoe UI" pitchFamily="34" charset="0"/>
              </a:defRPr>
            </a:lvl1pPr>
          </a:lstStyle>
          <a:p>
            <a:r>
              <a:rPr lang="en-US" dirty="0"/>
              <a:t>Geo-replication</a:t>
            </a:r>
          </a:p>
        </p:txBody>
      </p:sp>
      <p:sp>
        <p:nvSpPr>
          <p:cNvPr id="25" name="Up-Down Arrow 24"/>
          <p:cNvSpPr/>
          <p:nvPr/>
        </p:nvSpPr>
        <p:spPr bwMode="auto">
          <a:xfrm>
            <a:off x="9899019" y="4854252"/>
            <a:ext cx="507269" cy="523592"/>
          </a:xfrm>
          <a:prstGeom prst="upDownArrow">
            <a:avLst>
              <a:gd name="adj1" fmla="val 50608"/>
              <a:gd name="adj2" fmla="val 27659"/>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26" name="TextBox 25"/>
          <p:cNvSpPr txBox="1"/>
          <p:nvPr/>
        </p:nvSpPr>
        <p:spPr>
          <a:xfrm>
            <a:off x="10489860" y="4963530"/>
            <a:ext cx="1575944" cy="276999"/>
          </a:xfrm>
          <a:prstGeom prst="rect">
            <a:avLst/>
          </a:prstGeom>
          <a:noFill/>
        </p:spPr>
        <p:txBody>
          <a:bodyPr wrap="none" lIns="0" tIns="0" rIns="0" bIns="0" rtlCol="0" anchor="ctr">
            <a:spAutoFit/>
          </a:bodyPr>
          <a:lstStyle>
            <a:defPPr>
              <a:defRPr lang="en-US"/>
            </a:defPPr>
            <a:lvl1pPr algn="ctr">
              <a:defRPr sz="1800">
                <a:solidFill>
                  <a:schemeClr val="tx2">
                    <a:alpha val="99000"/>
                  </a:schemeClr>
                </a:solidFill>
                <a:latin typeface="Segoe UI" pitchFamily="34" charset="0"/>
                <a:ea typeface="Segoe UI" pitchFamily="34" charset="0"/>
                <a:cs typeface="Segoe UI" pitchFamily="34" charset="0"/>
              </a:defRPr>
            </a:lvl1pPr>
          </a:lstStyle>
          <a:p>
            <a:r>
              <a:rPr lang="en-US" dirty="0"/>
              <a:t>Geo-replication</a:t>
            </a:r>
          </a:p>
        </p:txBody>
      </p:sp>
      <p:sp>
        <p:nvSpPr>
          <p:cNvPr id="29" name="Up-Down Arrow 28"/>
          <p:cNvSpPr/>
          <p:nvPr/>
        </p:nvSpPr>
        <p:spPr bwMode="auto">
          <a:xfrm rot="16200000">
            <a:off x="2409759" y="5271117"/>
            <a:ext cx="507269" cy="523592"/>
          </a:xfrm>
          <a:prstGeom prst="upDownArrow">
            <a:avLst>
              <a:gd name="adj1" fmla="val 50607"/>
              <a:gd name="adj2" fmla="val 27659"/>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30" name="TextBox 29"/>
          <p:cNvSpPr txBox="1"/>
          <p:nvPr/>
        </p:nvSpPr>
        <p:spPr>
          <a:xfrm>
            <a:off x="1900048" y="4672317"/>
            <a:ext cx="1575944" cy="276999"/>
          </a:xfrm>
          <a:prstGeom prst="rect">
            <a:avLst/>
          </a:prstGeom>
          <a:noFill/>
        </p:spPr>
        <p:txBody>
          <a:bodyPr wrap="none" lIns="0" tIns="0" rIns="0" bIns="0" rtlCol="0" anchor="ctr">
            <a:spAutoFit/>
          </a:bodyPr>
          <a:lstStyle/>
          <a:p>
            <a:pPr algn="ctr"/>
            <a:r>
              <a:rPr lang="en-US" sz="1800" dirty="0" smtClean="0">
                <a:solidFill>
                  <a:schemeClr val="tx2">
                    <a:alpha val="99000"/>
                  </a:schemeClr>
                </a:solidFill>
                <a:latin typeface="Segoe UI" pitchFamily="34" charset="0"/>
                <a:ea typeface="Segoe UI" pitchFamily="34" charset="0"/>
                <a:cs typeface="Segoe UI" pitchFamily="34" charset="0"/>
              </a:rPr>
              <a:t>Geo-replication</a:t>
            </a:r>
          </a:p>
        </p:txBody>
      </p:sp>
      <p:sp>
        <p:nvSpPr>
          <p:cNvPr id="16" name="Freeform 8"/>
          <p:cNvSpPr>
            <a:spLocks/>
          </p:cNvSpPr>
          <p:nvPr/>
        </p:nvSpPr>
        <p:spPr bwMode="auto">
          <a:xfrm>
            <a:off x="10302124" y="1450819"/>
            <a:ext cx="1820670" cy="123866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smtClean="0">
                <a:solidFill>
                  <a:schemeClr val="bg1">
                    <a:alpha val="99000"/>
                  </a:schemeClr>
                </a:solidFill>
              </a:rPr>
              <a:t>East US</a:t>
            </a:r>
            <a:endParaRPr lang="en-US" dirty="0">
              <a:solidFill>
                <a:schemeClr val="bg1">
                  <a:alpha val="99000"/>
                </a:schemeClr>
              </a:solidFill>
            </a:endParaRPr>
          </a:p>
        </p:txBody>
      </p:sp>
      <p:sp>
        <p:nvSpPr>
          <p:cNvPr id="17" name="Freeform 8"/>
          <p:cNvSpPr>
            <a:spLocks/>
          </p:cNvSpPr>
          <p:nvPr/>
        </p:nvSpPr>
        <p:spPr bwMode="auto">
          <a:xfrm>
            <a:off x="7594718" y="1450819"/>
            <a:ext cx="1820670" cy="123866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smtClean="0">
                <a:solidFill>
                  <a:schemeClr val="bg1">
                    <a:alpha val="99000"/>
                  </a:schemeClr>
                </a:solidFill>
              </a:rPr>
              <a:t>West US</a:t>
            </a:r>
            <a:endParaRPr lang="en-US" dirty="0">
              <a:solidFill>
                <a:schemeClr val="bg1">
                  <a:alpha val="99000"/>
                </a:schemeClr>
              </a:solidFill>
            </a:endParaRPr>
          </a:p>
        </p:txBody>
      </p:sp>
      <p:sp>
        <p:nvSpPr>
          <p:cNvPr id="18" name="Up-Down Arrow 17"/>
          <p:cNvSpPr/>
          <p:nvPr/>
        </p:nvSpPr>
        <p:spPr bwMode="auto">
          <a:xfrm rot="5400000">
            <a:off x="9622680" y="1808352"/>
            <a:ext cx="507269" cy="523592"/>
          </a:xfrm>
          <a:prstGeom prst="upDownArrow">
            <a:avLst>
              <a:gd name="adj1" fmla="val 50608"/>
              <a:gd name="adj2" fmla="val 27659"/>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19" name="TextBox 18"/>
          <p:cNvSpPr txBox="1"/>
          <p:nvPr/>
        </p:nvSpPr>
        <p:spPr>
          <a:xfrm>
            <a:off x="9236916" y="1312319"/>
            <a:ext cx="1575944" cy="276999"/>
          </a:xfrm>
          <a:prstGeom prst="rect">
            <a:avLst/>
          </a:prstGeom>
          <a:noFill/>
        </p:spPr>
        <p:txBody>
          <a:bodyPr wrap="none" lIns="0" tIns="0" rIns="0" bIns="0" rtlCol="0" anchor="ctr">
            <a:spAutoFit/>
          </a:bodyPr>
          <a:lstStyle>
            <a:defPPr>
              <a:defRPr lang="en-US"/>
            </a:defPPr>
            <a:lvl1pPr algn="ctr">
              <a:defRPr sz="1800">
                <a:solidFill>
                  <a:schemeClr val="tx2">
                    <a:alpha val="99000"/>
                  </a:schemeClr>
                </a:solidFill>
                <a:latin typeface="Segoe UI" pitchFamily="34" charset="0"/>
                <a:ea typeface="Segoe UI" pitchFamily="34" charset="0"/>
                <a:cs typeface="Segoe UI" pitchFamily="34" charset="0"/>
              </a:defRPr>
            </a:lvl1pPr>
          </a:lstStyle>
          <a:p>
            <a:r>
              <a:rPr lang="en-US" dirty="0"/>
              <a:t>Geo-replication</a:t>
            </a:r>
          </a:p>
        </p:txBody>
      </p:sp>
    </p:spTree>
    <p:extLst>
      <p:ext uri="{BB962C8B-B14F-4D97-AF65-F5344CB8AC3E}">
        <p14:creationId xmlns:p14="http://schemas.microsoft.com/office/powerpoint/2010/main" val="27285881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fade">
                                      <p:cBhvr>
                                        <p:cTn id="19" dur="500"/>
                                        <p:tgtEl>
                                          <p:spTgt spid="3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fade">
                                      <p:cBhvr>
                                        <p:cTn id="25" dur="500"/>
                                        <p:tgtEl>
                                          <p:spTgt spid="1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childTnLst>
                          </p:cTn>
                        </p:par>
                      </p:childTnLst>
                    </p:cTn>
                  </p:par>
                  <p:par>
                    <p:cTn id="29" fill="hold">
                      <p:stCondLst>
                        <p:cond delay="indefinite"/>
                      </p:stCondLst>
                      <p:childTnLst>
                        <p:par>
                          <p:cTn id="30" fill="hold">
                            <p:stCondLst>
                              <p:cond delay="0"/>
                            </p:stCondLst>
                            <p:childTnLst>
                              <p:par>
                                <p:cTn id="31" presetID="53" presetClass="entr" presetSubtype="16"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p:cTn id="33" dur="500" fill="hold"/>
                                        <p:tgtEl>
                                          <p:spTgt spid="29"/>
                                        </p:tgtEl>
                                        <p:attrNameLst>
                                          <p:attrName>ppt_w</p:attrName>
                                        </p:attrNameLst>
                                      </p:cBhvr>
                                      <p:tavLst>
                                        <p:tav tm="0">
                                          <p:val>
                                            <p:fltVal val="0"/>
                                          </p:val>
                                        </p:tav>
                                        <p:tav tm="100000">
                                          <p:val>
                                            <p:strVal val="#ppt_w"/>
                                          </p:val>
                                        </p:tav>
                                      </p:tavLst>
                                    </p:anim>
                                    <p:anim calcmode="lin" valueType="num">
                                      <p:cBhvr>
                                        <p:cTn id="34" dur="500" fill="hold"/>
                                        <p:tgtEl>
                                          <p:spTgt spid="29"/>
                                        </p:tgtEl>
                                        <p:attrNameLst>
                                          <p:attrName>ppt_h</p:attrName>
                                        </p:attrNameLst>
                                      </p:cBhvr>
                                      <p:tavLst>
                                        <p:tav tm="0">
                                          <p:val>
                                            <p:fltVal val="0"/>
                                          </p:val>
                                        </p:tav>
                                        <p:tav tm="100000">
                                          <p:val>
                                            <p:strVal val="#ppt_h"/>
                                          </p:val>
                                        </p:tav>
                                      </p:tavLst>
                                    </p:anim>
                                    <p:animEffect transition="in" filter="fade">
                                      <p:cBhvr>
                                        <p:cTn id="35" dur="500"/>
                                        <p:tgtEl>
                                          <p:spTgt spid="29"/>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30"/>
                                        </p:tgtEl>
                                        <p:attrNameLst>
                                          <p:attrName>style.visibility</p:attrName>
                                        </p:attrNameLst>
                                      </p:cBhvr>
                                      <p:to>
                                        <p:strVal val="visible"/>
                                      </p:to>
                                    </p:set>
                                    <p:anim calcmode="lin" valueType="num">
                                      <p:cBhvr>
                                        <p:cTn id="38" dur="500" fill="hold"/>
                                        <p:tgtEl>
                                          <p:spTgt spid="30"/>
                                        </p:tgtEl>
                                        <p:attrNameLst>
                                          <p:attrName>ppt_w</p:attrName>
                                        </p:attrNameLst>
                                      </p:cBhvr>
                                      <p:tavLst>
                                        <p:tav tm="0">
                                          <p:val>
                                            <p:fltVal val="0"/>
                                          </p:val>
                                        </p:tav>
                                        <p:tav tm="100000">
                                          <p:val>
                                            <p:strVal val="#ppt_w"/>
                                          </p:val>
                                        </p:tav>
                                      </p:tavLst>
                                    </p:anim>
                                    <p:anim calcmode="lin" valueType="num">
                                      <p:cBhvr>
                                        <p:cTn id="39" dur="500" fill="hold"/>
                                        <p:tgtEl>
                                          <p:spTgt spid="30"/>
                                        </p:tgtEl>
                                        <p:attrNameLst>
                                          <p:attrName>ppt_h</p:attrName>
                                        </p:attrNameLst>
                                      </p:cBhvr>
                                      <p:tavLst>
                                        <p:tav tm="0">
                                          <p:val>
                                            <p:fltVal val="0"/>
                                          </p:val>
                                        </p:tav>
                                        <p:tav tm="100000">
                                          <p:val>
                                            <p:strVal val="#ppt_h"/>
                                          </p:val>
                                        </p:tav>
                                      </p:tavLst>
                                    </p:anim>
                                    <p:animEffect transition="in" filter="fade">
                                      <p:cBhvr>
                                        <p:cTn id="40" dur="500"/>
                                        <p:tgtEl>
                                          <p:spTgt spid="30"/>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anim calcmode="lin" valueType="num">
                                      <p:cBhvr>
                                        <p:cTn id="43" dur="500" fill="hold"/>
                                        <p:tgtEl>
                                          <p:spTgt spid="21"/>
                                        </p:tgtEl>
                                        <p:attrNameLst>
                                          <p:attrName>ppt_w</p:attrName>
                                        </p:attrNameLst>
                                      </p:cBhvr>
                                      <p:tavLst>
                                        <p:tav tm="0">
                                          <p:val>
                                            <p:fltVal val="0"/>
                                          </p:val>
                                        </p:tav>
                                        <p:tav tm="100000">
                                          <p:val>
                                            <p:strVal val="#ppt_w"/>
                                          </p:val>
                                        </p:tav>
                                      </p:tavLst>
                                    </p:anim>
                                    <p:anim calcmode="lin" valueType="num">
                                      <p:cBhvr>
                                        <p:cTn id="44" dur="500" fill="hold"/>
                                        <p:tgtEl>
                                          <p:spTgt spid="21"/>
                                        </p:tgtEl>
                                        <p:attrNameLst>
                                          <p:attrName>ppt_h</p:attrName>
                                        </p:attrNameLst>
                                      </p:cBhvr>
                                      <p:tavLst>
                                        <p:tav tm="0">
                                          <p:val>
                                            <p:fltVal val="0"/>
                                          </p:val>
                                        </p:tav>
                                        <p:tav tm="100000">
                                          <p:val>
                                            <p:strVal val="#ppt_h"/>
                                          </p:val>
                                        </p:tav>
                                      </p:tavLst>
                                    </p:anim>
                                    <p:animEffect transition="in" filter="fade">
                                      <p:cBhvr>
                                        <p:cTn id="45" dur="500"/>
                                        <p:tgtEl>
                                          <p:spTgt spid="21"/>
                                        </p:tgtEl>
                                      </p:cBhvr>
                                    </p:animEffect>
                                  </p:childTnLst>
                                </p:cTn>
                              </p:par>
                              <p:par>
                                <p:cTn id="46" presetID="53" presetClass="entr" presetSubtype="16" fill="hold" grpId="0" nodeType="withEffect">
                                  <p:stCondLst>
                                    <p:cond delay="0"/>
                                  </p:stCondLst>
                                  <p:childTnLst>
                                    <p:set>
                                      <p:cBhvr>
                                        <p:cTn id="47" dur="1" fill="hold">
                                          <p:stCondLst>
                                            <p:cond delay="0"/>
                                          </p:stCondLst>
                                        </p:cTn>
                                        <p:tgtEl>
                                          <p:spTgt spid="22"/>
                                        </p:tgtEl>
                                        <p:attrNameLst>
                                          <p:attrName>style.visibility</p:attrName>
                                        </p:attrNameLst>
                                      </p:cBhvr>
                                      <p:to>
                                        <p:strVal val="visible"/>
                                      </p:to>
                                    </p:set>
                                    <p:anim calcmode="lin" valueType="num">
                                      <p:cBhvr>
                                        <p:cTn id="48" dur="500" fill="hold"/>
                                        <p:tgtEl>
                                          <p:spTgt spid="22"/>
                                        </p:tgtEl>
                                        <p:attrNameLst>
                                          <p:attrName>ppt_w</p:attrName>
                                        </p:attrNameLst>
                                      </p:cBhvr>
                                      <p:tavLst>
                                        <p:tav tm="0">
                                          <p:val>
                                            <p:fltVal val="0"/>
                                          </p:val>
                                        </p:tav>
                                        <p:tav tm="100000">
                                          <p:val>
                                            <p:strVal val="#ppt_w"/>
                                          </p:val>
                                        </p:tav>
                                      </p:tavLst>
                                    </p:anim>
                                    <p:anim calcmode="lin" valueType="num">
                                      <p:cBhvr>
                                        <p:cTn id="49" dur="500" fill="hold"/>
                                        <p:tgtEl>
                                          <p:spTgt spid="22"/>
                                        </p:tgtEl>
                                        <p:attrNameLst>
                                          <p:attrName>ppt_h</p:attrName>
                                        </p:attrNameLst>
                                      </p:cBhvr>
                                      <p:tavLst>
                                        <p:tav tm="0">
                                          <p:val>
                                            <p:fltVal val="0"/>
                                          </p:val>
                                        </p:tav>
                                        <p:tav tm="100000">
                                          <p:val>
                                            <p:strVal val="#ppt_h"/>
                                          </p:val>
                                        </p:tav>
                                      </p:tavLst>
                                    </p:anim>
                                    <p:animEffect transition="in" filter="fade">
                                      <p:cBhvr>
                                        <p:cTn id="50" dur="500"/>
                                        <p:tgtEl>
                                          <p:spTgt spid="22"/>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25"/>
                                        </p:tgtEl>
                                        <p:attrNameLst>
                                          <p:attrName>style.visibility</p:attrName>
                                        </p:attrNameLst>
                                      </p:cBhvr>
                                      <p:to>
                                        <p:strVal val="visible"/>
                                      </p:to>
                                    </p:set>
                                    <p:anim calcmode="lin" valueType="num">
                                      <p:cBhvr>
                                        <p:cTn id="53" dur="500" fill="hold"/>
                                        <p:tgtEl>
                                          <p:spTgt spid="25"/>
                                        </p:tgtEl>
                                        <p:attrNameLst>
                                          <p:attrName>ppt_w</p:attrName>
                                        </p:attrNameLst>
                                      </p:cBhvr>
                                      <p:tavLst>
                                        <p:tav tm="0">
                                          <p:val>
                                            <p:fltVal val="0"/>
                                          </p:val>
                                        </p:tav>
                                        <p:tav tm="100000">
                                          <p:val>
                                            <p:strVal val="#ppt_w"/>
                                          </p:val>
                                        </p:tav>
                                      </p:tavLst>
                                    </p:anim>
                                    <p:anim calcmode="lin" valueType="num">
                                      <p:cBhvr>
                                        <p:cTn id="54" dur="500" fill="hold"/>
                                        <p:tgtEl>
                                          <p:spTgt spid="25"/>
                                        </p:tgtEl>
                                        <p:attrNameLst>
                                          <p:attrName>ppt_h</p:attrName>
                                        </p:attrNameLst>
                                      </p:cBhvr>
                                      <p:tavLst>
                                        <p:tav tm="0">
                                          <p:val>
                                            <p:fltVal val="0"/>
                                          </p:val>
                                        </p:tav>
                                        <p:tav tm="100000">
                                          <p:val>
                                            <p:strVal val="#ppt_h"/>
                                          </p:val>
                                        </p:tav>
                                      </p:tavLst>
                                    </p:anim>
                                    <p:animEffect transition="in" filter="fade">
                                      <p:cBhvr>
                                        <p:cTn id="55" dur="500"/>
                                        <p:tgtEl>
                                          <p:spTgt spid="25"/>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26"/>
                                        </p:tgtEl>
                                        <p:attrNameLst>
                                          <p:attrName>style.visibility</p:attrName>
                                        </p:attrNameLst>
                                      </p:cBhvr>
                                      <p:to>
                                        <p:strVal val="visible"/>
                                      </p:to>
                                    </p:set>
                                    <p:anim calcmode="lin" valueType="num">
                                      <p:cBhvr>
                                        <p:cTn id="58" dur="500" fill="hold"/>
                                        <p:tgtEl>
                                          <p:spTgt spid="26"/>
                                        </p:tgtEl>
                                        <p:attrNameLst>
                                          <p:attrName>ppt_w</p:attrName>
                                        </p:attrNameLst>
                                      </p:cBhvr>
                                      <p:tavLst>
                                        <p:tav tm="0">
                                          <p:val>
                                            <p:fltVal val="0"/>
                                          </p:val>
                                        </p:tav>
                                        <p:tav tm="100000">
                                          <p:val>
                                            <p:strVal val="#ppt_w"/>
                                          </p:val>
                                        </p:tav>
                                      </p:tavLst>
                                    </p:anim>
                                    <p:anim calcmode="lin" valueType="num">
                                      <p:cBhvr>
                                        <p:cTn id="59" dur="500" fill="hold"/>
                                        <p:tgtEl>
                                          <p:spTgt spid="26"/>
                                        </p:tgtEl>
                                        <p:attrNameLst>
                                          <p:attrName>ppt_h</p:attrName>
                                        </p:attrNameLst>
                                      </p:cBhvr>
                                      <p:tavLst>
                                        <p:tav tm="0">
                                          <p:val>
                                            <p:fltVal val="0"/>
                                          </p:val>
                                        </p:tav>
                                        <p:tav tm="100000">
                                          <p:val>
                                            <p:strVal val="#ppt_h"/>
                                          </p:val>
                                        </p:tav>
                                      </p:tavLst>
                                    </p:anim>
                                    <p:animEffect transition="in" filter="fade">
                                      <p:cBhvr>
                                        <p:cTn id="60" dur="500"/>
                                        <p:tgtEl>
                                          <p:spTgt spid="26"/>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18"/>
                                        </p:tgtEl>
                                        <p:attrNameLst>
                                          <p:attrName>style.visibility</p:attrName>
                                        </p:attrNameLst>
                                      </p:cBhvr>
                                      <p:to>
                                        <p:strVal val="visible"/>
                                      </p:to>
                                    </p:set>
                                    <p:anim calcmode="lin" valueType="num">
                                      <p:cBhvr>
                                        <p:cTn id="63" dur="500" fill="hold"/>
                                        <p:tgtEl>
                                          <p:spTgt spid="18"/>
                                        </p:tgtEl>
                                        <p:attrNameLst>
                                          <p:attrName>ppt_w</p:attrName>
                                        </p:attrNameLst>
                                      </p:cBhvr>
                                      <p:tavLst>
                                        <p:tav tm="0">
                                          <p:val>
                                            <p:fltVal val="0"/>
                                          </p:val>
                                        </p:tav>
                                        <p:tav tm="100000">
                                          <p:val>
                                            <p:strVal val="#ppt_w"/>
                                          </p:val>
                                        </p:tav>
                                      </p:tavLst>
                                    </p:anim>
                                    <p:anim calcmode="lin" valueType="num">
                                      <p:cBhvr>
                                        <p:cTn id="64" dur="500" fill="hold"/>
                                        <p:tgtEl>
                                          <p:spTgt spid="18"/>
                                        </p:tgtEl>
                                        <p:attrNameLst>
                                          <p:attrName>ppt_h</p:attrName>
                                        </p:attrNameLst>
                                      </p:cBhvr>
                                      <p:tavLst>
                                        <p:tav tm="0">
                                          <p:val>
                                            <p:fltVal val="0"/>
                                          </p:val>
                                        </p:tav>
                                        <p:tav tm="100000">
                                          <p:val>
                                            <p:strVal val="#ppt_h"/>
                                          </p:val>
                                        </p:tav>
                                      </p:tavLst>
                                    </p:anim>
                                    <p:animEffect transition="in" filter="fade">
                                      <p:cBhvr>
                                        <p:cTn id="65" dur="500"/>
                                        <p:tgtEl>
                                          <p:spTgt spid="18"/>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19"/>
                                        </p:tgtEl>
                                        <p:attrNameLst>
                                          <p:attrName>style.visibility</p:attrName>
                                        </p:attrNameLst>
                                      </p:cBhvr>
                                      <p:to>
                                        <p:strVal val="visible"/>
                                      </p:to>
                                    </p:set>
                                    <p:anim calcmode="lin" valueType="num">
                                      <p:cBhvr>
                                        <p:cTn id="68" dur="500" fill="hold"/>
                                        <p:tgtEl>
                                          <p:spTgt spid="19"/>
                                        </p:tgtEl>
                                        <p:attrNameLst>
                                          <p:attrName>ppt_w</p:attrName>
                                        </p:attrNameLst>
                                      </p:cBhvr>
                                      <p:tavLst>
                                        <p:tav tm="0">
                                          <p:val>
                                            <p:fltVal val="0"/>
                                          </p:val>
                                        </p:tav>
                                        <p:tav tm="100000">
                                          <p:val>
                                            <p:strVal val="#ppt_w"/>
                                          </p:val>
                                        </p:tav>
                                      </p:tavLst>
                                    </p:anim>
                                    <p:anim calcmode="lin" valueType="num">
                                      <p:cBhvr>
                                        <p:cTn id="69" dur="500" fill="hold"/>
                                        <p:tgtEl>
                                          <p:spTgt spid="19"/>
                                        </p:tgtEl>
                                        <p:attrNameLst>
                                          <p:attrName>ppt_h</p:attrName>
                                        </p:attrNameLst>
                                      </p:cBhvr>
                                      <p:tavLst>
                                        <p:tav tm="0">
                                          <p:val>
                                            <p:fltVal val="0"/>
                                          </p:val>
                                        </p:tav>
                                        <p:tav tm="100000">
                                          <p:val>
                                            <p:strVal val="#ppt_h"/>
                                          </p:val>
                                        </p:tav>
                                      </p:tavLst>
                                    </p:anim>
                                    <p:animEffect transition="in" filter="fade">
                                      <p:cBhvr>
                                        <p:cTn id="70" dur="500"/>
                                        <p:tgtEl>
                                          <p:spTgt spid="19"/>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3">
                                            <p:txEl>
                                              <p:pRg st="4" end="4"/>
                                            </p:txEl>
                                          </p:spTgt>
                                        </p:tgtEl>
                                        <p:attrNameLst>
                                          <p:attrName>style.visibility</p:attrName>
                                        </p:attrNameLst>
                                      </p:cBhvr>
                                      <p:to>
                                        <p:strVal val="visible"/>
                                      </p:to>
                                    </p:set>
                                    <p:animEffect transition="in" filter="fade">
                                      <p:cBhvr>
                                        <p:cTn id="75" dur="500"/>
                                        <p:tgtEl>
                                          <p:spTgt spid="3">
                                            <p:txEl>
                                              <p:pRg st="4" end="4"/>
                                            </p:txEl>
                                          </p:spTgt>
                                        </p:tgtEl>
                                      </p:cBhvr>
                                    </p:animEffect>
                                  </p:childTnLst>
                                </p:cTn>
                              </p:par>
                              <p:par>
                                <p:cTn id="76" presetID="10" presetClass="entr" presetSubtype="0" fill="hold" nodeType="withEffect">
                                  <p:stCondLst>
                                    <p:cond delay="0"/>
                                  </p:stCondLst>
                                  <p:childTnLst>
                                    <p:set>
                                      <p:cBhvr>
                                        <p:cTn id="77" dur="1" fill="hold">
                                          <p:stCondLst>
                                            <p:cond delay="0"/>
                                          </p:stCondLst>
                                        </p:cTn>
                                        <p:tgtEl>
                                          <p:spTgt spid="3">
                                            <p:txEl>
                                              <p:pRg st="5" end="5"/>
                                            </p:txEl>
                                          </p:spTgt>
                                        </p:tgtEl>
                                        <p:attrNameLst>
                                          <p:attrName>style.visibility</p:attrName>
                                        </p:attrNameLst>
                                      </p:cBhvr>
                                      <p:to>
                                        <p:strVal val="visible"/>
                                      </p:to>
                                    </p:set>
                                    <p:animEffect transition="in" filter="fade">
                                      <p:cBhvr>
                                        <p:cTn id="78" dur="500"/>
                                        <p:tgtEl>
                                          <p:spTgt spid="3">
                                            <p:txEl>
                                              <p:pRg st="5" end="5"/>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10" presetClass="entr" presetSubtype="0" fill="hold" nodeType="clickEffect">
                                  <p:stCondLst>
                                    <p:cond delay="0"/>
                                  </p:stCondLst>
                                  <p:childTnLst>
                                    <p:set>
                                      <p:cBhvr>
                                        <p:cTn id="82" dur="1" fill="hold">
                                          <p:stCondLst>
                                            <p:cond delay="0"/>
                                          </p:stCondLst>
                                        </p:cTn>
                                        <p:tgtEl>
                                          <p:spTgt spid="3">
                                            <p:txEl>
                                              <p:pRg st="6" end="6"/>
                                            </p:txEl>
                                          </p:spTgt>
                                        </p:tgtEl>
                                        <p:attrNameLst>
                                          <p:attrName>style.visibility</p:attrName>
                                        </p:attrNameLst>
                                      </p:cBhvr>
                                      <p:to>
                                        <p:strVal val="visible"/>
                                      </p:to>
                                    </p:set>
                                    <p:animEffect transition="in" filter="fade">
                                      <p:cBhvr>
                                        <p:cTn id="83" dur="500"/>
                                        <p:tgtEl>
                                          <p:spTgt spid="3">
                                            <p:txEl>
                                              <p:pRg st="6" end="6"/>
                                            </p:txEl>
                                          </p:spTgt>
                                        </p:tgtEl>
                                      </p:cBhvr>
                                    </p:animEffect>
                                  </p:childTnLst>
                                </p:cTn>
                              </p:par>
                              <p:par>
                                <p:cTn id="84" presetID="10" presetClass="entr" presetSubtype="0" fill="hold" nodeType="withEffect">
                                  <p:stCondLst>
                                    <p:cond delay="0"/>
                                  </p:stCondLst>
                                  <p:childTnLst>
                                    <p:set>
                                      <p:cBhvr>
                                        <p:cTn id="85" dur="1" fill="hold">
                                          <p:stCondLst>
                                            <p:cond delay="0"/>
                                          </p:stCondLst>
                                        </p:cTn>
                                        <p:tgtEl>
                                          <p:spTgt spid="3">
                                            <p:txEl>
                                              <p:pRg st="7" end="7"/>
                                            </p:txEl>
                                          </p:spTgt>
                                        </p:tgtEl>
                                        <p:attrNameLst>
                                          <p:attrName>style.visibility</p:attrName>
                                        </p:attrNameLst>
                                      </p:cBhvr>
                                      <p:to>
                                        <p:strVal val="visible"/>
                                      </p:to>
                                    </p:set>
                                    <p:animEffect transition="in" filter="fade">
                                      <p:cBhvr>
                                        <p:cTn id="8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1" grpId="0" animBg="1"/>
      <p:bldP spid="32" grpId="0" animBg="1"/>
      <p:bldP spid="33" grpId="0" animBg="1"/>
      <p:bldP spid="34" grpId="0" animBg="1"/>
      <p:bldP spid="35" grpId="0" animBg="1"/>
      <p:bldP spid="21" grpId="0" animBg="1"/>
      <p:bldP spid="22" grpId="0"/>
      <p:bldP spid="25" grpId="0" animBg="1"/>
      <p:bldP spid="26" grpId="0"/>
      <p:bldP spid="29" grpId="0" animBg="1"/>
      <p:bldP spid="30" grpId="0"/>
      <p:bldP spid="16" grpId="0" animBg="1"/>
      <p:bldP spid="17" grpId="0" animBg="1"/>
      <p:bldP spid="18" grpId="0" animBg="1"/>
      <p:bldP spid="1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Geo-replication</a:t>
            </a:r>
            <a:endParaRPr lang="en-US" dirty="0"/>
          </a:p>
        </p:txBody>
      </p:sp>
      <p:sp>
        <p:nvSpPr>
          <p:cNvPr id="3" name="Content Placeholder 2"/>
          <p:cNvSpPr>
            <a:spLocks noGrp="1"/>
          </p:cNvSpPr>
          <p:nvPr>
            <p:ph type="body" sz="quarter" idx="10"/>
          </p:nvPr>
        </p:nvSpPr>
        <p:spPr>
          <a:xfrm>
            <a:off x="517525" y="1446213"/>
            <a:ext cx="8822418" cy="4779962"/>
          </a:xfrm>
        </p:spPr>
        <p:txBody>
          <a:bodyPr>
            <a:normAutofit/>
          </a:bodyPr>
          <a:lstStyle/>
          <a:p>
            <a:pPr>
              <a:spcBef>
                <a:spcPts val="900"/>
              </a:spcBef>
              <a:spcAft>
                <a:spcPts val="0"/>
              </a:spcAft>
            </a:pPr>
            <a:r>
              <a:rPr lang="en-US" sz="3200" dirty="0">
                <a:solidFill>
                  <a:srgbClr val="00B0F0">
                    <a:alpha val="99000"/>
                  </a:srgbClr>
                </a:solidFill>
              </a:rPr>
              <a:t>Is there a cost for geo-replication?</a:t>
            </a:r>
          </a:p>
          <a:p>
            <a:pPr lvl="1">
              <a:spcBef>
                <a:spcPts val="1200"/>
              </a:spcBef>
            </a:pPr>
            <a:r>
              <a:rPr lang="en-US" dirty="0"/>
              <a:t>Geo-replication included in current price of Storage</a:t>
            </a:r>
          </a:p>
          <a:p>
            <a:pPr>
              <a:spcBef>
                <a:spcPts val="900"/>
              </a:spcBef>
              <a:spcAft>
                <a:spcPts val="0"/>
              </a:spcAft>
            </a:pPr>
            <a:r>
              <a:rPr lang="en-US" sz="3200" dirty="0">
                <a:solidFill>
                  <a:srgbClr val="00B0F0">
                    <a:alpha val="99000"/>
                  </a:srgbClr>
                </a:solidFill>
              </a:rPr>
              <a:t>Geo-replication is on by default for all storage accounts</a:t>
            </a:r>
          </a:p>
          <a:p>
            <a:pPr lvl="1">
              <a:spcBef>
                <a:spcPts val="900"/>
              </a:spcBef>
            </a:pPr>
            <a:r>
              <a:rPr lang="en-US" dirty="0"/>
              <a:t>Can turn off for whole storage account</a:t>
            </a:r>
          </a:p>
          <a:p>
            <a:pPr marL="0" lvl="1">
              <a:spcBef>
                <a:spcPts val="600"/>
              </a:spcBef>
              <a:spcAft>
                <a:spcPts val="900"/>
              </a:spcAft>
            </a:pPr>
            <a:r>
              <a:rPr lang="en-US" sz="1800" dirty="0"/>
              <a:t>Though no price savings if you turn it off</a:t>
            </a:r>
          </a:p>
          <a:p>
            <a:pPr lvl="1">
              <a:spcBef>
                <a:spcPts val="1200"/>
              </a:spcBef>
            </a:pPr>
            <a:r>
              <a:rPr lang="en-US" dirty="0"/>
              <a:t>To disable (turn off) geo-replication contact </a:t>
            </a:r>
            <a:r>
              <a:rPr lang="en-US" dirty="0" smtClean="0">
                <a:hlinkClick r:id="rId3"/>
              </a:rPr>
              <a:t>Microsoft </a:t>
            </a:r>
            <a:r>
              <a:rPr lang="en-US" dirty="0">
                <a:hlinkClick r:id="rId3"/>
              </a:rPr>
              <a:t>Windows Azure Support</a:t>
            </a:r>
            <a:endParaRPr lang="en-US" dirty="0"/>
          </a:p>
          <a:p>
            <a:pPr lvl="1">
              <a:spcBef>
                <a:spcPts val="1200"/>
              </a:spcBef>
            </a:pPr>
            <a:r>
              <a:rPr lang="en-US" dirty="0"/>
              <a:t>But note, if you turn geo-rep </a:t>
            </a:r>
            <a:r>
              <a:rPr lang="en-US" b="1" dirty="0"/>
              <a:t>off</a:t>
            </a:r>
            <a:r>
              <a:rPr lang="en-US" dirty="0"/>
              <a:t> and then back </a:t>
            </a:r>
            <a:r>
              <a:rPr lang="en-US" b="1" dirty="0"/>
              <a:t>on</a:t>
            </a:r>
          </a:p>
          <a:p>
            <a:pPr marL="0" lvl="1">
              <a:spcBef>
                <a:spcPts val="600"/>
              </a:spcBef>
              <a:spcAft>
                <a:spcPts val="900"/>
              </a:spcAft>
            </a:pPr>
            <a:r>
              <a:rPr lang="en-US" sz="1800" dirty="0"/>
              <a:t>Data transfer egress rates apply to re-bootstrap the data from primary to secondary data center. </a:t>
            </a:r>
            <a:r>
              <a:rPr lang="en-US" sz="1800" dirty="0" smtClean="0"/>
              <a:t>No </a:t>
            </a:r>
            <a:r>
              <a:rPr lang="en-US" sz="1800" dirty="0"/>
              <a:t>additional charge after the re-bootstrap is done</a:t>
            </a:r>
            <a:r>
              <a:rPr lang="en-US" sz="1800" dirty="0" smtClean="0"/>
              <a:t>.</a:t>
            </a:r>
            <a:endParaRPr lang="en-US" sz="1800" dirty="0"/>
          </a:p>
        </p:txBody>
      </p:sp>
      <p:sp>
        <p:nvSpPr>
          <p:cNvPr id="4" name="Freeform 81"/>
          <p:cNvSpPr>
            <a:spLocks noEditPoints="1"/>
          </p:cNvSpPr>
          <p:nvPr/>
        </p:nvSpPr>
        <p:spPr bwMode="black">
          <a:xfrm>
            <a:off x="9590314" y="4952976"/>
            <a:ext cx="2085749" cy="1273199"/>
          </a:xfrm>
          <a:custGeom>
            <a:avLst/>
            <a:gdLst>
              <a:gd name="T0" fmla="*/ 1588 w 3451"/>
              <a:gd name="T1" fmla="*/ 2110 h 2110"/>
              <a:gd name="T2" fmla="*/ 2100 w 3451"/>
              <a:gd name="T3" fmla="*/ 1951 h 2110"/>
              <a:gd name="T4" fmla="*/ 1141 w 3451"/>
              <a:gd name="T5" fmla="*/ 1911 h 2110"/>
              <a:gd name="T6" fmla="*/ 1215 w 3451"/>
              <a:gd name="T7" fmla="*/ 1929 h 2110"/>
              <a:gd name="T8" fmla="*/ 1799 w 3451"/>
              <a:gd name="T9" fmla="*/ 2021 h 2110"/>
              <a:gd name="T10" fmla="*/ 2036 w 3451"/>
              <a:gd name="T11" fmla="*/ 1911 h 2110"/>
              <a:gd name="T12" fmla="*/ 1121 w 3451"/>
              <a:gd name="T13" fmla="*/ 1193 h 2110"/>
              <a:gd name="T14" fmla="*/ 1992 w 3451"/>
              <a:gd name="T15" fmla="*/ 1211 h 2110"/>
              <a:gd name="T16" fmla="*/ 2497 w 3451"/>
              <a:gd name="T17" fmla="*/ 803 h 2110"/>
              <a:gd name="T18" fmla="*/ 975 w 3451"/>
              <a:gd name="T19" fmla="*/ 240 h 2110"/>
              <a:gd name="T20" fmla="*/ 1616 w 3451"/>
              <a:gd name="T21" fmla="*/ 736 h 2110"/>
              <a:gd name="T22" fmla="*/ 2006 w 3451"/>
              <a:gd name="T23" fmla="*/ 508 h 2110"/>
              <a:gd name="T24" fmla="*/ 1990 w 3451"/>
              <a:gd name="T25" fmla="*/ 320 h 2110"/>
              <a:gd name="T26" fmla="*/ 2004 w 3451"/>
              <a:gd name="T27" fmla="*/ 426 h 2110"/>
              <a:gd name="T28" fmla="*/ 2038 w 3451"/>
              <a:gd name="T29" fmla="*/ 1120 h 2110"/>
              <a:gd name="T30" fmla="*/ 2304 w 3451"/>
              <a:gd name="T31" fmla="*/ 985 h 2110"/>
              <a:gd name="T32" fmla="*/ 2225 w 3451"/>
              <a:gd name="T33" fmla="*/ 465 h 2110"/>
              <a:gd name="T34" fmla="*/ 2219 w 3451"/>
              <a:gd name="T35" fmla="*/ 477 h 2110"/>
              <a:gd name="T36" fmla="*/ 1844 w 3451"/>
              <a:gd name="T37" fmla="*/ 192 h 2110"/>
              <a:gd name="T38" fmla="*/ 1818 w 3451"/>
              <a:gd name="T39" fmla="*/ 109 h 2110"/>
              <a:gd name="T40" fmla="*/ 1133 w 3451"/>
              <a:gd name="T41" fmla="*/ 1121 h 2110"/>
              <a:gd name="T42" fmla="*/ 1171 w 3451"/>
              <a:gd name="T43" fmla="*/ 951 h 2110"/>
              <a:gd name="T44" fmla="*/ 1115 w 3451"/>
              <a:gd name="T45" fmla="*/ 350 h 2110"/>
              <a:gd name="T46" fmla="*/ 1155 w 3451"/>
              <a:gd name="T47" fmla="*/ 517 h 2110"/>
              <a:gd name="T48" fmla="*/ 1265 w 3451"/>
              <a:gd name="T49" fmla="*/ 843 h 2110"/>
              <a:gd name="T50" fmla="*/ 1555 w 3451"/>
              <a:gd name="T51" fmla="*/ 284 h 2110"/>
              <a:gd name="T52" fmla="*/ 1353 w 3451"/>
              <a:gd name="T53" fmla="*/ 109 h 2110"/>
              <a:gd name="T54" fmla="*/ 1221 w 3451"/>
              <a:gd name="T55" fmla="*/ 201 h 2110"/>
              <a:gd name="T56" fmla="*/ 923 w 3451"/>
              <a:gd name="T57" fmla="*/ 379 h 2110"/>
              <a:gd name="T58" fmla="*/ 945 w 3451"/>
              <a:gd name="T59" fmla="*/ 466 h 2110"/>
              <a:gd name="T60" fmla="*/ 447 w 3451"/>
              <a:gd name="T61" fmla="*/ 993 h 2110"/>
              <a:gd name="T62" fmla="*/ 2737 w 3451"/>
              <a:gd name="T63" fmla="*/ 1157 h 2110"/>
              <a:gd name="T64" fmla="*/ 1748 w 3451"/>
              <a:gd name="T65" fmla="*/ 1552 h 2110"/>
              <a:gd name="T66" fmla="*/ 2015 w 3451"/>
              <a:gd name="T67" fmla="*/ 1319 h 2110"/>
              <a:gd name="T68" fmla="*/ 581 w 3451"/>
              <a:gd name="T69" fmla="*/ 1265 h 2110"/>
              <a:gd name="T70" fmla="*/ 1557 w 3451"/>
              <a:gd name="T71" fmla="*/ 1799 h 2110"/>
              <a:gd name="T72" fmla="*/ 2476 w 3451"/>
              <a:gd name="T73" fmla="*/ 1476 h 2110"/>
              <a:gd name="T74" fmla="*/ 123 w 3451"/>
              <a:gd name="T75" fmla="*/ 1195 h 2110"/>
              <a:gd name="T76" fmla="*/ 231 w 3451"/>
              <a:gd name="T77" fmla="*/ 956 h 2110"/>
              <a:gd name="T78" fmla="*/ 530 w 3451"/>
              <a:gd name="T79" fmla="*/ 1074 h 2110"/>
              <a:gd name="T80" fmla="*/ 658 w 3451"/>
              <a:gd name="T81" fmla="*/ 1255 h 2110"/>
              <a:gd name="T82" fmla="*/ 628 w 3451"/>
              <a:gd name="T83" fmla="*/ 1016 h 2110"/>
              <a:gd name="T84" fmla="*/ 724 w 3451"/>
              <a:gd name="T85" fmla="*/ 1343 h 2110"/>
              <a:gd name="T86" fmla="*/ 824 w 3451"/>
              <a:gd name="T87" fmla="*/ 1434 h 2110"/>
              <a:gd name="T88" fmla="*/ 767 w 3451"/>
              <a:gd name="T89" fmla="*/ 1212 h 2110"/>
              <a:gd name="T90" fmla="*/ 927 w 3451"/>
              <a:gd name="T91" fmla="*/ 1501 h 2110"/>
              <a:gd name="T92" fmla="*/ 988 w 3451"/>
              <a:gd name="T93" fmla="*/ 1427 h 2110"/>
              <a:gd name="T94" fmla="*/ 1270 w 3451"/>
              <a:gd name="T95" fmla="*/ 1671 h 2110"/>
              <a:gd name="T96" fmla="*/ 1264 w 3451"/>
              <a:gd name="T97" fmla="*/ 1444 h 2110"/>
              <a:gd name="T98" fmla="*/ 1501 w 3451"/>
              <a:gd name="T99" fmla="*/ 1703 h 2110"/>
              <a:gd name="T100" fmla="*/ 1695 w 3451"/>
              <a:gd name="T101" fmla="*/ 1440 h 2110"/>
              <a:gd name="T102" fmla="*/ 2020 w 3451"/>
              <a:gd name="T103" fmla="*/ 1654 h 2110"/>
              <a:gd name="T104" fmla="*/ 1901 w 3451"/>
              <a:gd name="T105" fmla="*/ 1457 h 2110"/>
              <a:gd name="T106" fmla="*/ 2053 w 3451"/>
              <a:gd name="T107" fmla="*/ 1600 h 2110"/>
              <a:gd name="T108" fmla="*/ 2208 w 3451"/>
              <a:gd name="T109" fmla="*/ 1543 h 2110"/>
              <a:gd name="T110" fmla="*/ 2294 w 3451"/>
              <a:gd name="T111" fmla="*/ 1280 h 2110"/>
              <a:gd name="T112" fmla="*/ 2386 w 3451"/>
              <a:gd name="T113" fmla="*/ 1486 h 2110"/>
              <a:gd name="T114" fmla="*/ 2473 w 3451"/>
              <a:gd name="T115" fmla="*/ 1155 h 2110"/>
              <a:gd name="T116" fmla="*/ 2654 w 3451"/>
              <a:gd name="T117" fmla="*/ 1074 h 2110"/>
              <a:gd name="T118" fmla="*/ 2954 w 3451"/>
              <a:gd name="T119" fmla="*/ 1154 h 2110"/>
              <a:gd name="T120" fmla="*/ 3062 w 3451"/>
              <a:gd name="T121" fmla="*/ 1154 h 2110"/>
              <a:gd name="T122" fmla="*/ 1038 w 3451"/>
              <a:gd name="T123" fmla="*/ 1498 h 2110"/>
              <a:gd name="T124" fmla="*/ 2472 w 3451"/>
              <a:gd name="T125" fmla="*/ 1231 h 2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51" h="2110">
                <a:moveTo>
                  <a:pt x="1585" y="1902"/>
                </a:moveTo>
                <a:cubicBezTo>
                  <a:pt x="1383" y="1902"/>
                  <a:pt x="1184" y="1867"/>
                  <a:pt x="1012" y="1802"/>
                </a:cubicBezTo>
                <a:cubicBezTo>
                  <a:pt x="945" y="1776"/>
                  <a:pt x="884" y="1747"/>
                  <a:pt x="828" y="1714"/>
                </a:cubicBezTo>
                <a:cubicBezTo>
                  <a:pt x="896" y="1807"/>
                  <a:pt x="980" y="1887"/>
                  <a:pt x="1077" y="1951"/>
                </a:cubicBezTo>
                <a:cubicBezTo>
                  <a:pt x="1119" y="1979"/>
                  <a:pt x="1165" y="2004"/>
                  <a:pt x="1212" y="2026"/>
                </a:cubicBezTo>
                <a:cubicBezTo>
                  <a:pt x="1264" y="2049"/>
                  <a:pt x="1318" y="2068"/>
                  <a:pt x="1375" y="2082"/>
                </a:cubicBezTo>
                <a:cubicBezTo>
                  <a:pt x="1443" y="2099"/>
                  <a:pt x="1515" y="2108"/>
                  <a:pt x="1588" y="2110"/>
                </a:cubicBezTo>
                <a:cubicBezTo>
                  <a:pt x="1588" y="2110"/>
                  <a:pt x="1588" y="2110"/>
                  <a:pt x="1588" y="2110"/>
                </a:cubicBezTo>
                <a:cubicBezTo>
                  <a:pt x="1588" y="2110"/>
                  <a:pt x="1588" y="2110"/>
                  <a:pt x="1588" y="2110"/>
                </a:cubicBezTo>
                <a:cubicBezTo>
                  <a:pt x="1588" y="2110"/>
                  <a:pt x="1588" y="2110"/>
                  <a:pt x="1588" y="2110"/>
                </a:cubicBezTo>
                <a:cubicBezTo>
                  <a:pt x="1588" y="2110"/>
                  <a:pt x="1588" y="2110"/>
                  <a:pt x="1588" y="2110"/>
                </a:cubicBezTo>
                <a:cubicBezTo>
                  <a:pt x="1662" y="2108"/>
                  <a:pt x="1733" y="2099"/>
                  <a:pt x="1802" y="2082"/>
                </a:cubicBezTo>
                <a:cubicBezTo>
                  <a:pt x="1858" y="2068"/>
                  <a:pt x="1913" y="2049"/>
                  <a:pt x="1965" y="2026"/>
                </a:cubicBezTo>
                <a:cubicBezTo>
                  <a:pt x="2012" y="2004"/>
                  <a:pt x="2057" y="1979"/>
                  <a:pt x="2100" y="1951"/>
                </a:cubicBezTo>
                <a:cubicBezTo>
                  <a:pt x="2199" y="1886"/>
                  <a:pt x="2285" y="1802"/>
                  <a:pt x="2354" y="1706"/>
                </a:cubicBezTo>
                <a:cubicBezTo>
                  <a:pt x="2264" y="1761"/>
                  <a:pt x="2159" y="1806"/>
                  <a:pt x="2045" y="1839"/>
                </a:cubicBezTo>
                <a:cubicBezTo>
                  <a:pt x="1899" y="1881"/>
                  <a:pt x="1744" y="1902"/>
                  <a:pt x="1585" y="1902"/>
                </a:cubicBezTo>
                <a:close/>
                <a:moveTo>
                  <a:pt x="1104" y="1897"/>
                </a:moveTo>
                <a:cubicBezTo>
                  <a:pt x="1087" y="1886"/>
                  <a:pt x="1071" y="1874"/>
                  <a:pt x="1054" y="1861"/>
                </a:cubicBezTo>
                <a:cubicBezTo>
                  <a:pt x="1080" y="1873"/>
                  <a:pt x="1107" y="1883"/>
                  <a:pt x="1134" y="1893"/>
                </a:cubicBezTo>
                <a:cubicBezTo>
                  <a:pt x="1136" y="1899"/>
                  <a:pt x="1138" y="1905"/>
                  <a:pt x="1141" y="1911"/>
                </a:cubicBezTo>
                <a:cubicBezTo>
                  <a:pt x="1128" y="1907"/>
                  <a:pt x="1116" y="1902"/>
                  <a:pt x="1104" y="1897"/>
                </a:cubicBezTo>
                <a:close/>
                <a:moveTo>
                  <a:pt x="1557" y="2049"/>
                </a:moveTo>
                <a:cubicBezTo>
                  <a:pt x="1532" y="2048"/>
                  <a:pt x="1513" y="2045"/>
                  <a:pt x="1488" y="2042"/>
                </a:cubicBezTo>
                <a:cubicBezTo>
                  <a:pt x="1451" y="2037"/>
                  <a:pt x="1414" y="2030"/>
                  <a:pt x="1378" y="2021"/>
                </a:cubicBezTo>
                <a:cubicBezTo>
                  <a:pt x="1353" y="2014"/>
                  <a:pt x="1328" y="2007"/>
                  <a:pt x="1304" y="1998"/>
                </a:cubicBezTo>
                <a:cubicBezTo>
                  <a:pt x="1284" y="1991"/>
                  <a:pt x="1265" y="1983"/>
                  <a:pt x="1247" y="1975"/>
                </a:cubicBezTo>
                <a:cubicBezTo>
                  <a:pt x="1235" y="1962"/>
                  <a:pt x="1224" y="1947"/>
                  <a:pt x="1215" y="1929"/>
                </a:cubicBezTo>
                <a:cubicBezTo>
                  <a:pt x="1213" y="1925"/>
                  <a:pt x="1211" y="1921"/>
                  <a:pt x="1209" y="1917"/>
                </a:cubicBezTo>
                <a:cubicBezTo>
                  <a:pt x="1329" y="1952"/>
                  <a:pt x="1449" y="1971"/>
                  <a:pt x="1557" y="1973"/>
                </a:cubicBezTo>
                <a:lnTo>
                  <a:pt x="1557" y="2049"/>
                </a:lnTo>
                <a:close/>
                <a:moveTo>
                  <a:pt x="1962" y="1929"/>
                </a:moveTo>
                <a:cubicBezTo>
                  <a:pt x="1952" y="1947"/>
                  <a:pt x="1942" y="1962"/>
                  <a:pt x="1930" y="1975"/>
                </a:cubicBezTo>
                <a:cubicBezTo>
                  <a:pt x="1911" y="1983"/>
                  <a:pt x="1892" y="1991"/>
                  <a:pt x="1873" y="1998"/>
                </a:cubicBezTo>
                <a:cubicBezTo>
                  <a:pt x="1849" y="2007"/>
                  <a:pt x="1824" y="2014"/>
                  <a:pt x="1799" y="2021"/>
                </a:cubicBezTo>
                <a:cubicBezTo>
                  <a:pt x="1763" y="2030"/>
                  <a:pt x="1726" y="2037"/>
                  <a:pt x="1689" y="2042"/>
                </a:cubicBezTo>
                <a:cubicBezTo>
                  <a:pt x="1664" y="2045"/>
                  <a:pt x="1645" y="2048"/>
                  <a:pt x="1620" y="2049"/>
                </a:cubicBezTo>
                <a:cubicBezTo>
                  <a:pt x="1620" y="1973"/>
                  <a:pt x="1620" y="1973"/>
                  <a:pt x="1620" y="1973"/>
                </a:cubicBezTo>
                <a:cubicBezTo>
                  <a:pt x="1728" y="1971"/>
                  <a:pt x="1848" y="1952"/>
                  <a:pt x="1968" y="1917"/>
                </a:cubicBezTo>
                <a:cubicBezTo>
                  <a:pt x="1966" y="1921"/>
                  <a:pt x="1964" y="1925"/>
                  <a:pt x="1962" y="1929"/>
                </a:cubicBezTo>
                <a:close/>
                <a:moveTo>
                  <a:pt x="2072" y="1897"/>
                </a:moveTo>
                <a:cubicBezTo>
                  <a:pt x="2060" y="1902"/>
                  <a:pt x="2048" y="1907"/>
                  <a:pt x="2036" y="1911"/>
                </a:cubicBezTo>
                <a:cubicBezTo>
                  <a:pt x="2038" y="1905"/>
                  <a:pt x="2040" y="1899"/>
                  <a:pt x="2043" y="1893"/>
                </a:cubicBezTo>
                <a:cubicBezTo>
                  <a:pt x="2070" y="1883"/>
                  <a:pt x="2097" y="1872"/>
                  <a:pt x="2123" y="1860"/>
                </a:cubicBezTo>
                <a:cubicBezTo>
                  <a:pt x="2107" y="1873"/>
                  <a:pt x="2090" y="1886"/>
                  <a:pt x="2072" y="1897"/>
                </a:cubicBezTo>
                <a:close/>
                <a:moveTo>
                  <a:pt x="699" y="879"/>
                </a:moveTo>
                <a:cubicBezTo>
                  <a:pt x="783" y="1007"/>
                  <a:pt x="903" y="1100"/>
                  <a:pt x="1046" y="1163"/>
                </a:cubicBezTo>
                <a:cubicBezTo>
                  <a:pt x="1070" y="1173"/>
                  <a:pt x="1095" y="1182"/>
                  <a:pt x="1121" y="1191"/>
                </a:cubicBezTo>
                <a:cubicBezTo>
                  <a:pt x="1121" y="1191"/>
                  <a:pt x="1121" y="1192"/>
                  <a:pt x="1121" y="1193"/>
                </a:cubicBezTo>
                <a:cubicBezTo>
                  <a:pt x="1140" y="1199"/>
                  <a:pt x="1159" y="1205"/>
                  <a:pt x="1178" y="1211"/>
                </a:cubicBezTo>
                <a:cubicBezTo>
                  <a:pt x="1178" y="1210"/>
                  <a:pt x="1178" y="1209"/>
                  <a:pt x="1178" y="1208"/>
                </a:cubicBezTo>
                <a:cubicBezTo>
                  <a:pt x="1237" y="1225"/>
                  <a:pt x="1296" y="1239"/>
                  <a:pt x="1355" y="1249"/>
                </a:cubicBezTo>
                <a:cubicBezTo>
                  <a:pt x="1429" y="1259"/>
                  <a:pt x="1506" y="1264"/>
                  <a:pt x="1585" y="1264"/>
                </a:cubicBezTo>
                <a:cubicBezTo>
                  <a:pt x="1663" y="1264"/>
                  <a:pt x="1739" y="1259"/>
                  <a:pt x="1812" y="1249"/>
                </a:cubicBezTo>
                <a:cubicBezTo>
                  <a:pt x="1872" y="1239"/>
                  <a:pt x="1932" y="1225"/>
                  <a:pt x="1992" y="1208"/>
                </a:cubicBezTo>
                <a:cubicBezTo>
                  <a:pt x="1992" y="1209"/>
                  <a:pt x="1992" y="1210"/>
                  <a:pt x="1992" y="1211"/>
                </a:cubicBezTo>
                <a:cubicBezTo>
                  <a:pt x="2012" y="1205"/>
                  <a:pt x="2031" y="1199"/>
                  <a:pt x="2049" y="1193"/>
                </a:cubicBezTo>
                <a:cubicBezTo>
                  <a:pt x="2049" y="1192"/>
                  <a:pt x="2049" y="1191"/>
                  <a:pt x="2049" y="1190"/>
                </a:cubicBezTo>
                <a:cubicBezTo>
                  <a:pt x="2077" y="1181"/>
                  <a:pt x="2104" y="1171"/>
                  <a:pt x="2130" y="1161"/>
                </a:cubicBezTo>
                <a:cubicBezTo>
                  <a:pt x="2267" y="1099"/>
                  <a:pt x="2382" y="1010"/>
                  <a:pt x="2465" y="888"/>
                </a:cubicBezTo>
                <a:cubicBezTo>
                  <a:pt x="2466" y="887"/>
                  <a:pt x="2467" y="885"/>
                  <a:pt x="2467" y="883"/>
                </a:cubicBezTo>
                <a:cubicBezTo>
                  <a:pt x="2472" y="873"/>
                  <a:pt x="2476" y="863"/>
                  <a:pt x="2480" y="852"/>
                </a:cubicBezTo>
                <a:cubicBezTo>
                  <a:pt x="2497" y="803"/>
                  <a:pt x="2497" y="803"/>
                  <a:pt x="2497" y="803"/>
                </a:cubicBezTo>
                <a:cubicBezTo>
                  <a:pt x="2495" y="788"/>
                  <a:pt x="2491" y="763"/>
                  <a:pt x="2490" y="756"/>
                </a:cubicBezTo>
                <a:cubicBezTo>
                  <a:pt x="2458" y="596"/>
                  <a:pt x="2386" y="451"/>
                  <a:pt x="2285" y="332"/>
                </a:cubicBezTo>
                <a:cubicBezTo>
                  <a:pt x="2272" y="316"/>
                  <a:pt x="2259" y="301"/>
                  <a:pt x="2245" y="287"/>
                </a:cubicBezTo>
                <a:cubicBezTo>
                  <a:pt x="2241" y="283"/>
                  <a:pt x="2195" y="240"/>
                  <a:pt x="2195" y="240"/>
                </a:cubicBezTo>
                <a:cubicBezTo>
                  <a:pt x="2033" y="94"/>
                  <a:pt x="1819" y="4"/>
                  <a:pt x="1585" y="0"/>
                </a:cubicBezTo>
                <a:cubicBezTo>
                  <a:pt x="1585" y="0"/>
                  <a:pt x="1585" y="0"/>
                  <a:pt x="1585" y="0"/>
                </a:cubicBezTo>
                <a:cubicBezTo>
                  <a:pt x="1351" y="4"/>
                  <a:pt x="1137" y="94"/>
                  <a:pt x="975" y="240"/>
                </a:cubicBezTo>
                <a:cubicBezTo>
                  <a:pt x="975" y="240"/>
                  <a:pt x="925" y="283"/>
                  <a:pt x="886" y="332"/>
                </a:cubicBezTo>
                <a:cubicBezTo>
                  <a:pt x="784" y="451"/>
                  <a:pt x="712" y="596"/>
                  <a:pt x="681" y="756"/>
                </a:cubicBezTo>
                <a:cubicBezTo>
                  <a:pt x="680" y="759"/>
                  <a:pt x="677" y="779"/>
                  <a:pt x="673" y="806"/>
                </a:cubicBezTo>
                <a:cubicBezTo>
                  <a:pt x="689" y="853"/>
                  <a:pt x="689" y="853"/>
                  <a:pt x="689" y="853"/>
                </a:cubicBezTo>
                <a:cubicBezTo>
                  <a:pt x="692" y="861"/>
                  <a:pt x="695" y="870"/>
                  <a:pt x="699" y="879"/>
                </a:cubicBezTo>
                <a:close/>
                <a:moveTo>
                  <a:pt x="1616" y="1197"/>
                </a:moveTo>
                <a:cubicBezTo>
                  <a:pt x="1616" y="736"/>
                  <a:pt x="1616" y="736"/>
                  <a:pt x="1616" y="736"/>
                </a:cubicBezTo>
                <a:cubicBezTo>
                  <a:pt x="1687" y="734"/>
                  <a:pt x="1767" y="723"/>
                  <a:pt x="1852" y="700"/>
                </a:cubicBezTo>
                <a:cubicBezTo>
                  <a:pt x="1871" y="747"/>
                  <a:pt x="1889" y="794"/>
                  <a:pt x="1905" y="843"/>
                </a:cubicBezTo>
                <a:cubicBezTo>
                  <a:pt x="1918" y="879"/>
                  <a:pt x="1928" y="916"/>
                  <a:pt x="1938" y="951"/>
                </a:cubicBezTo>
                <a:cubicBezTo>
                  <a:pt x="1949" y="989"/>
                  <a:pt x="1958" y="1026"/>
                  <a:pt x="1966" y="1063"/>
                </a:cubicBezTo>
                <a:cubicBezTo>
                  <a:pt x="1972" y="1088"/>
                  <a:pt x="1977" y="1113"/>
                  <a:pt x="1981" y="1138"/>
                </a:cubicBezTo>
                <a:cubicBezTo>
                  <a:pt x="1857" y="1175"/>
                  <a:pt x="1731" y="1195"/>
                  <a:pt x="1616" y="1197"/>
                </a:cubicBezTo>
                <a:close/>
                <a:moveTo>
                  <a:pt x="2006" y="508"/>
                </a:moveTo>
                <a:cubicBezTo>
                  <a:pt x="2009" y="511"/>
                  <a:pt x="2012" y="514"/>
                  <a:pt x="2015" y="517"/>
                </a:cubicBezTo>
                <a:cubicBezTo>
                  <a:pt x="2026" y="527"/>
                  <a:pt x="2035" y="538"/>
                  <a:pt x="2045" y="548"/>
                </a:cubicBezTo>
                <a:cubicBezTo>
                  <a:pt x="1998" y="577"/>
                  <a:pt x="1942" y="601"/>
                  <a:pt x="1882" y="620"/>
                </a:cubicBezTo>
                <a:cubicBezTo>
                  <a:pt x="1823" y="488"/>
                  <a:pt x="1755" y="373"/>
                  <a:pt x="1684" y="281"/>
                </a:cubicBezTo>
                <a:cubicBezTo>
                  <a:pt x="1798" y="335"/>
                  <a:pt x="1909" y="413"/>
                  <a:pt x="2006" y="508"/>
                </a:cubicBezTo>
                <a:close/>
                <a:moveTo>
                  <a:pt x="1755" y="251"/>
                </a:moveTo>
                <a:cubicBezTo>
                  <a:pt x="1838" y="265"/>
                  <a:pt x="1917" y="288"/>
                  <a:pt x="1990" y="320"/>
                </a:cubicBezTo>
                <a:cubicBezTo>
                  <a:pt x="2013" y="329"/>
                  <a:pt x="2034" y="339"/>
                  <a:pt x="2055" y="350"/>
                </a:cubicBezTo>
                <a:cubicBezTo>
                  <a:pt x="2095" y="371"/>
                  <a:pt x="2133" y="394"/>
                  <a:pt x="2168" y="420"/>
                </a:cubicBezTo>
                <a:cubicBezTo>
                  <a:pt x="2165" y="427"/>
                  <a:pt x="2162" y="435"/>
                  <a:pt x="2158" y="443"/>
                </a:cubicBezTo>
                <a:cubicBezTo>
                  <a:pt x="2143" y="468"/>
                  <a:pt x="2121" y="492"/>
                  <a:pt x="2094" y="515"/>
                </a:cubicBezTo>
                <a:cubicBezTo>
                  <a:pt x="2085" y="504"/>
                  <a:pt x="2075" y="494"/>
                  <a:pt x="2065" y="484"/>
                </a:cubicBezTo>
                <a:cubicBezTo>
                  <a:pt x="2062" y="481"/>
                  <a:pt x="2060" y="479"/>
                  <a:pt x="2057" y="476"/>
                </a:cubicBezTo>
                <a:cubicBezTo>
                  <a:pt x="2040" y="459"/>
                  <a:pt x="2022" y="442"/>
                  <a:pt x="2004" y="426"/>
                </a:cubicBezTo>
                <a:cubicBezTo>
                  <a:pt x="1926" y="356"/>
                  <a:pt x="1842" y="298"/>
                  <a:pt x="1755" y="251"/>
                </a:cubicBezTo>
                <a:close/>
                <a:moveTo>
                  <a:pt x="1824" y="636"/>
                </a:moveTo>
                <a:cubicBezTo>
                  <a:pt x="1753" y="654"/>
                  <a:pt x="1684" y="664"/>
                  <a:pt x="1616" y="666"/>
                </a:cubicBezTo>
                <a:cubicBezTo>
                  <a:pt x="1616" y="284"/>
                  <a:pt x="1616" y="284"/>
                  <a:pt x="1616" y="284"/>
                </a:cubicBezTo>
                <a:cubicBezTo>
                  <a:pt x="1623" y="292"/>
                  <a:pt x="1625" y="302"/>
                  <a:pt x="1632" y="311"/>
                </a:cubicBezTo>
                <a:cubicBezTo>
                  <a:pt x="1702" y="400"/>
                  <a:pt x="1768" y="512"/>
                  <a:pt x="1824" y="636"/>
                </a:cubicBezTo>
                <a:close/>
                <a:moveTo>
                  <a:pt x="2038" y="1120"/>
                </a:moveTo>
                <a:cubicBezTo>
                  <a:pt x="2028" y="1066"/>
                  <a:pt x="2015" y="1009"/>
                  <a:pt x="1999" y="951"/>
                </a:cubicBezTo>
                <a:cubicBezTo>
                  <a:pt x="1989" y="915"/>
                  <a:pt x="1978" y="878"/>
                  <a:pt x="1966" y="840"/>
                </a:cubicBezTo>
                <a:cubicBezTo>
                  <a:pt x="1964" y="835"/>
                  <a:pt x="1963" y="830"/>
                  <a:pt x="1961" y="825"/>
                </a:cubicBezTo>
                <a:cubicBezTo>
                  <a:pt x="1945" y="776"/>
                  <a:pt x="1927" y="729"/>
                  <a:pt x="1909" y="684"/>
                </a:cubicBezTo>
                <a:cubicBezTo>
                  <a:pt x="1975" y="663"/>
                  <a:pt x="2038" y="636"/>
                  <a:pt x="2092" y="602"/>
                </a:cubicBezTo>
                <a:cubicBezTo>
                  <a:pt x="2183" y="710"/>
                  <a:pt x="2251" y="829"/>
                  <a:pt x="2293" y="951"/>
                </a:cubicBezTo>
                <a:cubicBezTo>
                  <a:pt x="2297" y="962"/>
                  <a:pt x="2300" y="974"/>
                  <a:pt x="2304" y="985"/>
                </a:cubicBezTo>
                <a:cubicBezTo>
                  <a:pt x="2234" y="1040"/>
                  <a:pt x="2140" y="1086"/>
                  <a:pt x="2038" y="1120"/>
                </a:cubicBezTo>
                <a:close/>
                <a:moveTo>
                  <a:pt x="2246" y="379"/>
                </a:moveTo>
                <a:cubicBezTo>
                  <a:pt x="2261" y="398"/>
                  <a:pt x="2273" y="418"/>
                  <a:pt x="2284" y="440"/>
                </a:cubicBezTo>
                <a:cubicBezTo>
                  <a:pt x="2271" y="428"/>
                  <a:pt x="2258" y="416"/>
                  <a:pt x="2244" y="405"/>
                </a:cubicBezTo>
                <a:cubicBezTo>
                  <a:pt x="2245" y="397"/>
                  <a:pt x="2246" y="388"/>
                  <a:pt x="2246" y="379"/>
                </a:cubicBezTo>
                <a:close/>
                <a:moveTo>
                  <a:pt x="2219" y="477"/>
                </a:moveTo>
                <a:cubicBezTo>
                  <a:pt x="2221" y="473"/>
                  <a:pt x="2223" y="469"/>
                  <a:pt x="2225" y="465"/>
                </a:cubicBezTo>
                <a:cubicBezTo>
                  <a:pt x="2264" y="499"/>
                  <a:pt x="2299" y="537"/>
                  <a:pt x="2330" y="576"/>
                </a:cubicBezTo>
                <a:cubicBezTo>
                  <a:pt x="2357" y="611"/>
                  <a:pt x="2380" y="648"/>
                  <a:pt x="2399" y="686"/>
                </a:cubicBezTo>
                <a:cubicBezTo>
                  <a:pt x="2412" y="713"/>
                  <a:pt x="2423" y="741"/>
                  <a:pt x="2433" y="769"/>
                </a:cubicBezTo>
                <a:cubicBezTo>
                  <a:pt x="2433" y="773"/>
                  <a:pt x="2453" y="840"/>
                  <a:pt x="2352" y="942"/>
                </a:cubicBezTo>
                <a:cubicBezTo>
                  <a:pt x="2342" y="914"/>
                  <a:pt x="2332" y="886"/>
                  <a:pt x="2320" y="858"/>
                </a:cubicBezTo>
                <a:cubicBezTo>
                  <a:pt x="2276" y="757"/>
                  <a:pt x="2216" y="658"/>
                  <a:pt x="2140" y="567"/>
                </a:cubicBezTo>
                <a:cubicBezTo>
                  <a:pt x="2173" y="541"/>
                  <a:pt x="2201" y="510"/>
                  <a:pt x="2219" y="477"/>
                </a:cubicBezTo>
                <a:close/>
                <a:moveTo>
                  <a:pt x="2022" y="219"/>
                </a:moveTo>
                <a:cubicBezTo>
                  <a:pt x="2069" y="234"/>
                  <a:pt x="2111" y="255"/>
                  <a:pt x="2149" y="283"/>
                </a:cubicBezTo>
                <a:cubicBezTo>
                  <a:pt x="2163" y="307"/>
                  <a:pt x="2172" y="331"/>
                  <a:pt x="2175" y="353"/>
                </a:cubicBezTo>
                <a:cubicBezTo>
                  <a:pt x="2133" y="325"/>
                  <a:pt x="2088" y="300"/>
                  <a:pt x="2041" y="278"/>
                </a:cubicBezTo>
                <a:cubicBezTo>
                  <a:pt x="2018" y="267"/>
                  <a:pt x="1995" y="258"/>
                  <a:pt x="1971" y="249"/>
                </a:cubicBezTo>
                <a:cubicBezTo>
                  <a:pt x="1909" y="225"/>
                  <a:pt x="1844" y="208"/>
                  <a:pt x="1776" y="196"/>
                </a:cubicBezTo>
                <a:cubicBezTo>
                  <a:pt x="1799" y="193"/>
                  <a:pt x="1822" y="192"/>
                  <a:pt x="1844" y="192"/>
                </a:cubicBezTo>
                <a:cubicBezTo>
                  <a:pt x="1881" y="192"/>
                  <a:pt x="1916" y="195"/>
                  <a:pt x="1950" y="201"/>
                </a:cubicBezTo>
                <a:cubicBezTo>
                  <a:pt x="1975" y="206"/>
                  <a:pt x="1999" y="211"/>
                  <a:pt x="2022" y="219"/>
                </a:cubicBezTo>
                <a:close/>
                <a:moveTo>
                  <a:pt x="1859" y="116"/>
                </a:moveTo>
                <a:cubicBezTo>
                  <a:pt x="1872" y="120"/>
                  <a:pt x="1885" y="127"/>
                  <a:pt x="1897" y="136"/>
                </a:cubicBezTo>
                <a:cubicBezTo>
                  <a:pt x="1879" y="134"/>
                  <a:pt x="1862" y="134"/>
                  <a:pt x="1844" y="134"/>
                </a:cubicBezTo>
                <a:cubicBezTo>
                  <a:pt x="1798" y="134"/>
                  <a:pt x="1750" y="138"/>
                  <a:pt x="1703" y="147"/>
                </a:cubicBezTo>
                <a:cubicBezTo>
                  <a:pt x="1744" y="122"/>
                  <a:pt x="1782" y="109"/>
                  <a:pt x="1818" y="109"/>
                </a:cubicBezTo>
                <a:cubicBezTo>
                  <a:pt x="1832" y="109"/>
                  <a:pt x="1846" y="111"/>
                  <a:pt x="1859" y="116"/>
                </a:cubicBezTo>
                <a:close/>
                <a:moveTo>
                  <a:pt x="1610" y="59"/>
                </a:moveTo>
                <a:cubicBezTo>
                  <a:pt x="1648" y="61"/>
                  <a:pt x="1686" y="65"/>
                  <a:pt x="1722" y="71"/>
                </a:cubicBezTo>
                <a:cubicBezTo>
                  <a:pt x="1685" y="87"/>
                  <a:pt x="1648" y="111"/>
                  <a:pt x="1610" y="142"/>
                </a:cubicBezTo>
                <a:lnTo>
                  <a:pt x="1610" y="59"/>
                </a:lnTo>
                <a:close/>
                <a:moveTo>
                  <a:pt x="1171" y="951"/>
                </a:moveTo>
                <a:cubicBezTo>
                  <a:pt x="1155" y="1009"/>
                  <a:pt x="1143" y="1066"/>
                  <a:pt x="1133" y="1121"/>
                </a:cubicBezTo>
                <a:cubicBezTo>
                  <a:pt x="1030" y="1086"/>
                  <a:pt x="937" y="1040"/>
                  <a:pt x="867" y="985"/>
                </a:cubicBezTo>
                <a:cubicBezTo>
                  <a:pt x="870" y="974"/>
                  <a:pt x="873" y="963"/>
                  <a:pt x="877" y="951"/>
                </a:cubicBezTo>
                <a:cubicBezTo>
                  <a:pt x="919" y="830"/>
                  <a:pt x="987" y="710"/>
                  <a:pt x="1078" y="602"/>
                </a:cubicBezTo>
                <a:cubicBezTo>
                  <a:pt x="1132" y="636"/>
                  <a:pt x="1195" y="663"/>
                  <a:pt x="1261" y="684"/>
                </a:cubicBezTo>
                <a:cubicBezTo>
                  <a:pt x="1243" y="729"/>
                  <a:pt x="1225" y="776"/>
                  <a:pt x="1209" y="825"/>
                </a:cubicBezTo>
                <a:cubicBezTo>
                  <a:pt x="1208" y="830"/>
                  <a:pt x="1206" y="835"/>
                  <a:pt x="1204" y="840"/>
                </a:cubicBezTo>
                <a:cubicBezTo>
                  <a:pt x="1192" y="878"/>
                  <a:pt x="1181" y="915"/>
                  <a:pt x="1171" y="951"/>
                </a:cubicBezTo>
                <a:close/>
                <a:moveTo>
                  <a:pt x="1166" y="426"/>
                </a:moveTo>
                <a:cubicBezTo>
                  <a:pt x="1148" y="442"/>
                  <a:pt x="1131" y="459"/>
                  <a:pt x="1114" y="476"/>
                </a:cubicBezTo>
                <a:cubicBezTo>
                  <a:pt x="1111" y="479"/>
                  <a:pt x="1108" y="481"/>
                  <a:pt x="1105" y="484"/>
                </a:cubicBezTo>
                <a:cubicBezTo>
                  <a:pt x="1095" y="494"/>
                  <a:pt x="1086" y="505"/>
                  <a:pt x="1076" y="515"/>
                </a:cubicBezTo>
                <a:cubicBezTo>
                  <a:pt x="1049" y="493"/>
                  <a:pt x="1026" y="468"/>
                  <a:pt x="1012" y="443"/>
                </a:cubicBezTo>
                <a:cubicBezTo>
                  <a:pt x="1008" y="435"/>
                  <a:pt x="1005" y="428"/>
                  <a:pt x="1002" y="420"/>
                </a:cubicBezTo>
                <a:cubicBezTo>
                  <a:pt x="1037" y="394"/>
                  <a:pt x="1075" y="371"/>
                  <a:pt x="1115" y="350"/>
                </a:cubicBezTo>
                <a:cubicBezTo>
                  <a:pt x="1136" y="339"/>
                  <a:pt x="1158" y="329"/>
                  <a:pt x="1180" y="320"/>
                </a:cubicBezTo>
                <a:cubicBezTo>
                  <a:pt x="1253" y="288"/>
                  <a:pt x="1332" y="265"/>
                  <a:pt x="1416" y="251"/>
                </a:cubicBezTo>
                <a:cubicBezTo>
                  <a:pt x="1328" y="298"/>
                  <a:pt x="1244" y="356"/>
                  <a:pt x="1166" y="426"/>
                </a:cubicBezTo>
                <a:close/>
                <a:moveTo>
                  <a:pt x="1487" y="281"/>
                </a:moveTo>
                <a:cubicBezTo>
                  <a:pt x="1415" y="373"/>
                  <a:pt x="1348" y="488"/>
                  <a:pt x="1289" y="620"/>
                </a:cubicBezTo>
                <a:cubicBezTo>
                  <a:pt x="1228" y="601"/>
                  <a:pt x="1172" y="577"/>
                  <a:pt x="1125" y="549"/>
                </a:cubicBezTo>
                <a:cubicBezTo>
                  <a:pt x="1135" y="538"/>
                  <a:pt x="1145" y="527"/>
                  <a:pt x="1155" y="517"/>
                </a:cubicBezTo>
                <a:cubicBezTo>
                  <a:pt x="1158" y="514"/>
                  <a:pt x="1161" y="511"/>
                  <a:pt x="1164" y="508"/>
                </a:cubicBezTo>
                <a:cubicBezTo>
                  <a:pt x="1262" y="413"/>
                  <a:pt x="1372" y="335"/>
                  <a:pt x="1487" y="281"/>
                </a:cubicBezTo>
                <a:close/>
                <a:moveTo>
                  <a:pt x="1555" y="1197"/>
                </a:moveTo>
                <a:cubicBezTo>
                  <a:pt x="1439" y="1195"/>
                  <a:pt x="1313" y="1175"/>
                  <a:pt x="1189" y="1139"/>
                </a:cubicBezTo>
                <a:cubicBezTo>
                  <a:pt x="1194" y="1114"/>
                  <a:pt x="1199" y="1088"/>
                  <a:pt x="1204" y="1063"/>
                </a:cubicBezTo>
                <a:cubicBezTo>
                  <a:pt x="1212" y="1026"/>
                  <a:pt x="1222" y="989"/>
                  <a:pt x="1232" y="951"/>
                </a:cubicBezTo>
                <a:cubicBezTo>
                  <a:pt x="1242" y="916"/>
                  <a:pt x="1253" y="879"/>
                  <a:pt x="1265" y="843"/>
                </a:cubicBezTo>
                <a:cubicBezTo>
                  <a:pt x="1281" y="794"/>
                  <a:pt x="1299" y="747"/>
                  <a:pt x="1318" y="700"/>
                </a:cubicBezTo>
                <a:cubicBezTo>
                  <a:pt x="1404" y="723"/>
                  <a:pt x="1484" y="734"/>
                  <a:pt x="1555" y="736"/>
                </a:cubicBezTo>
                <a:lnTo>
                  <a:pt x="1555" y="1197"/>
                </a:lnTo>
                <a:close/>
                <a:moveTo>
                  <a:pt x="1555" y="666"/>
                </a:moveTo>
                <a:cubicBezTo>
                  <a:pt x="1486" y="664"/>
                  <a:pt x="1418" y="654"/>
                  <a:pt x="1346" y="636"/>
                </a:cubicBezTo>
                <a:cubicBezTo>
                  <a:pt x="1402" y="512"/>
                  <a:pt x="1468" y="400"/>
                  <a:pt x="1538" y="311"/>
                </a:cubicBezTo>
                <a:cubicBezTo>
                  <a:pt x="1545" y="302"/>
                  <a:pt x="1547" y="292"/>
                  <a:pt x="1555" y="284"/>
                </a:cubicBezTo>
                <a:lnTo>
                  <a:pt x="1555" y="666"/>
                </a:lnTo>
                <a:close/>
                <a:moveTo>
                  <a:pt x="1560" y="59"/>
                </a:moveTo>
                <a:cubicBezTo>
                  <a:pt x="1560" y="142"/>
                  <a:pt x="1560" y="142"/>
                  <a:pt x="1560" y="142"/>
                </a:cubicBezTo>
                <a:cubicBezTo>
                  <a:pt x="1523" y="111"/>
                  <a:pt x="1485" y="87"/>
                  <a:pt x="1448" y="71"/>
                </a:cubicBezTo>
                <a:cubicBezTo>
                  <a:pt x="1485" y="65"/>
                  <a:pt x="1522" y="61"/>
                  <a:pt x="1560" y="59"/>
                </a:cubicBezTo>
                <a:close/>
                <a:moveTo>
                  <a:pt x="1311" y="116"/>
                </a:moveTo>
                <a:cubicBezTo>
                  <a:pt x="1324" y="111"/>
                  <a:pt x="1338" y="109"/>
                  <a:pt x="1353" y="109"/>
                </a:cubicBezTo>
                <a:cubicBezTo>
                  <a:pt x="1388" y="109"/>
                  <a:pt x="1427" y="122"/>
                  <a:pt x="1468" y="147"/>
                </a:cubicBezTo>
                <a:cubicBezTo>
                  <a:pt x="1420" y="138"/>
                  <a:pt x="1373" y="134"/>
                  <a:pt x="1326" y="134"/>
                </a:cubicBezTo>
                <a:cubicBezTo>
                  <a:pt x="1309" y="134"/>
                  <a:pt x="1291" y="134"/>
                  <a:pt x="1274" y="136"/>
                </a:cubicBezTo>
                <a:cubicBezTo>
                  <a:pt x="1286" y="127"/>
                  <a:pt x="1298" y="120"/>
                  <a:pt x="1311" y="116"/>
                </a:cubicBezTo>
                <a:close/>
                <a:moveTo>
                  <a:pt x="1020" y="283"/>
                </a:moveTo>
                <a:cubicBezTo>
                  <a:pt x="1059" y="256"/>
                  <a:pt x="1101" y="234"/>
                  <a:pt x="1148" y="219"/>
                </a:cubicBezTo>
                <a:cubicBezTo>
                  <a:pt x="1172" y="211"/>
                  <a:pt x="1196" y="206"/>
                  <a:pt x="1221" y="201"/>
                </a:cubicBezTo>
                <a:cubicBezTo>
                  <a:pt x="1254" y="195"/>
                  <a:pt x="1290" y="192"/>
                  <a:pt x="1326" y="192"/>
                </a:cubicBezTo>
                <a:cubicBezTo>
                  <a:pt x="1349" y="192"/>
                  <a:pt x="1371" y="193"/>
                  <a:pt x="1394" y="196"/>
                </a:cubicBezTo>
                <a:cubicBezTo>
                  <a:pt x="1326" y="208"/>
                  <a:pt x="1261" y="225"/>
                  <a:pt x="1200" y="249"/>
                </a:cubicBezTo>
                <a:cubicBezTo>
                  <a:pt x="1176" y="258"/>
                  <a:pt x="1152" y="267"/>
                  <a:pt x="1130" y="278"/>
                </a:cubicBezTo>
                <a:cubicBezTo>
                  <a:pt x="1082" y="300"/>
                  <a:pt x="1037" y="326"/>
                  <a:pt x="995" y="354"/>
                </a:cubicBezTo>
                <a:cubicBezTo>
                  <a:pt x="998" y="331"/>
                  <a:pt x="1006" y="308"/>
                  <a:pt x="1020" y="283"/>
                </a:cubicBezTo>
                <a:close/>
                <a:moveTo>
                  <a:pt x="923" y="379"/>
                </a:moveTo>
                <a:cubicBezTo>
                  <a:pt x="924" y="388"/>
                  <a:pt x="925" y="397"/>
                  <a:pt x="926" y="406"/>
                </a:cubicBezTo>
                <a:cubicBezTo>
                  <a:pt x="912" y="417"/>
                  <a:pt x="899" y="428"/>
                  <a:pt x="886" y="440"/>
                </a:cubicBezTo>
                <a:cubicBezTo>
                  <a:pt x="897" y="419"/>
                  <a:pt x="909" y="399"/>
                  <a:pt x="923" y="379"/>
                </a:cubicBezTo>
                <a:close/>
                <a:moveTo>
                  <a:pt x="742" y="759"/>
                </a:moveTo>
                <a:cubicBezTo>
                  <a:pt x="751" y="731"/>
                  <a:pt x="758" y="713"/>
                  <a:pt x="772" y="686"/>
                </a:cubicBezTo>
                <a:cubicBezTo>
                  <a:pt x="791" y="648"/>
                  <a:pt x="814" y="611"/>
                  <a:pt x="840" y="576"/>
                </a:cubicBezTo>
                <a:cubicBezTo>
                  <a:pt x="871" y="537"/>
                  <a:pt x="906" y="500"/>
                  <a:pt x="945" y="466"/>
                </a:cubicBezTo>
                <a:cubicBezTo>
                  <a:pt x="947" y="469"/>
                  <a:pt x="949" y="473"/>
                  <a:pt x="951" y="477"/>
                </a:cubicBezTo>
                <a:cubicBezTo>
                  <a:pt x="969" y="510"/>
                  <a:pt x="997" y="541"/>
                  <a:pt x="1030" y="568"/>
                </a:cubicBezTo>
                <a:cubicBezTo>
                  <a:pt x="955" y="659"/>
                  <a:pt x="894" y="757"/>
                  <a:pt x="851" y="858"/>
                </a:cubicBezTo>
                <a:cubicBezTo>
                  <a:pt x="839" y="886"/>
                  <a:pt x="828" y="914"/>
                  <a:pt x="819" y="942"/>
                </a:cubicBezTo>
                <a:cubicBezTo>
                  <a:pt x="772" y="894"/>
                  <a:pt x="743" y="839"/>
                  <a:pt x="741" y="780"/>
                </a:cubicBezTo>
                <a:cubicBezTo>
                  <a:pt x="741" y="780"/>
                  <a:pt x="741" y="763"/>
                  <a:pt x="742" y="759"/>
                </a:cubicBezTo>
                <a:close/>
                <a:moveTo>
                  <a:pt x="447" y="993"/>
                </a:moveTo>
                <a:cubicBezTo>
                  <a:pt x="411" y="993"/>
                  <a:pt x="409" y="1049"/>
                  <a:pt x="409" y="1074"/>
                </a:cubicBezTo>
                <a:cubicBezTo>
                  <a:pt x="409" y="1153"/>
                  <a:pt x="437" y="1157"/>
                  <a:pt x="447" y="1157"/>
                </a:cubicBezTo>
                <a:cubicBezTo>
                  <a:pt x="458" y="1157"/>
                  <a:pt x="486" y="1153"/>
                  <a:pt x="486" y="1074"/>
                </a:cubicBezTo>
                <a:cubicBezTo>
                  <a:pt x="486" y="1049"/>
                  <a:pt x="483" y="993"/>
                  <a:pt x="447" y="993"/>
                </a:cubicBezTo>
                <a:close/>
                <a:moveTo>
                  <a:pt x="2737" y="993"/>
                </a:moveTo>
                <a:cubicBezTo>
                  <a:pt x="2701" y="993"/>
                  <a:pt x="2698" y="1049"/>
                  <a:pt x="2698" y="1074"/>
                </a:cubicBezTo>
                <a:cubicBezTo>
                  <a:pt x="2698" y="1153"/>
                  <a:pt x="2726" y="1157"/>
                  <a:pt x="2737" y="1157"/>
                </a:cubicBezTo>
                <a:cubicBezTo>
                  <a:pt x="2747" y="1157"/>
                  <a:pt x="2776" y="1153"/>
                  <a:pt x="2776" y="1074"/>
                </a:cubicBezTo>
                <a:cubicBezTo>
                  <a:pt x="2776" y="1049"/>
                  <a:pt x="2773" y="993"/>
                  <a:pt x="2737" y="993"/>
                </a:cubicBezTo>
                <a:close/>
                <a:moveTo>
                  <a:pt x="1746" y="1536"/>
                </a:moveTo>
                <a:cubicBezTo>
                  <a:pt x="1733" y="1465"/>
                  <a:pt x="1677" y="1481"/>
                  <a:pt x="1660" y="1501"/>
                </a:cubicBezTo>
                <a:cubicBezTo>
                  <a:pt x="1653" y="1509"/>
                  <a:pt x="1648" y="1524"/>
                  <a:pt x="1644" y="1541"/>
                </a:cubicBezTo>
                <a:cubicBezTo>
                  <a:pt x="1634" y="1593"/>
                  <a:pt x="1642" y="1668"/>
                  <a:pt x="1695" y="1667"/>
                </a:cubicBezTo>
                <a:cubicBezTo>
                  <a:pt x="1741" y="1664"/>
                  <a:pt x="1753" y="1606"/>
                  <a:pt x="1748" y="1552"/>
                </a:cubicBezTo>
                <a:cubicBezTo>
                  <a:pt x="1748" y="1546"/>
                  <a:pt x="1747" y="1541"/>
                  <a:pt x="1746" y="1536"/>
                </a:cubicBezTo>
                <a:close/>
                <a:moveTo>
                  <a:pt x="3451" y="1075"/>
                </a:moveTo>
                <a:cubicBezTo>
                  <a:pt x="3118" y="753"/>
                  <a:pt x="3118" y="753"/>
                  <a:pt x="3118" y="753"/>
                </a:cubicBezTo>
                <a:cubicBezTo>
                  <a:pt x="3118" y="886"/>
                  <a:pt x="3118" y="886"/>
                  <a:pt x="3118" y="886"/>
                </a:cubicBezTo>
                <a:cubicBezTo>
                  <a:pt x="2577" y="886"/>
                  <a:pt x="2577" y="886"/>
                  <a:pt x="2577" y="886"/>
                </a:cubicBezTo>
                <a:cubicBezTo>
                  <a:pt x="2572" y="900"/>
                  <a:pt x="2567" y="913"/>
                  <a:pt x="2560" y="927"/>
                </a:cubicBezTo>
                <a:cubicBezTo>
                  <a:pt x="2483" y="1094"/>
                  <a:pt x="2292" y="1240"/>
                  <a:pt x="2015" y="1319"/>
                </a:cubicBezTo>
                <a:cubicBezTo>
                  <a:pt x="1876" y="1360"/>
                  <a:pt x="1728" y="1379"/>
                  <a:pt x="1584" y="1379"/>
                </a:cubicBezTo>
                <a:cubicBezTo>
                  <a:pt x="1203" y="1379"/>
                  <a:pt x="839" y="1247"/>
                  <a:pt x="667" y="1023"/>
                </a:cubicBezTo>
                <a:cubicBezTo>
                  <a:pt x="650" y="1001"/>
                  <a:pt x="635" y="979"/>
                  <a:pt x="623" y="957"/>
                </a:cubicBezTo>
                <a:cubicBezTo>
                  <a:pt x="610" y="933"/>
                  <a:pt x="600" y="910"/>
                  <a:pt x="592" y="886"/>
                </a:cubicBezTo>
                <a:cubicBezTo>
                  <a:pt x="0" y="886"/>
                  <a:pt x="0" y="886"/>
                  <a:pt x="0" y="886"/>
                </a:cubicBezTo>
                <a:cubicBezTo>
                  <a:pt x="0" y="1265"/>
                  <a:pt x="0" y="1265"/>
                  <a:pt x="0" y="1265"/>
                </a:cubicBezTo>
                <a:cubicBezTo>
                  <a:pt x="581" y="1265"/>
                  <a:pt x="581" y="1265"/>
                  <a:pt x="581" y="1265"/>
                </a:cubicBezTo>
                <a:cubicBezTo>
                  <a:pt x="585" y="1281"/>
                  <a:pt x="590" y="1298"/>
                  <a:pt x="596" y="1315"/>
                </a:cubicBezTo>
                <a:cubicBezTo>
                  <a:pt x="612" y="1358"/>
                  <a:pt x="635" y="1401"/>
                  <a:pt x="668" y="1443"/>
                </a:cubicBezTo>
                <a:cubicBezTo>
                  <a:pt x="679" y="1459"/>
                  <a:pt x="692" y="1474"/>
                  <a:pt x="706" y="1488"/>
                </a:cubicBezTo>
                <a:cubicBezTo>
                  <a:pt x="744" y="1530"/>
                  <a:pt x="790" y="1568"/>
                  <a:pt x="841" y="1601"/>
                </a:cubicBezTo>
                <a:cubicBezTo>
                  <a:pt x="917" y="1651"/>
                  <a:pt x="1005" y="1693"/>
                  <a:pt x="1101" y="1724"/>
                </a:cubicBezTo>
                <a:cubicBezTo>
                  <a:pt x="1121" y="1731"/>
                  <a:pt x="1142" y="1737"/>
                  <a:pt x="1163" y="1743"/>
                </a:cubicBezTo>
                <a:cubicBezTo>
                  <a:pt x="1286" y="1778"/>
                  <a:pt x="1420" y="1797"/>
                  <a:pt x="1557" y="1799"/>
                </a:cubicBezTo>
                <a:cubicBezTo>
                  <a:pt x="1566" y="1799"/>
                  <a:pt x="1575" y="1800"/>
                  <a:pt x="1585" y="1800"/>
                </a:cubicBezTo>
                <a:cubicBezTo>
                  <a:pt x="1596" y="1800"/>
                  <a:pt x="1608" y="1799"/>
                  <a:pt x="1620" y="1799"/>
                </a:cubicBezTo>
                <a:cubicBezTo>
                  <a:pt x="1752" y="1796"/>
                  <a:pt x="1886" y="1777"/>
                  <a:pt x="2014" y="1741"/>
                </a:cubicBezTo>
                <a:cubicBezTo>
                  <a:pt x="2015" y="1741"/>
                  <a:pt x="2016" y="1740"/>
                  <a:pt x="2016" y="1740"/>
                </a:cubicBezTo>
                <a:cubicBezTo>
                  <a:pt x="2037" y="1734"/>
                  <a:pt x="2057" y="1728"/>
                  <a:pt x="2076" y="1721"/>
                </a:cubicBezTo>
                <a:cubicBezTo>
                  <a:pt x="2177" y="1687"/>
                  <a:pt x="2265" y="1644"/>
                  <a:pt x="2338" y="1594"/>
                </a:cubicBezTo>
                <a:cubicBezTo>
                  <a:pt x="2392" y="1558"/>
                  <a:pt x="2438" y="1518"/>
                  <a:pt x="2476" y="1476"/>
                </a:cubicBezTo>
                <a:cubicBezTo>
                  <a:pt x="2521" y="1425"/>
                  <a:pt x="2554" y="1371"/>
                  <a:pt x="2575" y="1316"/>
                </a:cubicBezTo>
                <a:cubicBezTo>
                  <a:pt x="2581" y="1299"/>
                  <a:pt x="2586" y="1282"/>
                  <a:pt x="2590" y="1265"/>
                </a:cubicBezTo>
                <a:cubicBezTo>
                  <a:pt x="3118" y="1265"/>
                  <a:pt x="3118" y="1265"/>
                  <a:pt x="3118" y="1265"/>
                </a:cubicBezTo>
                <a:cubicBezTo>
                  <a:pt x="3118" y="1397"/>
                  <a:pt x="3118" y="1397"/>
                  <a:pt x="3118" y="1397"/>
                </a:cubicBezTo>
                <a:lnTo>
                  <a:pt x="3451" y="1075"/>
                </a:lnTo>
                <a:close/>
                <a:moveTo>
                  <a:pt x="296" y="1195"/>
                </a:moveTo>
                <a:cubicBezTo>
                  <a:pt x="123" y="1195"/>
                  <a:pt x="123" y="1195"/>
                  <a:pt x="123" y="1195"/>
                </a:cubicBezTo>
                <a:cubicBezTo>
                  <a:pt x="123" y="1154"/>
                  <a:pt x="123" y="1154"/>
                  <a:pt x="123" y="1154"/>
                </a:cubicBezTo>
                <a:cubicBezTo>
                  <a:pt x="188" y="1154"/>
                  <a:pt x="188" y="1154"/>
                  <a:pt x="188" y="1154"/>
                </a:cubicBezTo>
                <a:cubicBezTo>
                  <a:pt x="188" y="1005"/>
                  <a:pt x="188" y="1005"/>
                  <a:pt x="188" y="1005"/>
                </a:cubicBezTo>
                <a:cubicBezTo>
                  <a:pt x="135" y="1028"/>
                  <a:pt x="135" y="1028"/>
                  <a:pt x="135" y="1028"/>
                </a:cubicBezTo>
                <a:cubicBezTo>
                  <a:pt x="118" y="991"/>
                  <a:pt x="118" y="991"/>
                  <a:pt x="118" y="991"/>
                </a:cubicBezTo>
                <a:cubicBezTo>
                  <a:pt x="201" y="956"/>
                  <a:pt x="201" y="956"/>
                  <a:pt x="201" y="956"/>
                </a:cubicBezTo>
                <a:cubicBezTo>
                  <a:pt x="231" y="956"/>
                  <a:pt x="231" y="956"/>
                  <a:pt x="231" y="956"/>
                </a:cubicBezTo>
                <a:cubicBezTo>
                  <a:pt x="231" y="1154"/>
                  <a:pt x="231" y="1154"/>
                  <a:pt x="231" y="1154"/>
                </a:cubicBezTo>
                <a:cubicBezTo>
                  <a:pt x="296" y="1154"/>
                  <a:pt x="296" y="1154"/>
                  <a:pt x="296" y="1154"/>
                </a:cubicBezTo>
                <a:lnTo>
                  <a:pt x="296" y="1195"/>
                </a:lnTo>
                <a:close/>
                <a:moveTo>
                  <a:pt x="447" y="1197"/>
                </a:moveTo>
                <a:cubicBezTo>
                  <a:pt x="377" y="1197"/>
                  <a:pt x="365" y="1127"/>
                  <a:pt x="365" y="1074"/>
                </a:cubicBezTo>
                <a:cubicBezTo>
                  <a:pt x="365" y="1022"/>
                  <a:pt x="378" y="953"/>
                  <a:pt x="447" y="953"/>
                </a:cubicBezTo>
                <a:cubicBezTo>
                  <a:pt x="517" y="953"/>
                  <a:pt x="530" y="1022"/>
                  <a:pt x="530" y="1074"/>
                </a:cubicBezTo>
                <a:cubicBezTo>
                  <a:pt x="530" y="1127"/>
                  <a:pt x="517" y="1197"/>
                  <a:pt x="447" y="1197"/>
                </a:cubicBezTo>
                <a:close/>
                <a:moveTo>
                  <a:pt x="693" y="1351"/>
                </a:moveTo>
                <a:cubicBezTo>
                  <a:pt x="678" y="1332"/>
                  <a:pt x="666" y="1313"/>
                  <a:pt x="655" y="1294"/>
                </a:cubicBezTo>
                <a:cubicBezTo>
                  <a:pt x="645" y="1278"/>
                  <a:pt x="637" y="1261"/>
                  <a:pt x="630" y="1245"/>
                </a:cubicBezTo>
                <a:cubicBezTo>
                  <a:pt x="630" y="1201"/>
                  <a:pt x="630" y="1201"/>
                  <a:pt x="630" y="1201"/>
                </a:cubicBezTo>
                <a:cubicBezTo>
                  <a:pt x="635" y="1213"/>
                  <a:pt x="641" y="1225"/>
                  <a:pt x="648" y="1237"/>
                </a:cubicBezTo>
                <a:cubicBezTo>
                  <a:pt x="651" y="1243"/>
                  <a:pt x="654" y="1249"/>
                  <a:pt x="658" y="1255"/>
                </a:cubicBezTo>
                <a:cubicBezTo>
                  <a:pt x="658" y="1177"/>
                  <a:pt x="658" y="1177"/>
                  <a:pt x="658" y="1177"/>
                </a:cubicBezTo>
                <a:cubicBezTo>
                  <a:pt x="658" y="1090"/>
                  <a:pt x="658" y="1090"/>
                  <a:pt x="658" y="1090"/>
                </a:cubicBezTo>
                <a:cubicBezTo>
                  <a:pt x="654" y="1087"/>
                  <a:pt x="650" y="1084"/>
                  <a:pt x="646" y="1080"/>
                </a:cubicBezTo>
                <a:cubicBezTo>
                  <a:pt x="646" y="1080"/>
                  <a:pt x="646" y="1080"/>
                  <a:pt x="646" y="1080"/>
                </a:cubicBezTo>
                <a:cubicBezTo>
                  <a:pt x="642" y="1077"/>
                  <a:pt x="638" y="1073"/>
                  <a:pt x="634" y="1070"/>
                </a:cubicBezTo>
                <a:cubicBezTo>
                  <a:pt x="630" y="1032"/>
                  <a:pt x="630" y="1032"/>
                  <a:pt x="630" y="1032"/>
                </a:cubicBezTo>
                <a:cubicBezTo>
                  <a:pt x="628" y="1016"/>
                  <a:pt x="628" y="1016"/>
                  <a:pt x="628" y="1016"/>
                </a:cubicBezTo>
                <a:cubicBezTo>
                  <a:pt x="638" y="1025"/>
                  <a:pt x="653" y="1037"/>
                  <a:pt x="664" y="1046"/>
                </a:cubicBezTo>
                <a:cubicBezTo>
                  <a:pt x="670" y="1054"/>
                  <a:pt x="675" y="1062"/>
                  <a:pt x="681" y="1070"/>
                </a:cubicBezTo>
                <a:cubicBezTo>
                  <a:pt x="681" y="1113"/>
                  <a:pt x="681" y="1113"/>
                  <a:pt x="681" y="1113"/>
                </a:cubicBezTo>
                <a:cubicBezTo>
                  <a:pt x="681" y="1205"/>
                  <a:pt x="681" y="1205"/>
                  <a:pt x="681" y="1205"/>
                </a:cubicBezTo>
                <a:cubicBezTo>
                  <a:pt x="681" y="1291"/>
                  <a:pt x="681" y="1291"/>
                  <a:pt x="681" y="1291"/>
                </a:cubicBezTo>
                <a:cubicBezTo>
                  <a:pt x="685" y="1296"/>
                  <a:pt x="689" y="1301"/>
                  <a:pt x="693" y="1306"/>
                </a:cubicBezTo>
                <a:cubicBezTo>
                  <a:pt x="703" y="1319"/>
                  <a:pt x="713" y="1331"/>
                  <a:pt x="724" y="1343"/>
                </a:cubicBezTo>
                <a:cubicBezTo>
                  <a:pt x="724" y="1388"/>
                  <a:pt x="724" y="1388"/>
                  <a:pt x="724" y="1388"/>
                </a:cubicBezTo>
                <a:cubicBezTo>
                  <a:pt x="713" y="1376"/>
                  <a:pt x="703" y="1364"/>
                  <a:pt x="693" y="1351"/>
                </a:cubicBezTo>
                <a:close/>
                <a:moveTo>
                  <a:pt x="816" y="1473"/>
                </a:moveTo>
                <a:cubicBezTo>
                  <a:pt x="800" y="1460"/>
                  <a:pt x="784" y="1447"/>
                  <a:pt x="769" y="1433"/>
                </a:cubicBezTo>
                <a:cubicBezTo>
                  <a:pt x="768" y="1388"/>
                  <a:pt x="768" y="1388"/>
                  <a:pt x="768" y="1388"/>
                </a:cubicBezTo>
                <a:cubicBezTo>
                  <a:pt x="783" y="1402"/>
                  <a:pt x="799" y="1415"/>
                  <a:pt x="815" y="1427"/>
                </a:cubicBezTo>
                <a:cubicBezTo>
                  <a:pt x="818" y="1430"/>
                  <a:pt x="821" y="1432"/>
                  <a:pt x="824" y="1434"/>
                </a:cubicBezTo>
                <a:cubicBezTo>
                  <a:pt x="823" y="1333"/>
                  <a:pt x="823" y="1333"/>
                  <a:pt x="823" y="1333"/>
                </a:cubicBezTo>
                <a:cubicBezTo>
                  <a:pt x="823" y="1322"/>
                  <a:pt x="823" y="1322"/>
                  <a:pt x="823" y="1322"/>
                </a:cubicBezTo>
                <a:cubicBezTo>
                  <a:pt x="823" y="1268"/>
                  <a:pt x="823" y="1268"/>
                  <a:pt x="823" y="1268"/>
                </a:cubicBezTo>
                <a:cubicBezTo>
                  <a:pt x="810" y="1265"/>
                  <a:pt x="792" y="1260"/>
                  <a:pt x="778" y="1257"/>
                </a:cubicBezTo>
                <a:cubicBezTo>
                  <a:pt x="776" y="1248"/>
                  <a:pt x="776" y="1248"/>
                  <a:pt x="776" y="1248"/>
                </a:cubicBezTo>
                <a:cubicBezTo>
                  <a:pt x="768" y="1218"/>
                  <a:pt x="768" y="1218"/>
                  <a:pt x="768" y="1218"/>
                </a:cubicBezTo>
                <a:cubicBezTo>
                  <a:pt x="767" y="1212"/>
                  <a:pt x="767" y="1212"/>
                  <a:pt x="767" y="1212"/>
                </a:cubicBezTo>
                <a:cubicBezTo>
                  <a:pt x="764" y="1204"/>
                  <a:pt x="764" y="1204"/>
                  <a:pt x="764" y="1204"/>
                </a:cubicBezTo>
                <a:cubicBezTo>
                  <a:pt x="785" y="1210"/>
                  <a:pt x="814" y="1217"/>
                  <a:pt x="835" y="1222"/>
                </a:cubicBezTo>
                <a:cubicBezTo>
                  <a:pt x="844" y="1229"/>
                  <a:pt x="853" y="1235"/>
                  <a:pt x="862" y="1241"/>
                </a:cubicBezTo>
                <a:cubicBezTo>
                  <a:pt x="862" y="1291"/>
                  <a:pt x="862" y="1291"/>
                  <a:pt x="862" y="1291"/>
                </a:cubicBezTo>
                <a:cubicBezTo>
                  <a:pt x="863" y="1360"/>
                  <a:pt x="863" y="1360"/>
                  <a:pt x="863" y="1360"/>
                </a:cubicBezTo>
                <a:cubicBezTo>
                  <a:pt x="863" y="1462"/>
                  <a:pt x="863" y="1462"/>
                  <a:pt x="863" y="1462"/>
                </a:cubicBezTo>
                <a:cubicBezTo>
                  <a:pt x="883" y="1475"/>
                  <a:pt x="905" y="1489"/>
                  <a:pt x="927" y="1501"/>
                </a:cubicBezTo>
                <a:cubicBezTo>
                  <a:pt x="927" y="1546"/>
                  <a:pt x="927" y="1546"/>
                  <a:pt x="927" y="1546"/>
                </a:cubicBezTo>
                <a:cubicBezTo>
                  <a:pt x="888" y="1523"/>
                  <a:pt x="850" y="1499"/>
                  <a:pt x="816" y="1473"/>
                </a:cubicBezTo>
                <a:close/>
                <a:moveTo>
                  <a:pt x="1172" y="1585"/>
                </a:moveTo>
                <a:cubicBezTo>
                  <a:pt x="1168" y="1596"/>
                  <a:pt x="1163" y="1604"/>
                  <a:pt x="1157" y="1611"/>
                </a:cubicBezTo>
                <a:cubicBezTo>
                  <a:pt x="1141" y="1628"/>
                  <a:pt x="1119" y="1632"/>
                  <a:pt x="1096" y="1627"/>
                </a:cubicBezTo>
                <a:cubicBezTo>
                  <a:pt x="1063" y="1619"/>
                  <a:pt x="1028" y="1592"/>
                  <a:pt x="1010" y="1557"/>
                </a:cubicBezTo>
                <a:cubicBezTo>
                  <a:pt x="1006" y="1548"/>
                  <a:pt x="987" y="1483"/>
                  <a:pt x="988" y="1427"/>
                </a:cubicBezTo>
                <a:cubicBezTo>
                  <a:pt x="989" y="1406"/>
                  <a:pt x="992" y="1385"/>
                  <a:pt x="1001" y="1371"/>
                </a:cubicBezTo>
                <a:cubicBezTo>
                  <a:pt x="1014" y="1348"/>
                  <a:pt x="1039" y="1338"/>
                  <a:pt x="1082" y="1351"/>
                </a:cubicBezTo>
                <a:cubicBezTo>
                  <a:pt x="1127" y="1368"/>
                  <a:pt x="1152" y="1398"/>
                  <a:pt x="1166" y="1431"/>
                </a:cubicBezTo>
                <a:cubicBezTo>
                  <a:pt x="1167" y="1434"/>
                  <a:pt x="1168" y="1437"/>
                  <a:pt x="1169" y="1439"/>
                </a:cubicBezTo>
                <a:cubicBezTo>
                  <a:pt x="1176" y="1458"/>
                  <a:pt x="1179" y="1476"/>
                  <a:pt x="1181" y="1494"/>
                </a:cubicBezTo>
                <a:cubicBezTo>
                  <a:pt x="1184" y="1543"/>
                  <a:pt x="1173" y="1584"/>
                  <a:pt x="1172" y="1585"/>
                </a:cubicBezTo>
                <a:close/>
                <a:moveTo>
                  <a:pt x="1270" y="1671"/>
                </a:moveTo>
                <a:cubicBezTo>
                  <a:pt x="1270" y="1627"/>
                  <a:pt x="1270" y="1627"/>
                  <a:pt x="1270" y="1627"/>
                </a:cubicBezTo>
                <a:cubicBezTo>
                  <a:pt x="1298" y="1633"/>
                  <a:pt x="1327" y="1638"/>
                  <a:pt x="1356" y="1643"/>
                </a:cubicBezTo>
                <a:cubicBezTo>
                  <a:pt x="1356" y="1528"/>
                  <a:pt x="1356" y="1528"/>
                  <a:pt x="1356" y="1528"/>
                </a:cubicBezTo>
                <a:cubicBezTo>
                  <a:pt x="1355" y="1477"/>
                  <a:pt x="1355" y="1477"/>
                  <a:pt x="1355" y="1477"/>
                </a:cubicBezTo>
                <a:cubicBezTo>
                  <a:pt x="1335" y="1481"/>
                  <a:pt x="1307" y="1486"/>
                  <a:pt x="1286" y="1489"/>
                </a:cubicBezTo>
                <a:cubicBezTo>
                  <a:pt x="1270" y="1456"/>
                  <a:pt x="1270" y="1456"/>
                  <a:pt x="1270" y="1456"/>
                </a:cubicBezTo>
                <a:cubicBezTo>
                  <a:pt x="1264" y="1444"/>
                  <a:pt x="1264" y="1444"/>
                  <a:pt x="1264" y="1444"/>
                </a:cubicBezTo>
                <a:cubicBezTo>
                  <a:pt x="1297" y="1439"/>
                  <a:pt x="1340" y="1431"/>
                  <a:pt x="1373" y="1425"/>
                </a:cubicBezTo>
                <a:cubicBezTo>
                  <a:pt x="1386" y="1427"/>
                  <a:pt x="1399" y="1429"/>
                  <a:pt x="1412" y="1430"/>
                </a:cubicBezTo>
                <a:cubicBezTo>
                  <a:pt x="1413" y="1477"/>
                  <a:pt x="1413" y="1477"/>
                  <a:pt x="1413" y="1477"/>
                </a:cubicBezTo>
                <a:cubicBezTo>
                  <a:pt x="1413" y="1534"/>
                  <a:pt x="1413" y="1534"/>
                  <a:pt x="1413" y="1534"/>
                </a:cubicBezTo>
                <a:cubicBezTo>
                  <a:pt x="1413" y="1651"/>
                  <a:pt x="1413" y="1651"/>
                  <a:pt x="1413" y="1651"/>
                </a:cubicBezTo>
                <a:cubicBezTo>
                  <a:pt x="1442" y="1654"/>
                  <a:pt x="1472" y="1657"/>
                  <a:pt x="1501" y="1659"/>
                </a:cubicBezTo>
                <a:cubicBezTo>
                  <a:pt x="1501" y="1703"/>
                  <a:pt x="1501" y="1703"/>
                  <a:pt x="1501" y="1703"/>
                </a:cubicBezTo>
                <a:cubicBezTo>
                  <a:pt x="1422" y="1698"/>
                  <a:pt x="1345" y="1687"/>
                  <a:pt x="1270" y="1671"/>
                </a:cubicBezTo>
                <a:close/>
                <a:moveTo>
                  <a:pt x="1625" y="1693"/>
                </a:moveTo>
                <a:cubicBezTo>
                  <a:pt x="1623" y="1692"/>
                  <a:pt x="1622" y="1691"/>
                  <a:pt x="1620" y="1689"/>
                </a:cubicBezTo>
                <a:cubicBezTo>
                  <a:pt x="1580" y="1654"/>
                  <a:pt x="1577" y="1586"/>
                  <a:pt x="1583" y="1542"/>
                </a:cubicBezTo>
                <a:cubicBezTo>
                  <a:pt x="1584" y="1534"/>
                  <a:pt x="1586" y="1526"/>
                  <a:pt x="1587" y="1519"/>
                </a:cubicBezTo>
                <a:cubicBezTo>
                  <a:pt x="1591" y="1506"/>
                  <a:pt x="1596" y="1495"/>
                  <a:pt x="1602" y="1485"/>
                </a:cubicBezTo>
                <a:cubicBezTo>
                  <a:pt x="1628" y="1446"/>
                  <a:pt x="1672" y="1442"/>
                  <a:pt x="1695" y="1440"/>
                </a:cubicBezTo>
                <a:cubicBezTo>
                  <a:pt x="1737" y="1438"/>
                  <a:pt x="1768" y="1449"/>
                  <a:pt x="1786" y="1475"/>
                </a:cubicBezTo>
                <a:cubicBezTo>
                  <a:pt x="1797" y="1489"/>
                  <a:pt x="1804" y="1507"/>
                  <a:pt x="1807" y="1530"/>
                </a:cubicBezTo>
                <a:cubicBezTo>
                  <a:pt x="1807" y="1530"/>
                  <a:pt x="1808" y="1530"/>
                  <a:pt x="1808" y="1531"/>
                </a:cubicBezTo>
                <a:cubicBezTo>
                  <a:pt x="1834" y="1705"/>
                  <a:pt x="1690" y="1741"/>
                  <a:pt x="1625" y="1693"/>
                </a:cubicBezTo>
                <a:close/>
                <a:moveTo>
                  <a:pt x="2080" y="1636"/>
                </a:moveTo>
                <a:cubicBezTo>
                  <a:pt x="2068" y="1640"/>
                  <a:pt x="2055" y="1644"/>
                  <a:pt x="2042" y="1648"/>
                </a:cubicBezTo>
                <a:cubicBezTo>
                  <a:pt x="2034" y="1650"/>
                  <a:pt x="2027" y="1652"/>
                  <a:pt x="2020" y="1654"/>
                </a:cubicBezTo>
                <a:cubicBezTo>
                  <a:pt x="1982" y="1664"/>
                  <a:pt x="1945" y="1673"/>
                  <a:pt x="1907" y="1680"/>
                </a:cubicBezTo>
                <a:cubicBezTo>
                  <a:pt x="1907" y="1635"/>
                  <a:pt x="1907" y="1635"/>
                  <a:pt x="1907" y="1635"/>
                </a:cubicBezTo>
                <a:cubicBezTo>
                  <a:pt x="1936" y="1629"/>
                  <a:pt x="1966" y="1623"/>
                  <a:pt x="1996" y="1616"/>
                </a:cubicBezTo>
                <a:cubicBezTo>
                  <a:pt x="1995" y="1495"/>
                  <a:pt x="1995" y="1495"/>
                  <a:pt x="1995" y="1495"/>
                </a:cubicBezTo>
                <a:cubicBezTo>
                  <a:pt x="1995" y="1450"/>
                  <a:pt x="1995" y="1450"/>
                  <a:pt x="1995" y="1450"/>
                </a:cubicBezTo>
                <a:cubicBezTo>
                  <a:pt x="1974" y="1463"/>
                  <a:pt x="1945" y="1479"/>
                  <a:pt x="1923" y="1491"/>
                </a:cubicBezTo>
                <a:cubicBezTo>
                  <a:pt x="1901" y="1457"/>
                  <a:pt x="1901" y="1457"/>
                  <a:pt x="1901" y="1457"/>
                </a:cubicBezTo>
                <a:cubicBezTo>
                  <a:pt x="1900" y="1455"/>
                  <a:pt x="1900" y="1455"/>
                  <a:pt x="1900" y="1455"/>
                </a:cubicBezTo>
                <a:cubicBezTo>
                  <a:pt x="1934" y="1436"/>
                  <a:pt x="1979" y="1410"/>
                  <a:pt x="2013" y="1391"/>
                </a:cubicBezTo>
                <a:cubicBezTo>
                  <a:pt x="2022" y="1388"/>
                  <a:pt x="2032" y="1386"/>
                  <a:pt x="2041" y="1383"/>
                </a:cubicBezTo>
                <a:cubicBezTo>
                  <a:pt x="2045" y="1382"/>
                  <a:pt x="2049" y="1381"/>
                  <a:pt x="2053" y="1380"/>
                </a:cubicBezTo>
                <a:cubicBezTo>
                  <a:pt x="2053" y="1419"/>
                  <a:pt x="2053" y="1419"/>
                  <a:pt x="2053" y="1419"/>
                </a:cubicBezTo>
                <a:cubicBezTo>
                  <a:pt x="2053" y="1478"/>
                  <a:pt x="2053" y="1478"/>
                  <a:pt x="2053" y="1478"/>
                </a:cubicBezTo>
                <a:cubicBezTo>
                  <a:pt x="2053" y="1600"/>
                  <a:pt x="2053" y="1600"/>
                  <a:pt x="2053" y="1600"/>
                </a:cubicBezTo>
                <a:cubicBezTo>
                  <a:pt x="2062" y="1597"/>
                  <a:pt x="2071" y="1594"/>
                  <a:pt x="2080" y="1591"/>
                </a:cubicBezTo>
                <a:cubicBezTo>
                  <a:pt x="2099" y="1585"/>
                  <a:pt x="2118" y="1579"/>
                  <a:pt x="2137" y="1572"/>
                </a:cubicBezTo>
                <a:cubicBezTo>
                  <a:pt x="2137" y="1617"/>
                  <a:pt x="2137" y="1617"/>
                  <a:pt x="2137" y="1617"/>
                </a:cubicBezTo>
                <a:cubicBezTo>
                  <a:pt x="2118" y="1623"/>
                  <a:pt x="2100" y="1630"/>
                  <a:pt x="2080" y="1636"/>
                </a:cubicBezTo>
                <a:close/>
                <a:moveTo>
                  <a:pt x="2357" y="1506"/>
                </a:moveTo>
                <a:cubicBezTo>
                  <a:pt x="2313" y="1536"/>
                  <a:pt x="2263" y="1563"/>
                  <a:pt x="2208" y="1588"/>
                </a:cubicBezTo>
                <a:cubicBezTo>
                  <a:pt x="2208" y="1543"/>
                  <a:pt x="2208" y="1543"/>
                  <a:pt x="2208" y="1543"/>
                </a:cubicBezTo>
                <a:cubicBezTo>
                  <a:pt x="2233" y="1532"/>
                  <a:pt x="2257" y="1520"/>
                  <a:pt x="2280" y="1508"/>
                </a:cubicBezTo>
                <a:cubicBezTo>
                  <a:pt x="2280" y="1380"/>
                  <a:pt x="2280" y="1380"/>
                  <a:pt x="2280" y="1380"/>
                </a:cubicBezTo>
                <a:cubicBezTo>
                  <a:pt x="2280" y="1342"/>
                  <a:pt x="2280" y="1342"/>
                  <a:pt x="2280" y="1342"/>
                </a:cubicBezTo>
                <a:cubicBezTo>
                  <a:pt x="2263" y="1359"/>
                  <a:pt x="2239" y="1380"/>
                  <a:pt x="2222" y="1396"/>
                </a:cubicBezTo>
                <a:cubicBezTo>
                  <a:pt x="2202" y="1364"/>
                  <a:pt x="2202" y="1364"/>
                  <a:pt x="2202" y="1364"/>
                </a:cubicBezTo>
                <a:cubicBezTo>
                  <a:pt x="2208" y="1359"/>
                  <a:pt x="2214" y="1354"/>
                  <a:pt x="2220" y="1349"/>
                </a:cubicBezTo>
                <a:cubicBezTo>
                  <a:pt x="2244" y="1327"/>
                  <a:pt x="2272" y="1301"/>
                  <a:pt x="2294" y="1280"/>
                </a:cubicBezTo>
                <a:cubicBezTo>
                  <a:pt x="2304" y="1274"/>
                  <a:pt x="2314" y="1268"/>
                  <a:pt x="2324" y="1262"/>
                </a:cubicBezTo>
                <a:cubicBezTo>
                  <a:pt x="2324" y="1284"/>
                  <a:pt x="2324" y="1284"/>
                  <a:pt x="2324" y="1284"/>
                </a:cubicBezTo>
                <a:cubicBezTo>
                  <a:pt x="2324" y="1353"/>
                  <a:pt x="2324" y="1353"/>
                  <a:pt x="2324" y="1353"/>
                </a:cubicBezTo>
                <a:cubicBezTo>
                  <a:pt x="2324" y="1483"/>
                  <a:pt x="2324" y="1483"/>
                  <a:pt x="2324" y="1483"/>
                </a:cubicBezTo>
                <a:cubicBezTo>
                  <a:pt x="2337" y="1475"/>
                  <a:pt x="2349" y="1467"/>
                  <a:pt x="2361" y="1459"/>
                </a:cubicBezTo>
                <a:cubicBezTo>
                  <a:pt x="2369" y="1453"/>
                  <a:pt x="2378" y="1448"/>
                  <a:pt x="2386" y="1442"/>
                </a:cubicBezTo>
                <a:cubicBezTo>
                  <a:pt x="2386" y="1486"/>
                  <a:pt x="2386" y="1486"/>
                  <a:pt x="2386" y="1486"/>
                </a:cubicBezTo>
                <a:cubicBezTo>
                  <a:pt x="2376" y="1493"/>
                  <a:pt x="2367" y="1500"/>
                  <a:pt x="2357" y="1506"/>
                </a:cubicBezTo>
                <a:close/>
                <a:moveTo>
                  <a:pt x="2534" y="1312"/>
                </a:moveTo>
                <a:cubicBezTo>
                  <a:pt x="2527" y="1345"/>
                  <a:pt x="2516" y="1369"/>
                  <a:pt x="2503" y="1386"/>
                </a:cubicBezTo>
                <a:cubicBezTo>
                  <a:pt x="2490" y="1405"/>
                  <a:pt x="2476" y="1414"/>
                  <a:pt x="2465" y="1413"/>
                </a:cubicBezTo>
                <a:cubicBezTo>
                  <a:pt x="2456" y="1413"/>
                  <a:pt x="2447" y="1403"/>
                  <a:pt x="2441" y="1386"/>
                </a:cubicBezTo>
                <a:cubicBezTo>
                  <a:pt x="2432" y="1358"/>
                  <a:pt x="2429" y="1314"/>
                  <a:pt x="2436" y="1266"/>
                </a:cubicBezTo>
                <a:cubicBezTo>
                  <a:pt x="2441" y="1228"/>
                  <a:pt x="2453" y="1189"/>
                  <a:pt x="2473" y="1155"/>
                </a:cubicBezTo>
                <a:cubicBezTo>
                  <a:pt x="2480" y="1144"/>
                  <a:pt x="2487" y="1134"/>
                  <a:pt x="2495" y="1124"/>
                </a:cubicBezTo>
                <a:cubicBezTo>
                  <a:pt x="2512" y="1107"/>
                  <a:pt x="2523" y="1102"/>
                  <a:pt x="2531" y="1109"/>
                </a:cubicBezTo>
                <a:cubicBezTo>
                  <a:pt x="2531" y="1110"/>
                  <a:pt x="2532" y="1111"/>
                  <a:pt x="2532" y="1111"/>
                </a:cubicBezTo>
                <a:cubicBezTo>
                  <a:pt x="2532" y="1111"/>
                  <a:pt x="2532" y="1111"/>
                  <a:pt x="2532" y="1111"/>
                </a:cubicBezTo>
                <a:cubicBezTo>
                  <a:pt x="2549" y="1135"/>
                  <a:pt x="2549" y="1246"/>
                  <a:pt x="2534" y="1312"/>
                </a:cubicBezTo>
                <a:close/>
                <a:moveTo>
                  <a:pt x="2737" y="1197"/>
                </a:moveTo>
                <a:cubicBezTo>
                  <a:pt x="2667" y="1197"/>
                  <a:pt x="2654" y="1127"/>
                  <a:pt x="2654" y="1074"/>
                </a:cubicBezTo>
                <a:cubicBezTo>
                  <a:pt x="2654" y="1022"/>
                  <a:pt x="2668" y="953"/>
                  <a:pt x="2737" y="953"/>
                </a:cubicBezTo>
                <a:cubicBezTo>
                  <a:pt x="2806" y="953"/>
                  <a:pt x="2819" y="1022"/>
                  <a:pt x="2819" y="1074"/>
                </a:cubicBezTo>
                <a:cubicBezTo>
                  <a:pt x="2819" y="1127"/>
                  <a:pt x="2807" y="1197"/>
                  <a:pt x="2737" y="1197"/>
                </a:cubicBezTo>
                <a:close/>
                <a:moveTo>
                  <a:pt x="3062" y="1195"/>
                </a:moveTo>
                <a:cubicBezTo>
                  <a:pt x="2889" y="1195"/>
                  <a:pt x="2889" y="1195"/>
                  <a:pt x="2889" y="1195"/>
                </a:cubicBezTo>
                <a:cubicBezTo>
                  <a:pt x="2889" y="1154"/>
                  <a:pt x="2889" y="1154"/>
                  <a:pt x="2889" y="1154"/>
                </a:cubicBezTo>
                <a:cubicBezTo>
                  <a:pt x="2954" y="1154"/>
                  <a:pt x="2954" y="1154"/>
                  <a:pt x="2954" y="1154"/>
                </a:cubicBezTo>
                <a:cubicBezTo>
                  <a:pt x="2954" y="1005"/>
                  <a:pt x="2954" y="1005"/>
                  <a:pt x="2954" y="1005"/>
                </a:cubicBezTo>
                <a:cubicBezTo>
                  <a:pt x="2902" y="1028"/>
                  <a:pt x="2902" y="1028"/>
                  <a:pt x="2902" y="1028"/>
                </a:cubicBezTo>
                <a:cubicBezTo>
                  <a:pt x="2885" y="991"/>
                  <a:pt x="2885" y="991"/>
                  <a:pt x="2885" y="991"/>
                </a:cubicBezTo>
                <a:cubicBezTo>
                  <a:pt x="2967" y="956"/>
                  <a:pt x="2967" y="956"/>
                  <a:pt x="2967" y="956"/>
                </a:cubicBezTo>
                <a:cubicBezTo>
                  <a:pt x="2997" y="956"/>
                  <a:pt x="2997" y="956"/>
                  <a:pt x="2997" y="956"/>
                </a:cubicBezTo>
                <a:cubicBezTo>
                  <a:pt x="2997" y="1154"/>
                  <a:pt x="2997" y="1154"/>
                  <a:pt x="2997" y="1154"/>
                </a:cubicBezTo>
                <a:cubicBezTo>
                  <a:pt x="3062" y="1154"/>
                  <a:pt x="3062" y="1154"/>
                  <a:pt x="3062" y="1154"/>
                </a:cubicBezTo>
                <a:lnTo>
                  <a:pt x="3062" y="1195"/>
                </a:lnTo>
                <a:close/>
                <a:moveTo>
                  <a:pt x="1111" y="1423"/>
                </a:moveTo>
                <a:cubicBezTo>
                  <a:pt x="1108" y="1419"/>
                  <a:pt x="1106" y="1415"/>
                  <a:pt x="1103" y="1412"/>
                </a:cubicBezTo>
                <a:cubicBezTo>
                  <a:pt x="1092" y="1397"/>
                  <a:pt x="1078" y="1390"/>
                  <a:pt x="1062" y="1395"/>
                </a:cubicBezTo>
                <a:cubicBezTo>
                  <a:pt x="1061" y="1395"/>
                  <a:pt x="1060" y="1395"/>
                  <a:pt x="1059" y="1396"/>
                </a:cubicBezTo>
                <a:cubicBezTo>
                  <a:pt x="1045" y="1402"/>
                  <a:pt x="1039" y="1425"/>
                  <a:pt x="1038" y="1448"/>
                </a:cubicBezTo>
                <a:cubicBezTo>
                  <a:pt x="1036" y="1472"/>
                  <a:pt x="1038" y="1496"/>
                  <a:pt x="1038" y="1498"/>
                </a:cubicBezTo>
                <a:cubicBezTo>
                  <a:pt x="1046" y="1564"/>
                  <a:pt x="1073" y="1575"/>
                  <a:pt x="1082" y="1578"/>
                </a:cubicBezTo>
                <a:cubicBezTo>
                  <a:pt x="1087" y="1580"/>
                  <a:pt x="1092" y="1581"/>
                  <a:pt x="1097" y="1580"/>
                </a:cubicBezTo>
                <a:cubicBezTo>
                  <a:pt x="1105" y="1579"/>
                  <a:pt x="1112" y="1575"/>
                  <a:pt x="1117" y="1566"/>
                </a:cubicBezTo>
                <a:cubicBezTo>
                  <a:pt x="1129" y="1544"/>
                  <a:pt x="1132" y="1511"/>
                  <a:pt x="1128" y="1480"/>
                </a:cubicBezTo>
                <a:cubicBezTo>
                  <a:pt x="1125" y="1459"/>
                  <a:pt x="1119" y="1439"/>
                  <a:pt x="1111" y="1423"/>
                </a:cubicBezTo>
                <a:close/>
                <a:moveTo>
                  <a:pt x="2509" y="1164"/>
                </a:moveTo>
                <a:cubicBezTo>
                  <a:pt x="2502" y="1159"/>
                  <a:pt x="2480" y="1174"/>
                  <a:pt x="2472" y="1231"/>
                </a:cubicBezTo>
                <a:cubicBezTo>
                  <a:pt x="2469" y="1250"/>
                  <a:pt x="2467" y="1273"/>
                  <a:pt x="2468" y="1302"/>
                </a:cubicBezTo>
                <a:cubicBezTo>
                  <a:pt x="2469" y="1330"/>
                  <a:pt x="2474" y="1373"/>
                  <a:pt x="2495" y="1351"/>
                </a:cubicBezTo>
                <a:cubicBezTo>
                  <a:pt x="2521" y="1323"/>
                  <a:pt x="2525" y="1221"/>
                  <a:pt x="2516" y="1180"/>
                </a:cubicBezTo>
                <a:cubicBezTo>
                  <a:pt x="2514" y="1171"/>
                  <a:pt x="2512" y="1165"/>
                  <a:pt x="2509" y="1164"/>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37567687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7" end="7"/>
                                            </p:txEl>
                                          </p:spTgt>
                                        </p:tgtEl>
                                        <p:attrNameLst>
                                          <p:attrName>style.visibility</p:attrName>
                                        </p:attrNameLst>
                                      </p:cBhvr>
                                      <p:to>
                                        <p:strVal val="visible"/>
                                      </p:to>
                                    </p:set>
                                    <p:animEffect transition="in" filter="fade">
                                      <p:cBhvr>
                                        <p:cTn id="24"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9" name="Straight Arrow Connector 58"/>
          <p:cNvCxnSpPr>
            <a:stCxn id="32" idx="2"/>
          </p:cNvCxnSpPr>
          <p:nvPr/>
        </p:nvCxnSpPr>
        <p:spPr>
          <a:xfrm>
            <a:off x="1089234" y="1994063"/>
            <a:ext cx="8120080" cy="1148828"/>
          </a:xfrm>
          <a:prstGeom prst="straightConnector1">
            <a:avLst/>
          </a:prstGeom>
          <a:ln w="38100">
            <a:solidFill>
              <a:schemeClr val="tx2"/>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endCxn id="15" idx="1"/>
          </p:cNvCxnSpPr>
          <p:nvPr/>
        </p:nvCxnSpPr>
        <p:spPr>
          <a:xfrm>
            <a:off x="1379268" y="1597962"/>
            <a:ext cx="4090576" cy="305451"/>
          </a:xfrm>
          <a:prstGeom prst="straightConnector1">
            <a:avLst/>
          </a:prstGeom>
          <a:ln w="38100">
            <a:solidFill>
              <a:schemeClr val="tx2"/>
            </a:solidFill>
            <a:tailEnd type="triangle" w="med" len="lg"/>
          </a:ln>
        </p:spPr>
        <p:style>
          <a:lnRef idx="1">
            <a:schemeClr val="accent1"/>
          </a:lnRef>
          <a:fillRef idx="0">
            <a:schemeClr val="accent1"/>
          </a:fillRef>
          <a:effectRef idx="0">
            <a:schemeClr val="accent1"/>
          </a:effectRef>
          <a:fontRef idx="minor">
            <a:schemeClr val="tx1"/>
          </a:fontRef>
        </p:style>
      </p:cxnSp>
      <p:sp>
        <p:nvSpPr>
          <p:cNvPr id="36" name="Freeform 8"/>
          <p:cNvSpPr>
            <a:spLocks/>
          </p:cNvSpPr>
          <p:nvPr/>
        </p:nvSpPr>
        <p:spPr bwMode="auto">
          <a:xfrm>
            <a:off x="1090584" y="3175173"/>
            <a:ext cx="2432844" cy="165514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a:solidFill>
                  <a:schemeClr val="bg1">
                    <a:alpha val="99000"/>
                  </a:schemeClr>
                </a:solidFill>
              </a:rPr>
              <a:t>North Central US</a:t>
            </a:r>
          </a:p>
        </p:txBody>
      </p:sp>
      <p:grpSp>
        <p:nvGrpSpPr>
          <p:cNvPr id="5" name="Group 4"/>
          <p:cNvGrpSpPr/>
          <p:nvPr/>
        </p:nvGrpSpPr>
        <p:grpSpPr>
          <a:xfrm>
            <a:off x="517525" y="1446213"/>
            <a:ext cx="914400" cy="914400"/>
            <a:chOff x="1798397" y="1382407"/>
            <a:chExt cx="914400" cy="914400"/>
          </a:xfrm>
        </p:grpSpPr>
        <p:sp>
          <p:nvSpPr>
            <p:cNvPr id="3" name="Rectangle 2"/>
            <p:cNvSpPr/>
            <p:nvPr/>
          </p:nvSpPr>
          <p:spPr bwMode="auto">
            <a:xfrm>
              <a:off x="1798397" y="1382407"/>
              <a:ext cx="914400" cy="9144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31" name="Group 30"/>
            <p:cNvGrpSpPr>
              <a:grpSpLocks noChangeAspect="1"/>
            </p:cNvGrpSpPr>
            <p:nvPr/>
          </p:nvGrpSpPr>
          <p:grpSpPr bwMode="black">
            <a:xfrm>
              <a:off x="2212518" y="1704829"/>
              <a:ext cx="447622" cy="269557"/>
              <a:chOff x="8843608" y="828600"/>
              <a:chExt cx="925448" cy="557448"/>
            </a:xfrm>
          </p:grpSpPr>
          <p:sp>
            <p:nvSpPr>
              <p:cNvPr id="32" name="Rectangle 31"/>
              <p:cNvSpPr/>
              <p:nvPr/>
            </p:nvSpPr>
            <p:spPr bwMode="black">
              <a:xfrm>
                <a:off x="8857595" y="835151"/>
                <a:ext cx="623646" cy="459637"/>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822781" fontAlgn="base">
                  <a:spcBef>
                    <a:spcPct val="0"/>
                  </a:spcBef>
                  <a:spcAft>
                    <a:spcPct val="0"/>
                  </a:spcAft>
                </a:pPr>
                <a:endParaRPr lang="en-US" sz="1200" dirty="0">
                  <a:gradFill>
                    <a:gsLst>
                      <a:gs pos="0">
                        <a:srgbClr val="FFFFFF"/>
                      </a:gs>
                      <a:gs pos="100000">
                        <a:srgbClr val="FFFFFF"/>
                      </a:gs>
                    </a:gsLst>
                    <a:lin ang="5400000" scaled="0"/>
                  </a:gradFill>
                </a:endParaRPr>
              </a:p>
            </p:txBody>
          </p:sp>
          <p:grpSp>
            <p:nvGrpSpPr>
              <p:cNvPr id="33" name="Group 32"/>
              <p:cNvGrpSpPr/>
              <p:nvPr/>
            </p:nvGrpSpPr>
            <p:grpSpPr bwMode="black">
              <a:xfrm>
                <a:off x="8843608" y="828600"/>
                <a:ext cx="925448" cy="557448"/>
                <a:chOff x="863600" y="2393157"/>
                <a:chExt cx="876300" cy="527844"/>
              </a:xfrm>
              <a:solidFill>
                <a:schemeClr val="tx1"/>
              </a:solidFill>
            </p:grpSpPr>
            <p:sp>
              <p:nvSpPr>
                <p:cNvPr id="34" name="Freeform 33"/>
                <p:cNvSpPr>
                  <a:spLocks noEditPoints="1"/>
                </p:cNvSpPr>
                <p:nvPr/>
              </p:nvSpPr>
              <p:spPr bwMode="black">
                <a:xfrm>
                  <a:off x="1521931" y="2481334"/>
                  <a:ext cx="217969" cy="439667"/>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FFFFFF"/>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sp>
              <p:nvSpPr>
                <p:cNvPr id="35" name="Freeform 88"/>
                <p:cNvSpPr>
                  <a:spLocks noEditPoints="1"/>
                </p:cNvSpPr>
                <p:nvPr/>
              </p:nvSpPr>
              <p:spPr bwMode="black">
                <a:xfrm>
                  <a:off x="863600" y="2393157"/>
                  <a:ext cx="622300" cy="527844"/>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FFFFFF"/>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grpSp>
        </p:gr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93773" y="1448645"/>
              <a:ext cx="294926" cy="764621"/>
            </a:xfrm>
            <a:prstGeom prst="rect">
              <a:avLst/>
            </a:prstGeom>
          </p:spPr>
        </p:pic>
      </p:grpSp>
      <p:sp>
        <p:nvSpPr>
          <p:cNvPr id="15" name="Rectangle 14"/>
          <p:cNvSpPr/>
          <p:nvPr/>
        </p:nvSpPr>
        <p:spPr bwMode="auto">
          <a:xfrm>
            <a:off x="5469844" y="1446213"/>
            <a:ext cx="1219200" cy="914400"/>
          </a:xfrm>
          <a:prstGeom prst="rect">
            <a:avLst/>
          </a:prstGeom>
          <a:solidFill>
            <a:schemeClr val="tx2"/>
          </a:solidFill>
          <a:ln w="25400" cap="flat" cmpd="sng" algn="ctr">
            <a:noFill/>
            <a:prstDash val="solid"/>
            <a:round/>
            <a:headEnd type="none" w="med" len="med"/>
            <a:tailEnd type="none" w="med" len="med"/>
          </a:ln>
          <a:effectLst/>
        </p:spPr>
        <p:txBody>
          <a:bodyPr wrap="none" anchor="ctr"/>
          <a:lstStyle/>
          <a:p>
            <a:pPr algn="ctr">
              <a:defRPr/>
            </a:pPr>
            <a:r>
              <a:rPr lang="en-US" sz="1400" b="1" dirty="0" smtClean="0">
                <a:solidFill>
                  <a:schemeClr val="bg1">
                    <a:alpha val="99000"/>
                  </a:schemeClr>
                </a:solidFill>
              </a:rPr>
              <a:t>Azure</a:t>
            </a:r>
            <a:br>
              <a:rPr lang="en-US" sz="1400" b="1" dirty="0" smtClean="0">
                <a:solidFill>
                  <a:schemeClr val="bg1">
                    <a:alpha val="99000"/>
                  </a:schemeClr>
                </a:solidFill>
              </a:rPr>
            </a:br>
            <a:r>
              <a:rPr lang="en-US" sz="1400" b="1" dirty="0" smtClean="0">
                <a:solidFill>
                  <a:schemeClr val="bg1">
                    <a:alpha val="99000"/>
                  </a:schemeClr>
                </a:solidFill>
              </a:rPr>
              <a:t>DNS</a:t>
            </a:r>
          </a:p>
        </p:txBody>
      </p:sp>
      <p:sp>
        <p:nvSpPr>
          <p:cNvPr id="24" name="TextBox 23"/>
          <p:cNvSpPr txBox="1"/>
          <p:nvPr/>
        </p:nvSpPr>
        <p:spPr>
          <a:xfrm>
            <a:off x="517525" y="982297"/>
            <a:ext cx="4562275" cy="400110"/>
          </a:xfrm>
          <a:prstGeom prst="rect">
            <a:avLst/>
          </a:prstGeom>
          <a:noFill/>
        </p:spPr>
        <p:txBody>
          <a:bodyPr wrap="none" rtlCol="0">
            <a:spAutoFit/>
          </a:bodyPr>
          <a:lstStyle/>
          <a:p>
            <a:r>
              <a:rPr lang="en-US" sz="2000" dirty="0" smtClean="0">
                <a:solidFill>
                  <a:schemeClr val="tx2"/>
                </a:solidFill>
              </a:rPr>
              <a:t>http://account.blob.core.windows.net/ </a:t>
            </a:r>
            <a:endParaRPr lang="en-US" sz="2000" dirty="0">
              <a:solidFill>
                <a:schemeClr val="tx2"/>
              </a:solidFill>
            </a:endParaRPr>
          </a:p>
        </p:txBody>
      </p:sp>
      <p:sp>
        <p:nvSpPr>
          <p:cNvPr id="27" name="TextBox 26"/>
          <p:cNvSpPr txBox="1"/>
          <p:nvPr/>
        </p:nvSpPr>
        <p:spPr>
          <a:xfrm>
            <a:off x="1505018" y="1686286"/>
            <a:ext cx="1367362" cy="307777"/>
          </a:xfrm>
          <a:prstGeom prst="rect">
            <a:avLst/>
          </a:prstGeom>
          <a:noFill/>
        </p:spPr>
        <p:txBody>
          <a:bodyPr wrap="none" lIns="0" tIns="0" rIns="0" bIns="0" rtlCol="0">
            <a:spAutoFit/>
          </a:bodyPr>
          <a:lstStyle/>
          <a:p>
            <a:r>
              <a:rPr lang="en-US" sz="2000" dirty="0" smtClean="0">
                <a:solidFill>
                  <a:schemeClr val="tx2"/>
                </a:solidFill>
              </a:rPr>
              <a:t>DNS lookup</a:t>
            </a:r>
            <a:endParaRPr lang="en-US" sz="2000" dirty="0">
              <a:solidFill>
                <a:schemeClr val="tx2"/>
              </a:solidFill>
            </a:endParaRPr>
          </a:p>
        </p:txBody>
      </p:sp>
      <p:grpSp>
        <p:nvGrpSpPr>
          <p:cNvPr id="28" name="Group 63"/>
          <p:cNvGrpSpPr/>
          <p:nvPr/>
        </p:nvGrpSpPr>
        <p:grpSpPr>
          <a:xfrm>
            <a:off x="486588" y="2209800"/>
            <a:ext cx="1769169" cy="914400"/>
            <a:chOff x="487492" y="2209800"/>
            <a:chExt cx="1417508" cy="914400"/>
          </a:xfrm>
        </p:grpSpPr>
        <p:cxnSp>
          <p:nvCxnSpPr>
            <p:cNvPr id="29" name="Straight Arrow Connector 28"/>
            <p:cNvCxnSpPr/>
            <p:nvPr/>
          </p:nvCxnSpPr>
          <p:spPr>
            <a:xfrm rot="16200000" flipH="1">
              <a:off x="1104900" y="2324100"/>
              <a:ext cx="914400" cy="685800"/>
            </a:xfrm>
            <a:prstGeom prst="straightConnector1">
              <a:avLst/>
            </a:prstGeom>
            <a:ln w="38100">
              <a:solidFill>
                <a:schemeClr val="tx2"/>
              </a:solidFill>
              <a:tailEnd type="triangle" w="med" len="lg"/>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87492" y="2406530"/>
              <a:ext cx="576684" cy="553998"/>
            </a:xfrm>
            <a:prstGeom prst="rect">
              <a:avLst/>
            </a:prstGeom>
            <a:noFill/>
          </p:spPr>
          <p:txBody>
            <a:bodyPr wrap="none" lIns="0" tIns="0" rIns="0" bIns="0" rtlCol="0">
              <a:spAutoFit/>
            </a:bodyPr>
            <a:lstStyle/>
            <a:p>
              <a:pPr>
                <a:lnSpc>
                  <a:spcPct val="90000"/>
                </a:lnSpc>
              </a:pPr>
              <a:r>
                <a:rPr lang="en-US" sz="2000" dirty="0" smtClean="0">
                  <a:solidFill>
                    <a:schemeClr val="tx2"/>
                  </a:solidFill>
                </a:rPr>
                <a:t>Data </a:t>
              </a:r>
              <a:br>
                <a:rPr lang="en-US" sz="2000" dirty="0" smtClean="0">
                  <a:solidFill>
                    <a:schemeClr val="tx2"/>
                  </a:solidFill>
                </a:rPr>
              </a:br>
              <a:r>
                <a:rPr lang="en-US" sz="2000" dirty="0" smtClean="0">
                  <a:solidFill>
                    <a:schemeClr val="tx2"/>
                  </a:solidFill>
                </a:rPr>
                <a:t>access</a:t>
              </a:r>
              <a:endParaRPr lang="en-US" sz="2000" dirty="0">
                <a:solidFill>
                  <a:schemeClr val="tx2"/>
                </a:solidFill>
              </a:endParaRPr>
            </a:p>
          </p:txBody>
        </p:sp>
      </p:grpSp>
      <p:graphicFrame>
        <p:nvGraphicFramePr>
          <p:cNvPr id="8" name="Table 7"/>
          <p:cNvGraphicFramePr>
            <a:graphicFrameLocks noGrp="1"/>
          </p:cNvGraphicFramePr>
          <p:nvPr>
            <p:extLst>
              <p:ext uri="{D42A27DB-BD31-4B8C-83A1-F6EECF244321}">
                <p14:modId xmlns:p14="http://schemas.microsoft.com/office/powerpoint/2010/main" val="519662583"/>
              </p:ext>
            </p:extLst>
          </p:nvPr>
        </p:nvGraphicFramePr>
        <p:xfrm>
          <a:off x="6939801" y="1446213"/>
          <a:ext cx="4736262" cy="914400"/>
        </p:xfrm>
        <a:graphic>
          <a:graphicData uri="http://schemas.openxmlformats.org/drawingml/2006/table">
            <a:tbl>
              <a:tblPr firstRow="1" bandRow="1">
                <a:tableStyleId>{5C22544A-7EE6-4342-B048-85BDC9FD1C3A}</a:tableStyleId>
              </a:tblPr>
              <a:tblGrid>
                <a:gridCol w="2368131"/>
                <a:gridCol w="2368131"/>
              </a:tblGrid>
              <a:tr h="392879">
                <a:tc>
                  <a:txBody>
                    <a:bodyPr/>
                    <a:lstStyle/>
                    <a:p>
                      <a:r>
                        <a:rPr lang="en-US" sz="1600" dirty="0" smtClean="0">
                          <a:solidFill>
                            <a:schemeClr val="bg1">
                              <a:alpha val="99000"/>
                            </a:schemeClr>
                          </a:solidFill>
                        </a:rPr>
                        <a:t>Hostname</a:t>
                      </a:r>
                      <a:endParaRPr lang="en-US" sz="1600" dirty="0">
                        <a:solidFill>
                          <a:schemeClr val="bg1">
                            <a:alpha val="99000"/>
                          </a:schemeClr>
                        </a:solidFill>
                      </a:endParaRPr>
                    </a:p>
                  </a:txBody>
                  <a:tcPr anchor="ctr">
                    <a:lnL w="12700" cap="flat" cmpd="sng" algn="ctr">
                      <a:solidFill>
                        <a:schemeClr val="accent2"/>
                      </a:solidFill>
                      <a:prstDash val="solid"/>
                      <a:round/>
                      <a:headEnd type="none" w="med" len="med"/>
                      <a:tailEnd type="none" w="med" len="med"/>
                    </a:lnL>
                    <a:lnR w="12700" cmpd="sng">
                      <a:noFill/>
                    </a:lnR>
                    <a:lnT w="12700" cap="flat" cmpd="sng" algn="ctr">
                      <a:solidFill>
                        <a:schemeClr val="accent2"/>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2"/>
                    </a:solidFill>
                  </a:tcPr>
                </a:tc>
                <a:tc>
                  <a:txBody>
                    <a:bodyPr/>
                    <a:lstStyle/>
                    <a:p>
                      <a:r>
                        <a:rPr lang="en-US" sz="1600" dirty="0" smtClean="0">
                          <a:solidFill>
                            <a:schemeClr val="bg1">
                              <a:alpha val="99000"/>
                            </a:schemeClr>
                          </a:solidFill>
                        </a:rPr>
                        <a:t>IP Address</a:t>
                      </a:r>
                      <a:endParaRPr lang="en-US" sz="1600" dirty="0">
                        <a:solidFill>
                          <a:schemeClr val="bg1">
                            <a:alpha val="99000"/>
                          </a:schemeClr>
                        </a:solidFill>
                      </a:endParaRPr>
                    </a:p>
                  </a:txBody>
                  <a:tcPr anchor="ctr">
                    <a:lnL w="12700" cmpd="sng">
                      <a:noFill/>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2"/>
                    </a:solidFill>
                  </a:tcPr>
                </a:tc>
              </a:tr>
              <a:tr h="521521">
                <a:tc>
                  <a:txBody>
                    <a:bodyPr/>
                    <a:lstStyle/>
                    <a:p>
                      <a:r>
                        <a:rPr lang="en-US" sz="1200" dirty="0" smtClean="0">
                          <a:solidFill>
                            <a:schemeClr val="tx2"/>
                          </a:solidFill>
                          <a:latin typeface="Segoe UI" pitchFamily="34" charset="0"/>
                          <a:ea typeface="Segoe UI" pitchFamily="34" charset="0"/>
                          <a:cs typeface="Segoe UI" pitchFamily="34" charset="0"/>
                        </a:rPr>
                        <a:t>account.blob.core.windows.net</a:t>
                      </a:r>
                      <a:endParaRPr lang="en-US" sz="1200" dirty="0">
                        <a:solidFill>
                          <a:schemeClr val="tx2"/>
                        </a:solidFill>
                        <a:latin typeface="Segoe UI" pitchFamily="34" charset="0"/>
                        <a:ea typeface="Segoe UI" pitchFamily="34" charset="0"/>
                        <a:cs typeface="Segoe U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tx2"/>
                      </a:solidFill>
                      <a:prstDash val="solid"/>
                      <a:round/>
                      <a:headEnd type="none" w="med" len="med"/>
                      <a:tailEnd type="none" w="med" len="med"/>
                    </a:lnR>
                    <a:lnT w="38100" cmpd="sng">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l" defTabSz="914363" rtl="0" eaLnBrk="1" latinLnBrk="0" hangingPunct="1"/>
                      <a:r>
                        <a:rPr lang="en-US" sz="1200" kern="1200" dirty="0" smtClean="0">
                          <a:solidFill>
                            <a:schemeClr val="tx2"/>
                          </a:solidFill>
                          <a:latin typeface="Segoe UI" pitchFamily="34" charset="0"/>
                          <a:ea typeface="Segoe UI" pitchFamily="34" charset="0"/>
                          <a:cs typeface="Segoe UI" pitchFamily="34" charset="0"/>
                        </a:rPr>
                        <a:t>North Central US</a:t>
                      </a:r>
                      <a:endParaRPr lang="en-US" sz="1200" kern="1200" dirty="0">
                        <a:solidFill>
                          <a:schemeClr val="tx2"/>
                        </a:solidFill>
                        <a:latin typeface="Segoe UI" pitchFamily="34" charset="0"/>
                        <a:ea typeface="Segoe UI" pitchFamily="34" charset="0"/>
                        <a:cs typeface="Segoe UI" pitchFamily="34" charset="0"/>
                      </a:endParaRPr>
                    </a:p>
                  </a:txBody>
                  <a:tcPr anchor="ctr">
                    <a:lnL w="12700" cap="flat" cmpd="sng" algn="ctr">
                      <a:solidFill>
                        <a:schemeClr val="tx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38100" cmpd="sng">
                      <a:noFill/>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16" name="Right Arrow 15"/>
          <p:cNvSpPr/>
          <p:nvPr/>
        </p:nvSpPr>
        <p:spPr bwMode="auto">
          <a:xfrm>
            <a:off x="5249024" y="2951994"/>
            <a:ext cx="1690777" cy="381794"/>
          </a:xfrm>
          <a:prstGeom prst="right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18" name="Rectangle 17"/>
          <p:cNvSpPr/>
          <p:nvPr/>
        </p:nvSpPr>
        <p:spPr>
          <a:xfrm>
            <a:off x="5308368" y="3397722"/>
            <a:ext cx="1542153" cy="646331"/>
          </a:xfrm>
          <a:prstGeom prst="rect">
            <a:avLst/>
          </a:prstGeom>
          <a:noFill/>
        </p:spPr>
        <p:txBody>
          <a:bodyPr wrap="none" lIns="91440" tIns="45720" rIns="91440" bIns="45720">
            <a:spAutoFit/>
          </a:bodyPr>
          <a:lstStyle/>
          <a:p>
            <a:pPr algn="ctr"/>
            <a:r>
              <a:rPr lang="en-US" sz="3600" spc="-100" dirty="0">
                <a:solidFill>
                  <a:srgbClr val="00B0F0">
                    <a:alpha val="99000"/>
                  </a:srgbClr>
                </a:solidFill>
                <a:latin typeface="Segoe UI Light" pitchFamily="34" charset="0"/>
              </a:rPr>
              <a:t>Failover</a:t>
            </a:r>
          </a:p>
        </p:txBody>
      </p:sp>
      <p:sp>
        <p:nvSpPr>
          <p:cNvPr id="57" name="Multiply 56"/>
          <p:cNvSpPr/>
          <p:nvPr/>
        </p:nvSpPr>
        <p:spPr bwMode="auto">
          <a:xfrm>
            <a:off x="1916039" y="2668764"/>
            <a:ext cx="458232" cy="730526"/>
          </a:xfrm>
          <a:prstGeom prst="mathMultiply">
            <a:avLst/>
          </a:prstGeom>
          <a:solidFill>
            <a:srgbClr val="FF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solidFill>
                <a:schemeClr val="accent5"/>
              </a:solidFill>
            </a:endParaRPr>
          </a:p>
        </p:txBody>
      </p:sp>
      <p:sp>
        <p:nvSpPr>
          <p:cNvPr id="21" name="Up Arrow 20"/>
          <p:cNvSpPr/>
          <p:nvPr/>
        </p:nvSpPr>
        <p:spPr bwMode="auto">
          <a:xfrm>
            <a:off x="8598138" y="2405552"/>
            <a:ext cx="389650" cy="460703"/>
          </a:xfrm>
          <a:prstGeom prst="up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chemeClr val="tx1"/>
                  </a:gs>
                  <a:gs pos="100000">
                    <a:schemeClr val="tx1"/>
                  </a:gs>
                </a:gsLst>
                <a:lin ang="5400000" scaled="0"/>
              </a:gradFill>
            </a:endParaRPr>
          </a:p>
        </p:txBody>
      </p:sp>
      <p:sp>
        <p:nvSpPr>
          <p:cNvPr id="58" name="TextBox 57"/>
          <p:cNvSpPr txBox="1"/>
          <p:nvPr/>
        </p:nvSpPr>
        <p:spPr>
          <a:xfrm>
            <a:off x="8971533" y="2451237"/>
            <a:ext cx="1560491" cy="369332"/>
          </a:xfrm>
          <a:prstGeom prst="rect">
            <a:avLst/>
          </a:prstGeom>
          <a:noFill/>
        </p:spPr>
        <p:txBody>
          <a:bodyPr wrap="none" lIns="0" tIns="0" rIns="0" bIns="0" rtlCol="0">
            <a:spAutoFit/>
          </a:bodyPr>
          <a:lstStyle>
            <a:defPPr>
              <a:defRPr lang="en-US"/>
            </a:defPPr>
            <a:lvl1pPr algn="ctr">
              <a:defRPr spc="-100">
                <a:solidFill>
                  <a:srgbClr val="00B0F0">
                    <a:alpha val="99000"/>
                  </a:srgbClr>
                </a:solidFill>
              </a:defRPr>
            </a:lvl1pPr>
          </a:lstStyle>
          <a:p>
            <a:r>
              <a:rPr lang="en-US" dirty="0"/>
              <a:t>Update DNS</a:t>
            </a:r>
          </a:p>
        </p:txBody>
      </p:sp>
      <p:sp>
        <p:nvSpPr>
          <p:cNvPr id="22" name="TextBox 21"/>
          <p:cNvSpPr txBox="1"/>
          <p:nvPr/>
        </p:nvSpPr>
        <p:spPr>
          <a:xfrm>
            <a:off x="9414312" y="2016560"/>
            <a:ext cx="1614934" cy="184666"/>
          </a:xfrm>
          <a:prstGeom prst="rect">
            <a:avLst/>
          </a:prstGeom>
          <a:solidFill>
            <a:schemeClr val="bg1"/>
          </a:solidFill>
        </p:spPr>
        <p:txBody>
          <a:bodyPr wrap="square" lIns="0" tIns="0" rIns="0" bIns="0" rtlCol="0">
            <a:spAutoFit/>
          </a:bodyPr>
          <a:lstStyle/>
          <a:p>
            <a:pPr defTabSz="914363"/>
            <a:r>
              <a:rPr lang="en-US" sz="1200" dirty="0">
                <a:solidFill>
                  <a:schemeClr val="tx2"/>
                </a:solidFill>
                <a:latin typeface="Segoe UI" pitchFamily="34" charset="0"/>
                <a:ea typeface="Segoe UI" pitchFamily="34" charset="0"/>
                <a:cs typeface="Segoe UI" pitchFamily="34" charset="0"/>
              </a:rPr>
              <a:t>South Central US</a:t>
            </a:r>
          </a:p>
        </p:txBody>
      </p:sp>
      <p:sp>
        <p:nvSpPr>
          <p:cNvPr id="2" name="Title 1"/>
          <p:cNvSpPr>
            <a:spLocks noGrp="1"/>
          </p:cNvSpPr>
          <p:nvPr>
            <p:ph type="title"/>
          </p:nvPr>
        </p:nvSpPr>
        <p:spPr>
          <a:xfrm>
            <a:off x="519112" y="228600"/>
            <a:ext cx="11149013" cy="609398"/>
          </a:xfrm>
        </p:spPr>
        <p:txBody>
          <a:bodyPr/>
          <a:lstStyle/>
          <a:p>
            <a:r>
              <a:rPr lang="en-US" dirty="0" smtClean="0"/>
              <a:t>Geo-Failover</a:t>
            </a:r>
            <a:endParaRPr lang="en-US" dirty="0">
              <a:solidFill>
                <a:srgbClr val="FFFF00"/>
              </a:solidFill>
              <a:latin typeface="+mn-lt"/>
            </a:endParaRPr>
          </a:p>
        </p:txBody>
      </p:sp>
      <p:sp>
        <p:nvSpPr>
          <p:cNvPr id="66" name="Content Placeholder 2"/>
          <p:cNvSpPr>
            <a:spLocks noGrp="1"/>
          </p:cNvSpPr>
          <p:nvPr>
            <p:ph type="body" sz="quarter" idx="10"/>
          </p:nvPr>
        </p:nvSpPr>
        <p:spPr>
          <a:xfrm>
            <a:off x="500525" y="4887347"/>
            <a:ext cx="11167601" cy="1338828"/>
          </a:xfrm>
        </p:spPr>
        <p:txBody>
          <a:bodyPr anchor="b"/>
          <a:lstStyle/>
          <a:p>
            <a:pPr marL="0">
              <a:spcBef>
                <a:spcPts val="600"/>
              </a:spcBef>
              <a:spcAft>
                <a:spcPts val="0"/>
              </a:spcAft>
            </a:pPr>
            <a:r>
              <a:rPr lang="en-US" sz="2000" dirty="0">
                <a:solidFill>
                  <a:srgbClr val="595959">
                    <a:alpha val="99000"/>
                  </a:srgbClr>
                </a:solidFill>
                <a:latin typeface="+mn-lt"/>
              </a:rPr>
              <a:t>Existing URL works after failover</a:t>
            </a:r>
          </a:p>
          <a:p>
            <a:pPr marL="0">
              <a:spcBef>
                <a:spcPts val="600"/>
              </a:spcBef>
              <a:spcAft>
                <a:spcPts val="0"/>
              </a:spcAft>
            </a:pPr>
            <a:r>
              <a:rPr lang="en-US" sz="2000" dirty="0">
                <a:solidFill>
                  <a:srgbClr val="595959">
                    <a:alpha val="99000"/>
                  </a:srgbClr>
                </a:solidFill>
                <a:latin typeface="+mn-lt"/>
              </a:rPr>
              <a:t>Failover Trigger – failover would only be used if primary could not be recovered</a:t>
            </a:r>
          </a:p>
          <a:p>
            <a:pPr marL="0">
              <a:spcBef>
                <a:spcPts val="600"/>
              </a:spcBef>
              <a:spcAft>
                <a:spcPts val="0"/>
              </a:spcAft>
            </a:pPr>
            <a:r>
              <a:rPr lang="en-US" sz="2000" dirty="0">
                <a:solidFill>
                  <a:srgbClr val="595959">
                    <a:alpha val="99000"/>
                  </a:srgbClr>
                </a:solidFill>
                <a:latin typeface="+mn-lt"/>
              </a:rPr>
              <a:t>Asynchronous Geo-replication – may lose recent updates during failover</a:t>
            </a:r>
          </a:p>
          <a:p>
            <a:pPr marL="0">
              <a:spcBef>
                <a:spcPts val="600"/>
              </a:spcBef>
              <a:spcAft>
                <a:spcPts val="0"/>
              </a:spcAft>
            </a:pPr>
            <a:r>
              <a:rPr lang="en-US" sz="2000" dirty="0">
                <a:solidFill>
                  <a:srgbClr val="595959">
                    <a:alpha val="99000"/>
                  </a:srgbClr>
                </a:solidFill>
                <a:latin typeface="+mn-lt"/>
              </a:rPr>
              <a:t>Typically geo-replicate data within minutes, though no SLA guarantee</a:t>
            </a:r>
          </a:p>
        </p:txBody>
      </p:sp>
      <p:sp>
        <p:nvSpPr>
          <p:cNvPr id="62" name="Down Arrow 61"/>
          <p:cNvSpPr/>
          <p:nvPr/>
        </p:nvSpPr>
        <p:spPr bwMode="auto">
          <a:xfrm rot="16200000">
            <a:off x="5922735" y="3016142"/>
            <a:ext cx="343355" cy="2586301"/>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63" name="TextBox 62"/>
          <p:cNvSpPr txBox="1"/>
          <p:nvPr/>
        </p:nvSpPr>
        <p:spPr>
          <a:xfrm>
            <a:off x="5148993" y="4522536"/>
            <a:ext cx="1914755" cy="369332"/>
          </a:xfrm>
          <a:prstGeom prst="rect">
            <a:avLst/>
          </a:prstGeom>
          <a:noFill/>
        </p:spPr>
        <p:txBody>
          <a:bodyPr wrap="none" lIns="0" tIns="0" rIns="0" bIns="0" rtlCol="0">
            <a:spAutoFit/>
          </a:bodyPr>
          <a:lstStyle/>
          <a:p>
            <a:pPr algn="ctr"/>
            <a:r>
              <a:rPr lang="en-US" spc="-100" dirty="0">
                <a:solidFill>
                  <a:srgbClr val="00B0F0">
                    <a:alpha val="99000"/>
                  </a:srgbClr>
                </a:solidFill>
              </a:rPr>
              <a:t>Geo-replication</a:t>
            </a:r>
          </a:p>
        </p:txBody>
      </p:sp>
      <p:sp>
        <p:nvSpPr>
          <p:cNvPr id="23" name="Lightning Bolt 22"/>
          <p:cNvSpPr/>
          <p:nvPr/>
        </p:nvSpPr>
        <p:spPr bwMode="auto">
          <a:xfrm>
            <a:off x="1370430" y="3274020"/>
            <a:ext cx="1636539" cy="1424414"/>
          </a:xfrm>
          <a:prstGeom prst="lightningBolt">
            <a:avLst/>
          </a:prstGeom>
          <a:solidFill>
            <a:schemeClr val="accent5"/>
          </a:solidFill>
          <a:ln>
            <a:noFill/>
            <a:headEnd type="none" w="med" len="med"/>
            <a:tailEnd type="none" w="med" len="med"/>
          </a:ln>
          <a:effectLst/>
          <a:scene3d>
            <a:camera prst="orthographicFront">
              <a:rot lat="0" lon="0" rev="0"/>
            </a:camera>
            <a:lightRig rig="threePt" dir="t">
              <a:rot lat="0" lon="0" rev="0"/>
            </a:lightRig>
          </a:scene3d>
          <a:sp3d>
            <a:contourClr>
              <a:schemeClr val="accent3">
                <a:shade val="25000"/>
                <a:satMod val="150000"/>
              </a:schemeClr>
            </a:contourClr>
          </a:sp3d>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37" name="Freeform 8"/>
          <p:cNvSpPr>
            <a:spLocks/>
          </p:cNvSpPr>
          <p:nvPr/>
        </p:nvSpPr>
        <p:spPr bwMode="auto">
          <a:xfrm>
            <a:off x="8413647" y="3175173"/>
            <a:ext cx="2432844" cy="1655140"/>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a:solidFill>
                  <a:schemeClr val="bg1">
                    <a:alpha val="99000"/>
                  </a:schemeClr>
                </a:solidFill>
              </a:rPr>
              <a:t>South Central US</a:t>
            </a:r>
          </a:p>
        </p:txBody>
      </p:sp>
    </p:spTree>
    <p:extLst>
      <p:ext uri="{BB962C8B-B14F-4D97-AF65-F5344CB8AC3E}">
        <p14:creationId xmlns:p14="http://schemas.microsoft.com/office/powerpoint/2010/main" val="1328693571"/>
      </p:ext>
    </p:extLst>
  </p:cSld>
  <p:clrMapOvr>
    <a:masterClrMapping/>
  </p:clrMapOvr>
  <p:transition>
    <p:strips dir="l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27"/>
                                        </p:tgtEl>
                                        <p:attrNameLst>
                                          <p:attrName>style.visibility</p:attrName>
                                        </p:attrNameLst>
                                      </p:cBhvr>
                                      <p:to>
                                        <p:strVal val="visible"/>
                                      </p:to>
                                    </p:set>
                                    <p:animEffect transition="in" filter="fade">
                                      <p:cBhvr>
                                        <p:cTn id="14" dur="500"/>
                                        <p:tgtEl>
                                          <p:spTgt spid="27"/>
                                        </p:tgtEl>
                                      </p:cBhvr>
                                    </p:animEffect>
                                  </p:childTnLst>
                                  <p:subTnLst>
                                    <p:set>
                                      <p:cBhvr override="childStyle">
                                        <p:cTn dur="1" fill="hold" display="0" masterRel="nextClick" afterEffect="1"/>
                                        <p:tgtEl>
                                          <p:spTgt spid="27"/>
                                        </p:tgtEl>
                                        <p:attrNameLst>
                                          <p:attrName>style.visibility</p:attrName>
                                        </p:attrNameLst>
                                      </p:cBhvr>
                                      <p:to>
                                        <p:strVal val="hidden"/>
                                      </p:to>
                                    </p:set>
                                  </p:subTnLst>
                                </p:cTn>
                              </p:par>
                              <p:par>
                                <p:cTn id="15" presetID="22" presetClass="entr" presetSubtype="8"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wipe(left)">
                                      <p:cBhvr>
                                        <p:cTn id="17" dur="500"/>
                                        <p:tgtEl>
                                          <p:spTgt spid="26"/>
                                        </p:tgtEl>
                                      </p:cBhvr>
                                    </p:animEffect>
                                  </p:childTnLst>
                                  <p:subTnLst>
                                    <p:set>
                                      <p:cBhvr override="childStyle">
                                        <p:cTn dur="1" fill="hold" display="0" masterRel="nextClick" afterEffect="1"/>
                                        <p:tgtEl>
                                          <p:spTgt spid="26"/>
                                        </p:tgtEl>
                                        <p:attrNameLst>
                                          <p:attrName>style.visibility</p:attrName>
                                        </p:attrNameLst>
                                      </p:cBhvr>
                                      <p:to>
                                        <p:strVal val="hidden"/>
                                      </p:to>
                                    </p:set>
                                  </p:sub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1" nodeType="clickEffect">
                                  <p:stCondLst>
                                    <p:cond delay="0"/>
                                  </p:stCondLst>
                                  <p:childTnLst>
                                    <p:set>
                                      <p:cBhvr>
                                        <p:cTn id="26" dur="1" fill="hold">
                                          <p:stCondLst>
                                            <p:cond delay="0"/>
                                          </p:stCondLst>
                                        </p:cTn>
                                        <p:tgtEl>
                                          <p:spTgt spid="62"/>
                                        </p:tgtEl>
                                        <p:attrNameLst>
                                          <p:attrName>style.visibility</p:attrName>
                                        </p:attrNameLst>
                                      </p:cBhvr>
                                      <p:to>
                                        <p:strVal val="visible"/>
                                      </p:to>
                                    </p:set>
                                    <p:animEffect transition="in" filter="fade">
                                      <p:cBhvr>
                                        <p:cTn id="27" dur="500"/>
                                        <p:tgtEl>
                                          <p:spTgt spid="62"/>
                                        </p:tgtEl>
                                      </p:cBhvr>
                                    </p:animEffect>
                                  </p:childTnLst>
                                </p:cTn>
                              </p:par>
                              <p:par>
                                <p:cTn id="28" presetID="10" presetClass="entr" presetSubtype="0" fill="hold" grpId="1" nodeType="withEffect">
                                  <p:stCondLst>
                                    <p:cond delay="0"/>
                                  </p:stCondLst>
                                  <p:childTnLst>
                                    <p:set>
                                      <p:cBhvr>
                                        <p:cTn id="29" dur="1" fill="hold">
                                          <p:stCondLst>
                                            <p:cond delay="0"/>
                                          </p:stCondLst>
                                        </p:cTn>
                                        <p:tgtEl>
                                          <p:spTgt spid="63"/>
                                        </p:tgtEl>
                                        <p:attrNameLst>
                                          <p:attrName>style.visibility</p:attrName>
                                        </p:attrNameLst>
                                      </p:cBhvr>
                                      <p:to>
                                        <p:strVal val="visible"/>
                                      </p:to>
                                    </p:set>
                                    <p:animEffect transition="in" filter="fade">
                                      <p:cBhvr>
                                        <p:cTn id="30" dur="500"/>
                                        <p:tgtEl>
                                          <p:spTgt spid="63"/>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grpId="0" nodeType="click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wipe(up)">
                                      <p:cBhvr>
                                        <p:cTn id="35" dur="500"/>
                                        <p:tgtEl>
                                          <p:spTgt spid="23"/>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57"/>
                                        </p:tgtEl>
                                        <p:attrNameLst>
                                          <p:attrName>style.visibility</p:attrName>
                                        </p:attrNameLst>
                                      </p:cBhvr>
                                      <p:to>
                                        <p:strVal val="visible"/>
                                      </p:to>
                                    </p:set>
                                    <p:anim calcmode="lin" valueType="num">
                                      <p:cBhvr>
                                        <p:cTn id="38" dur="500" fill="hold"/>
                                        <p:tgtEl>
                                          <p:spTgt spid="57"/>
                                        </p:tgtEl>
                                        <p:attrNameLst>
                                          <p:attrName>ppt_w</p:attrName>
                                        </p:attrNameLst>
                                      </p:cBhvr>
                                      <p:tavLst>
                                        <p:tav tm="0">
                                          <p:val>
                                            <p:fltVal val="0"/>
                                          </p:val>
                                        </p:tav>
                                        <p:tav tm="100000">
                                          <p:val>
                                            <p:strVal val="#ppt_w"/>
                                          </p:val>
                                        </p:tav>
                                      </p:tavLst>
                                    </p:anim>
                                    <p:anim calcmode="lin" valueType="num">
                                      <p:cBhvr>
                                        <p:cTn id="39" dur="500" fill="hold"/>
                                        <p:tgtEl>
                                          <p:spTgt spid="57"/>
                                        </p:tgtEl>
                                        <p:attrNameLst>
                                          <p:attrName>ppt_h</p:attrName>
                                        </p:attrNameLst>
                                      </p:cBhvr>
                                      <p:tavLst>
                                        <p:tav tm="0">
                                          <p:val>
                                            <p:fltVal val="0"/>
                                          </p:val>
                                        </p:tav>
                                        <p:tav tm="100000">
                                          <p:val>
                                            <p:strVal val="#ppt_h"/>
                                          </p:val>
                                        </p:tav>
                                      </p:tavLst>
                                    </p:anim>
                                    <p:animEffect transition="in" filter="fade">
                                      <p:cBhvr>
                                        <p:cTn id="40" dur="500"/>
                                        <p:tgtEl>
                                          <p:spTgt spid="57"/>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grpId="0" nodeType="clickEffect">
                                  <p:stCondLst>
                                    <p:cond delay="0"/>
                                  </p:stCondLst>
                                  <p:childTnLst>
                                    <p:animEffect transition="out" filter="fade">
                                      <p:cBhvr>
                                        <p:cTn id="44" dur="500"/>
                                        <p:tgtEl>
                                          <p:spTgt spid="36"/>
                                        </p:tgtEl>
                                      </p:cBhvr>
                                    </p:animEffect>
                                    <p:set>
                                      <p:cBhvr>
                                        <p:cTn id="45" dur="1" fill="hold">
                                          <p:stCondLst>
                                            <p:cond delay="499"/>
                                          </p:stCondLst>
                                        </p:cTn>
                                        <p:tgtEl>
                                          <p:spTgt spid="36"/>
                                        </p:tgtEl>
                                        <p:attrNameLst>
                                          <p:attrName>style.visibility</p:attrName>
                                        </p:attrNameLst>
                                      </p:cBhvr>
                                      <p:to>
                                        <p:strVal val="hidden"/>
                                      </p:to>
                                    </p:set>
                                  </p:childTnLst>
                                </p:cTn>
                              </p:par>
                              <p:par>
                                <p:cTn id="46" presetID="42" presetClass="exit" presetSubtype="0" fill="hold" grpId="0" nodeType="withEffect">
                                  <p:stCondLst>
                                    <p:cond delay="0"/>
                                  </p:stCondLst>
                                  <p:childTnLst>
                                    <p:animEffect transition="out" filter="fade">
                                      <p:cBhvr>
                                        <p:cTn id="47" dur="1000"/>
                                        <p:tgtEl>
                                          <p:spTgt spid="62"/>
                                        </p:tgtEl>
                                      </p:cBhvr>
                                    </p:animEffect>
                                    <p:anim calcmode="lin" valueType="num">
                                      <p:cBhvr>
                                        <p:cTn id="48" dur="1000"/>
                                        <p:tgtEl>
                                          <p:spTgt spid="62"/>
                                        </p:tgtEl>
                                        <p:attrNameLst>
                                          <p:attrName>ppt_x</p:attrName>
                                        </p:attrNameLst>
                                      </p:cBhvr>
                                      <p:tavLst>
                                        <p:tav tm="0">
                                          <p:val>
                                            <p:strVal val="ppt_x"/>
                                          </p:val>
                                        </p:tav>
                                        <p:tav tm="100000">
                                          <p:val>
                                            <p:strVal val="ppt_x"/>
                                          </p:val>
                                        </p:tav>
                                      </p:tavLst>
                                    </p:anim>
                                    <p:anim calcmode="lin" valueType="num">
                                      <p:cBhvr>
                                        <p:cTn id="49" dur="1000"/>
                                        <p:tgtEl>
                                          <p:spTgt spid="62"/>
                                        </p:tgtEl>
                                        <p:attrNameLst>
                                          <p:attrName>ppt_y</p:attrName>
                                        </p:attrNameLst>
                                      </p:cBhvr>
                                      <p:tavLst>
                                        <p:tav tm="0">
                                          <p:val>
                                            <p:strVal val="ppt_y"/>
                                          </p:val>
                                        </p:tav>
                                        <p:tav tm="100000">
                                          <p:val>
                                            <p:strVal val="ppt_y+.1"/>
                                          </p:val>
                                        </p:tav>
                                      </p:tavLst>
                                    </p:anim>
                                    <p:set>
                                      <p:cBhvr>
                                        <p:cTn id="50" dur="1" fill="hold">
                                          <p:stCondLst>
                                            <p:cond delay="999"/>
                                          </p:stCondLst>
                                        </p:cTn>
                                        <p:tgtEl>
                                          <p:spTgt spid="62"/>
                                        </p:tgtEl>
                                        <p:attrNameLst>
                                          <p:attrName>style.visibility</p:attrName>
                                        </p:attrNameLst>
                                      </p:cBhvr>
                                      <p:to>
                                        <p:strVal val="hidden"/>
                                      </p:to>
                                    </p:set>
                                  </p:childTnLst>
                                </p:cTn>
                              </p:par>
                              <p:par>
                                <p:cTn id="51" presetID="42" presetClass="exit" presetSubtype="0" fill="hold" grpId="0" nodeType="withEffect">
                                  <p:stCondLst>
                                    <p:cond delay="0"/>
                                  </p:stCondLst>
                                  <p:childTnLst>
                                    <p:animEffect transition="out" filter="fade">
                                      <p:cBhvr>
                                        <p:cTn id="52" dur="1000"/>
                                        <p:tgtEl>
                                          <p:spTgt spid="63"/>
                                        </p:tgtEl>
                                      </p:cBhvr>
                                    </p:animEffect>
                                    <p:anim calcmode="lin" valueType="num">
                                      <p:cBhvr>
                                        <p:cTn id="53" dur="1000"/>
                                        <p:tgtEl>
                                          <p:spTgt spid="63"/>
                                        </p:tgtEl>
                                        <p:attrNameLst>
                                          <p:attrName>ppt_x</p:attrName>
                                        </p:attrNameLst>
                                      </p:cBhvr>
                                      <p:tavLst>
                                        <p:tav tm="0">
                                          <p:val>
                                            <p:strVal val="ppt_x"/>
                                          </p:val>
                                        </p:tav>
                                        <p:tav tm="100000">
                                          <p:val>
                                            <p:strVal val="ppt_x"/>
                                          </p:val>
                                        </p:tav>
                                      </p:tavLst>
                                    </p:anim>
                                    <p:anim calcmode="lin" valueType="num">
                                      <p:cBhvr>
                                        <p:cTn id="54" dur="1000"/>
                                        <p:tgtEl>
                                          <p:spTgt spid="63"/>
                                        </p:tgtEl>
                                        <p:attrNameLst>
                                          <p:attrName>ppt_y</p:attrName>
                                        </p:attrNameLst>
                                      </p:cBhvr>
                                      <p:tavLst>
                                        <p:tav tm="0">
                                          <p:val>
                                            <p:strVal val="ppt_y"/>
                                          </p:val>
                                        </p:tav>
                                        <p:tav tm="100000">
                                          <p:val>
                                            <p:strVal val="ppt_y+.1"/>
                                          </p:val>
                                        </p:tav>
                                      </p:tavLst>
                                    </p:anim>
                                    <p:set>
                                      <p:cBhvr>
                                        <p:cTn id="55" dur="1" fill="hold">
                                          <p:stCondLst>
                                            <p:cond delay="999"/>
                                          </p:stCondLst>
                                        </p:cTn>
                                        <p:tgtEl>
                                          <p:spTgt spid="63"/>
                                        </p:tgtEl>
                                        <p:attrNameLst>
                                          <p:attrName>style.visibility</p:attrName>
                                        </p:attrNameLst>
                                      </p:cBhvr>
                                      <p:to>
                                        <p:strVal val="hidden"/>
                                      </p:to>
                                    </p:set>
                                  </p:childTnLst>
                                </p:cTn>
                              </p:par>
                              <p:par>
                                <p:cTn id="56" presetID="10" presetClass="exit" presetSubtype="0" fill="hold" grpId="1" nodeType="withEffect">
                                  <p:stCondLst>
                                    <p:cond delay="0"/>
                                  </p:stCondLst>
                                  <p:childTnLst>
                                    <p:animEffect transition="out" filter="fade">
                                      <p:cBhvr>
                                        <p:cTn id="57" dur="500"/>
                                        <p:tgtEl>
                                          <p:spTgt spid="23"/>
                                        </p:tgtEl>
                                      </p:cBhvr>
                                    </p:animEffect>
                                    <p:set>
                                      <p:cBhvr>
                                        <p:cTn id="58" dur="1" fill="hold">
                                          <p:stCondLst>
                                            <p:cond delay="499"/>
                                          </p:stCondLst>
                                        </p:cTn>
                                        <p:tgtEl>
                                          <p:spTgt spid="23"/>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28"/>
                                        </p:tgtEl>
                                      </p:cBhvr>
                                    </p:animEffect>
                                    <p:set>
                                      <p:cBhvr>
                                        <p:cTn id="61" dur="1" fill="hold">
                                          <p:stCondLst>
                                            <p:cond delay="499"/>
                                          </p:stCondLst>
                                        </p:cTn>
                                        <p:tgtEl>
                                          <p:spTgt spid="28"/>
                                        </p:tgtEl>
                                        <p:attrNameLst>
                                          <p:attrName>style.visibility</p:attrName>
                                        </p:attrNameLst>
                                      </p:cBhvr>
                                      <p:to>
                                        <p:strVal val="hidden"/>
                                      </p:to>
                                    </p:set>
                                  </p:childTnLst>
                                </p:cTn>
                              </p:par>
                              <p:par>
                                <p:cTn id="62" presetID="10" presetClass="exit" presetSubtype="0" fill="hold" grpId="1" nodeType="withEffect">
                                  <p:stCondLst>
                                    <p:cond delay="0"/>
                                  </p:stCondLst>
                                  <p:childTnLst>
                                    <p:animEffect transition="out" filter="fade">
                                      <p:cBhvr>
                                        <p:cTn id="63" dur="500"/>
                                        <p:tgtEl>
                                          <p:spTgt spid="57"/>
                                        </p:tgtEl>
                                      </p:cBhvr>
                                    </p:animEffect>
                                    <p:set>
                                      <p:cBhvr>
                                        <p:cTn id="64" dur="1" fill="hold">
                                          <p:stCondLst>
                                            <p:cond delay="499"/>
                                          </p:stCondLst>
                                        </p:cTn>
                                        <p:tgtEl>
                                          <p:spTgt spid="57"/>
                                        </p:tgtEl>
                                        <p:attrNameLst>
                                          <p:attrName>style.visibility</p:attrName>
                                        </p:attrNameLst>
                                      </p:cBhvr>
                                      <p:to>
                                        <p:strVal val="hidden"/>
                                      </p:to>
                                    </p:set>
                                  </p:childTnLst>
                                </p:cTn>
                              </p:par>
                              <p:par>
                                <p:cTn id="65" presetID="53" presetClass="entr" presetSubtype="16"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p:cTn id="67" dur="500" fill="hold"/>
                                        <p:tgtEl>
                                          <p:spTgt spid="18"/>
                                        </p:tgtEl>
                                        <p:attrNameLst>
                                          <p:attrName>ppt_w</p:attrName>
                                        </p:attrNameLst>
                                      </p:cBhvr>
                                      <p:tavLst>
                                        <p:tav tm="0">
                                          <p:val>
                                            <p:fltVal val="0"/>
                                          </p:val>
                                        </p:tav>
                                        <p:tav tm="100000">
                                          <p:val>
                                            <p:strVal val="#ppt_w"/>
                                          </p:val>
                                        </p:tav>
                                      </p:tavLst>
                                    </p:anim>
                                    <p:anim calcmode="lin" valueType="num">
                                      <p:cBhvr>
                                        <p:cTn id="68" dur="500" fill="hold"/>
                                        <p:tgtEl>
                                          <p:spTgt spid="18"/>
                                        </p:tgtEl>
                                        <p:attrNameLst>
                                          <p:attrName>ppt_h</p:attrName>
                                        </p:attrNameLst>
                                      </p:cBhvr>
                                      <p:tavLst>
                                        <p:tav tm="0">
                                          <p:val>
                                            <p:fltVal val="0"/>
                                          </p:val>
                                        </p:tav>
                                        <p:tav tm="100000">
                                          <p:val>
                                            <p:strVal val="#ppt_h"/>
                                          </p:val>
                                        </p:tav>
                                      </p:tavLst>
                                    </p:anim>
                                    <p:animEffect transition="in" filter="fade">
                                      <p:cBhvr>
                                        <p:cTn id="69" dur="500"/>
                                        <p:tgtEl>
                                          <p:spTgt spid="18"/>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16"/>
                                        </p:tgtEl>
                                        <p:attrNameLst>
                                          <p:attrName>style.visibility</p:attrName>
                                        </p:attrNameLst>
                                      </p:cBhvr>
                                      <p:to>
                                        <p:strVal val="visible"/>
                                      </p:to>
                                    </p:set>
                                    <p:animEffect transition="in" filter="wipe(left)">
                                      <p:cBhvr>
                                        <p:cTn id="72" dur="500"/>
                                        <p:tgtEl>
                                          <p:spTgt spid="16"/>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58"/>
                                        </p:tgtEl>
                                        <p:attrNameLst>
                                          <p:attrName>style.visibility</p:attrName>
                                        </p:attrNameLst>
                                      </p:cBhvr>
                                      <p:to>
                                        <p:strVal val="visible"/>
                                      </p:to>
                                    </p:set>
                                    <p:animEffect transition="in" filter="fade">
                                      <p:cBhvr>
                                        <p:cTn id="77" dur="500"/>
                                        <p:tgtEl>
                                          <p:spTgt spid="58"/>
                                        </p:tgtEl>
                                      </p:cBhvr>
                                    </p:animEffect>
                                  </p:childTnLst>
                                </p:cTn>
                              </p:par>
                              <p:par>
                                <p:cTn id="78" presetID="22" presetClass="entr" presetSubtype="4" fill="hold" grpId="0" nodeType="withEffect">
                                  <p:stCondLst>
                                    <p:cond delay="0"/>
                                  </p:stCondLst>
                                  <p:childTnLst>
                                    <p:set>
                                      <p:cBhvr>
                                        <p:cTn id="79" dur="1" fill="hold">
                                          <p:stCondLst>
                                            <p:cond delay="0"/>
                                          </p:stCondLst>
                                        </p:cTn>
                                        <p:tgtEl>
                                          <p:spTgt spid="21"/>
                                        </p:tgtEl>
                                        <p:attrNameLst>
                                          <p:attrName>style.visibility</p:attrName>
                                        </p:attrNameLst>
                                      </p:cBhvr>
                                      <p:to>
                                        <p:strVal val="visible"/>
                                      </p:to>
                                    </p:set>
                                    <p:animEffect transition="in" filter="wipe(down)">
                                      <p:cBhvr>
                                        <p:cTn id="80" dur="500"/>
                                        <p:tgtEl>
                                          <p:spTgt spid="21"/>
                                        </p:tgtEl>
                                      </p:cBhvr>
                                    </p:animEffect>
                                  </p:childTnLst>
                                </p:cTn>
                              </p:par>
                            </p:childTnLst>
                          </p:cTn>
                        </p:par>
                        <p:par>
                          <p:cTn id="81" fill="hold">
                            <p:stCondLst>
                              <p:cond delay="500"/>
                            </p:stCondLst>
                            <p:childTnLst>
                              <p:par>
                                <p:cTn id="82" presetID="26" presetClass="emph" presetSubtype="0" fill="hold" nodeType="afterEffect">
                                  <p:stCondLst>
                                    <p:cond delay="0"/>
                                  </p:stCondLst>
                                  <p:childTnLst>
                                    <p:animEffect transition="out" filter="fade">
                                      <p:cBhvr>
                                        <p:cTn id="83" dur="500" tmFilter="0, 0; .2, .5; .8, .5; 1, 0"/>
                                        <p:tgtEl>
                                          <p:spTgt spid="8"/>
                                        </p:tgtEl>
                                      </p:cBhvr>
                                    </p:animEffect>
                                    <p:animScale>
                                      <p:cBhvr>
                                        <p:cTn id="84" dur="250" autoRev="1" fill="hold"/>
                                        <p:tgtEl>
                                          <p:spTgt spid="8"/>
                                        </p:tgtEl>
                                      </p:cBhvr>
                                      <p:by x="105000" y="105000"/>
                                    </p:animScale>
                                  </p:childTnLst>
                                </p:cTn>
                              </p:par>
                            </p:childTnLst>
                          </p:cTn>
                        </p:par>
                        <p:par>
                          <p:cTn id="85" fill="hold">
                            <p:stCondLst>
                              <p:cond delay="1000"/>
                            </p:stCondLst>
                            <p:childTnLst>
                              <p:par>
                                <p:cTn id="86" presetID="22" presetClass="entr" presetSubtype="8" fill="hold" grpId="0" nodeType="afterEffect">
                                  <p:stCondLst>
                                    <p:cond delay="0"/>
                                  </p:stCondLst>
                                  <p:childTnLst>
                                    <p:set>
                                      <p:cBhvr>
                                        <p:cTn id="87" dur="1" fill="hold">
                                          <p:stCondLst>
                                            <p:cond delay="0"/>
                                          </p:stCondLst>
                                        </p:cTn>
                                        <p:tgtEl>
                                          <p:spTgt spid="22"/>
                                        </p:tgtEl>
                                        <p:attrNameLst>
                                          <p:attrName>style.visibility</p:attrName>
                                        </p:attrNameLst>
                                      </p:cBhvr>
                                      <p:to>
                                        <p:strVal val="visible"/>
                                      </p:to>
                                    </p:set>
                                    <p:animEffect transition="in" filter="wipe(left)">
                                      <p:cBhvr>
                                        <p:cTn id="88" dur="500"/>
                                        <p:tgtEl>
                                          <p:spTgt spid="22"/>
                                        </p:tgtEl>
                                      </p:cBhvr>
                                    </p:animEffect>
                                  </p:childTnLst>
                                </p:cTn>
                              </p:par>
                            </p:childTnLst>
                          </p:cTn>
                        </p:par>
                      </p:childTnLst>
                    </p:cTn>
                  </p:par>
                  <p:par>
                    <p:cTn id="89" fill="hold">
                      <p:stCondLst>
                        <p:cond delay="indefinite"/>
                      </p:stCondLst>
                      <p:childTnLst>
                        <p:par>
                          <p:cTn id="90" fill="hold">
                            <p:stCondLst>
                              <p:cond delay="0"/>
                            </p:stCondLst>
                            <p:childTnLst>
                              <p:par>
                                <p:cTn id="91" presetID="22" presetClass="entr" presetSubtype="8" fill="hold" nodeType="clickEffect">
                                  <p:stCondLst>
                                    <p:cond delay="0"/>
                                  </p:stCondLst>
                                  <p:childTnLst>
                                    <p:set>
                                      <p:cBhvr>
                                        <p:cTn id="92" dur="1" fill="hold">
                                          <p:stCondLst>
                                            <p:cond delay="0"/>
                                          </p:stCondLst>
                                        </p:cTn>
                                        <p:tgtEl>
                                          <p:spTgt spid="26"/>
                                        </p:tgtEl>
                                        <p:attrNameLst>
                                          <p:attrName>style.visibility</p:attrName>
                                        </p:attrNameLst>
                                      </p:cBhvr>
                                      <p:to>
                                        <p:strVal val="visible"/>
                                      </p:to>
                                    </p:set>
                                    <p:animEffect transition="in" filter="wipe(left)">
                                      <p:cBhvr>
                                        <p:cTn id="93" dur="500"/>
                                        <p:tgtEl>
                                          <p:spTgt spid="26"/>
                                        </p:tgtEl>
                                      </p:cBhvr>
                                    </p:animEffect>
                                  </p:childTnLst>
                                </p:cTn>
                              </p:par>
                              <p:par>
                                <p:cTn id="94" presetID="10" presetClass="exit" presetSubtype="0" fill="hold" nodeType="withEffect">
                                  <p:stCondLst>
                                    <p:cond delay="0"/>
                                  </p:stCondLst>
                                  <p:childTnLst>
                                    <p:animEffect transition="out" filter="fade">
                                      <p:cBhvr>
                                        <p:cTn id="95" dur="500"/>
                                        <p:tgtEl>
                                          <p:spTgt spid="28"/>
                                        </p:tgtEl>
                                      </p:cBhvr>
                                    </p:animEffect>
                                    <p:set>
                                      <p:cBhvr>
                                        <p:cTn id="96" dur="1" fill="hold">
                                          <p:stCondLst>
                                            <p:cond delay="499"/>
                                          </p:stCondLst>
                                        </p:cTn>
                                        <p:tgtEl>
                                          <p:spTgt spid="28"/>
                                        </p:tgtEl>
                                        <p:attrNameLst>
                                          <p:attrName>style.visibility</p:attrName>
                                        </p:attrNameLst>
                                      </p:cBhvr>
                                      <p:to>
                                        <p:strVal val="hidden"/>
                                      </p:to>
                                    </p:set>
                                  </p:childTnLst>
                                </p:cTn>
                              </p:par>
                              <p:par>
                                <p:cTn id="97" presetID="10" presetClass="entr" presetSubtype="0" fill="hold" grpId="1" nodeType="withEffect">
                                  <p:stCondLst>
                                    <p:cond delay="0"/>
                                  </p:stCondLst>
                                  <p:childTnLst>
                                    <p:set>
                                      <p:cBhvr>
                                        <p:cTn id="98" dur="1" fill="hold">
                                          <p:stCondLst>
                                            <p:cond delay="0"/>
                                          </p:stCondLst>
                                        </p:cTn>
                                        <p:tgtEl>
                                          <p:spTgt spid="27"/>
                                        </p:tgtEl>
                                        <p:attrNameLst>
                                          <p:attrName>style.visibility</p:attrName>
                                        </p:attrNameLst>
                                      </p:cBhvr>
                                      <p:to>
                                        <p:strVal val="visible"/>
                                      </p:to>
                                    </p:set>
                                    <p:animEffect transition="in" filter="fade">
                                      <p:cBhvr>
                                        <p:cTn id="99" dur="500"/>
                                        <p:tgtEl>
                                          <p:spTgt spid="27"/>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8" fill="hold" nodeType="clickEffect">
                                  <p:stCondLst>
                                    <p:cond delay="0"/>
                                  </p:stCondLst>
                                  <p:childTnLst>
                                    <p:set>
                                      <p:cBhvr>
                                        <p:cTn id="103" dur="1" fill="hold">
                                          <p:stCondLst>
                                            <p:cond delay="0"/>
                                          </p:stCondLst>
                                        </p:cTn>
                                        <p:tgtEl>
                                          <p:spTgt spid="59"/>
                                        </p:tgtEl>
                                        <p:attrNameLst>
                                          <p:attrName>style.visibility</p:attrName>
                                        </p:attrNameLst>
                                      </p:cBhvr>
                                      <p:to>
                                        <p:strVal val="visible"/>
                                      </p:to>
                                    </p:set>
                                    <p:animEffect transition="in" filter="wipe(left)">
                                      <p:cBhvr>
                                        <p:cTn id="104" dur="500"/>
                                        <p:tgtEl>
                                          <p:spTgt spid="59"/>
                                        </p:tgtEl>
                                      </p:cBhvr>
                                    </p:animEffect>
                                  </p:childTnLst>
                                </p:cTn>
                              </p:par>
                            </p:childTnLst>
                          </p:cTn>
                        </p:par>
                      </p:childTnLst>
                    </p:cTn>
                  </p:par>
                  <p:par>
                    <p:cTn id="105" fill="hold">
                      <p:stCondLst>
                        <p:cond delay="indefinite"/>
                      </p:stCondLst>
                      <p:childTnLst>
                        <p:par>
                          <p:cTn id="106" fill="hold">
                            <p:stCondLst>
                              <p:cond delay="0"/>
                            </p:stCondLst>
                            <p:childTnLst>
                              <p:par>
                                <p:cTn id="107" presetID="42" presetClass="entr" presetSubtype="0" fill="hold" grpId="0" nodeType="clickEffect">
                                  <p:stCondLst>
                                    <p:cond delay="0"/>
                                  </p:stCondLst>
                                  <p:childTnLst>
                                    <p:set>
                                      <p:cBhvr>
                                        <p:cTn id="108" dur="1" fill="hold">
                                          <p:stCondLst>
                                            <p:cond delay="0"/>
                                          </p:stCondLst>
                                        </p:cTn>
                                        <p:tgtEl>
                                          <p:spTgt spid="66">
                                            <p:txEl>
                                              <p:pRg st="0" end="0"/>
                                            </p:txEl>
                                          </p:spTgt>
                                        </p:tgtEl>
                                        <p:attrNameLst>
                                          <p:attrName>style.visibility</p:attrName>
                                        </p:attrNameLst>
                                      </p:cBhvr>
                                      <p:to>
                                        <p:strVal val="visible"/>
                                      </p:to>
                                    </p:set>
                                    <p:animEffect transition="in" filter="fade">
                                      <p:cBhvr>
                                        <p:cTn id="109" dur="1000"/>
                                        <p:tgtEl>
                                          <p:spTgt spid="66">
                                            <p:txEl>
                                              <p:pRg st="0" end="0"/>
                                            </p:txEl>
                                          </p:spTgt>
                                        </p:tgtEl>
                                      </p:cBhvr>
                                    </p:animEffect>
                                    <p:anim calcmode="lin" valueType="num">
                                      <p:cBhvr>
                                        <p:cTn id="110" dur="1000" fill="hold"/>
                                        <p:tgtEl>
                                          <p:spTgt spid="66">
                                            <p:txEl>
                                              <p:pRg st="0" end="0"/>
                                            </p:txEl>
                                          </p:spTgt>
                                        </p:tgtEl>
                                        <p:attrNameLst>
                                          <p:attrName>ppt_x</p:attrName>
                                        </p:attrNameLst>
                                      </p:cBhvr>
                                      <p:tavLst>
                                        <p:tav tm="0">
                                          <p:val>
                                            <p:strVal val="#ppt_x"/>
                                          </p:val>
                                        </p:tav>
                                        <p:tav tm="100000">
                                          <p:val>
                                            <p:strVal val="#ppt_x"/>
                                          </p:val>
                                        </p:tav>
                                      </p:tavLst>
                                    </p:anim>
                                    <p:anim calcmode="lin" valueType="num">
                                      <p:cBhvr>
                                        <p:cTn id="111" dur="1000" fill="hold"/>
                                        <p:tgtEl>
                                          <p:spTgt spid="6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12" fill="hold">
                      <p:stCondLst>
                        <p:cond delay="indefinite"/>
                      </p:stCondLst>
                      <p:childTnLst>
                        <p:par>
                          <p:cTn id="113" fill="hold">
                            <p:stCondLst>
                              <p:cond delay="0"/>
                            </p:stCondLst>
                            <p:childTnLst>
                              <p:par>
                                <p:cTn id="114" presetID="42" presetClass="entr" presetSubtype="0" fill="hold" grpId="0" nodeType="clickEffect">
                                  <p:stCondLst>
                                    <p:cond delay="0"/>
                                  </p:stCondLst>
                                  <p:childTnLst>
                                    <p:set>
                                      <p:cBhvr>
                                        <p:cTn id="115" dur="1" fill="hold">
                                          <p:stCondLst>
                                            <p:cond delay="0"/>
                                          </p:stCondLst>
                                        </p:cTn>
                                        <p:tgtEl>
                                          <p:spTgt spid="66">
                                            <p:txEl>
                                              <p:pRg st="1" end="1"/>
                                            </p:txEl>
                                          </p:spTgt>
                                        </p:tgtEl>
                                        <p:attrNameLst>
                                          <p:attrName>style.visibility</p:attrName>
                                        </p:attrNameLst>
                                      </p:cBhvr>
                                      <p:to>
                                        <p:strVal val="visible"/>
                                      </p:to>
                                    </p:set>
                                    <p:animEffect transition="in" filter="fade">
                                      <p:cBhvr>
                                        <p:cTn id="116" dur="1000"/>
                                        <p:tgtEl>
                                          <p:spTgt spid="66">
                                            <p:txEl>
                                              <p:pRg st="1" end="1"/>
                                            </p:txEl>
                                          </p:spTgt>
                                        </p:tgtEl>
                                      </p:cBhvr>
                                    </p:animEffect>
                                    <p:anim calcmode="lin" valueType="num">
                                      <p:cBhvr>
                                        <p:cTn id="117" dur="1000" fill="hold"/>
                                        <p:tgtEl>
                                          <p:spTgt spid="66">
                                            <p:txEl>
                                              <p:pRg st="1" end="1"/>
                                            </p:txEl>
                                          </p:spTgt>
                                        </p:tgtEl>
                                        <p:attrNameLst>
                                          <p:attrName>ppt_x</p:attrName>
                                        </p:attrNameLst>
                                      </p:cBhvr>
                                      <p:tavLst>
                                        <p:tav tm="0">
                                          <p:val>
                                            <p:strVal val="#ppt_x"/>
                                          </p:val>
                                        </p:tav>
                                        <p:tav tm="100000">
                                          <p:val>
                                            <p:strVal val="#ppt_x"/>
                                          </p:val>
                                        </p:tav>
                                      </p:tavLst>
                                    </p:anim>
                                    <p:anim calcmode="lin" valueType="num">
                                      <p:cBhvr>
                                        <p:cTn id="118" dur="1000" fill="hold"/>
                                        <p:tgtEl>
                                          <p:spTgt spid="66">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19" fill="hold">
                      <p:stCondLst>
                        <p:cond delay="indefinite"/>
                      </p:stCondLst>
                      <p:childTnLst>
                        <p:par>
                          <p:cTn id="120" fill="hold">
                            <p:stCondLst>
                              <p:cond delay="0"/>
                            </p:stCondLst>
                            <p:childTnLst>
                              <p:par>
                                <p:cTn id="121" presetID="42" presetClass="entr" presetSubtype="0" fill="hold" grpId="0" nodeType="clickEffect">
                                  <p:stCondLst>
                                    <p:cond delay="0"/>
                                  </p:stCondLst>
                                  <p:childTnLst>
                                    <p:set>
                                      <p:cBhvr>
                                        <p:cTn id="122" dur="1" fill="hold">
                                          <p:stCondLst>
                                            <p:cond delay="0"/>
                                          </p:stCondLst>
                                        </p:cTn>
                                        <p:tgtEl>
                                          <p:spTgt spid="66">
                                            <p:txEl>
                                              <p:pRg st="2" end="2"/>
                                            </p:txEl>
                                          </p:spTgt>
                                        </p:tgtEl>
                                        <p:attrNameLst>
                                          <p:attrName>style.visibility</p:attrName>
                                        </p:attrNameLst>
                                      </p:cBhvr>
                                      <p:to>
                                        <p:strVal val="visible"/>
                                      </p:to>
                                    </p:set>
                                    <p:animEffect transition="in" filter="fade">
                                      <p:cBhvr>
                                        <p:cTn id="123" dur="1000"/>
                                        <p:tgtEl>
                                          <p:spTgt spid="66">
                                            <p:txEl>
                                              <p:pRg st="2" end="2"/>
                                            </p:txEl>
                                          </p:spTgt>
                                        </p:tgtEl>
                                      </p:cBhvr>
                                    </p:animEffect>
                                    <p:anim calcmode="lin" valueType="num">
                                      <p:cBhvr>
                                        <p:cTn id="124" dur="1000" fill="hold"/>
                                        <p:tgtEl>
                                          <p:spTgt spid="66">
                                            <p:txEl>
                                              <p:pRg st="2" end="2"/>
                                            </p:txEl>
                                          </p:spTgt>
                                        </p:tgtEl>
                                        <p:attrNameLst>
                                          <p:attrName>ppt_x</p:attrName>
                                        </p:attrNameLst>
                                      </p:cBhvr>
                                      <p:tavLst>
                                        <p:tav tm="0">
                                          <p:val>
                                            <p:strVal val="#ppt_x"/>
                                          </p:val>
                                        </p:tav>
                                        <p:tav tm="100000">
                                          <p:val>
                                            <p:strVal val="#ppt_x"/>
                                          </p:val>
                                        </p:tav>
                                      </p:tavLst>
                                    </p:anim>
                                    <p:anim calcmode="lin" valueType="num">
                                      <p:cBhvr>
                                        <p:cTn id="125" dur="1000" fill="hold"/>
                                        <p:tgtEl>
                                          <p:spTgt spid="6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26" fill="hold">
                      <p:stCondLst>
                        <p:cond delay="indefinite"/>
                      </p:stCondLst>
                      <p:childTnLst>
                        <p:par>
                          <p:cTn id="127" fill="hold">
                            <p:stCondLst>
                              <p:cond delay="0"/>
                            </p:stCondLst>
                            <p:childTnLst>
                              <p:par>
                                <p:cTn id="128" presetID="42" presetClass="entr" presetSubtype="0" fill="hold" grpId="0" nodeType="clickEffect">
                                  <p:stCondLst>
                                    <p:cond delay="0"/>
                                  </p:stCondLst>
                                  <p:childTnLst>
                                    <p:set>
                                      <p:cBhvr>
                                        <p:cTn id="129" dur="1" fill="hold">
                                          <p:stCondLst>
                                            <p:cond delay="0"/>
                                          </p:stCondLst>
                                        </p:cTn>
                                        <p:tgtEl>
                                          <p:spTgt spid="66">
                                            <p:txEl>
                                              <p:pRg st="3" end="3"/>
                                            </p:txEl>
                                          </p:spTgt>
                                        </p:tgtEl>
                                        <p:attrNameLst>
                                          <p:attrName>style.visibility</p:attrName>
                                        </p:attrNameLst>
                                      </p:cBhvr>
                                      <p:to>
                                        <p:strVal val="visible"/>
                                      </p:to>
                                    </p:set>
                                    <p:animEffect transition="in" filter="fade">
                                      <p:cBhvr>
                                        <p:cTn id="130" dur="1000"/>
                                        <p:tgtEl>
                                          <p:spTgt spid="66">
                                            <p:txEl>
                                              <p:pRg st="3" end="3"/>
                                            </p:txEl>
                                          </p:spTgt>
                                        </p:tgtEl>
                                      </p:cBhvr>
                                    </p:animEffect>
                                    <p:anim calcmode="lin" valueType="num">
                                      <p:cBhvr>
                                        <p:cTn id="131" dur="1000" fill="hold"/>
                                        <p:tgtEl>
                                          <p:spTgt spid="66">
                                            <p:txEl>
                                              <p:pRg st="3" end="3"/>
                                            </p:txEl>
                                          </p:spTgt>
                                        </p:tgtEl>
                                        <p:attrNameLst>
                                          <p:attrName>ppt_x</p:attrName>
                                        </p:attrNameLst>
                                      </p:cBhvr>
                                      <p:tavLst>
                                        <p:tav tm="0">
                                          <p:val>
                                            <p:strVal val="#ppt_x"/>
                                          </p:val>
                                        </p:tav>
                                        <p:tav tm="100000">
                                          <p:val>
                                            <p:strVal val="#ppt_x"/>
                                          </p:val>
                                        </p:tav>
                                      </p:tavLst>
                                    </p:anim>
                                    <p:anim calcmode="lin" valueType="num">
                                      <p:cBhvr>
                                        <p:cTn id="132" dur="1000" fill="hold"/>
                                        <p:tgtEl>
                                          <p:spTgt spid="66">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27" grpId="0"/>
      <p:bldP spid="27" grpId="1"/>
      <p:bldP spid="16" grpId="0" animBg="1"/>
      <p:bldP spid="18" grpId="0"/>
      <p:bldP spid="57" grpId="0" animBg="1"/>
      <p:bldP spid="57" grpId="1" animBg="1"/>
      <p:bldP spid="21" grpId="0" animBg="1"/>
      <p:bldP spid="58" grpId="0"/>
      <p:bldP spid="22" grpId="0" animBg="1"/>
      <p:bldP spid="66" grpId="0" build="p"/>
      <p:bldP spid="62" grpId="0" animBg="1"/>
      <p:bldP spid="62" grpId="1" animBg="1"/>
      <p:bldP spid="63" grpId="0"/>
      <p:bldP spid="63" grpId="1"/>
      <p:bldP spid="23" grpId="0" animBg="1"/>
      <p:bldP spid="23" grpId="1"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a:t>Windows Azure Storage </a:t>
            </a:r>
            <a:r>
              <a:rPr lang="en-US" dirty="0" smtClean="0"/>
              <a:t>Internals</a:t>
            </a:r>
            <a:endParaRPr lang="en-US" dirty="0"/>
          </a:p>
        </p:txBody>
      </p:sp>
    </p:spTree>
    <p:extLst>
      <p:ext uri="{BB962C8B-B14F-4D97-AF65-F5344CB8AC3E}">
        <p14:creationId xmlns:p14="http://schemas.microsoft.com/office/powerpoint/2010/main" val="3270344588"/>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Design Goals</a:t>
            </a:r>
          </a:p>
        </p:txBody>
      </p:sp>
      <p:sp>
        <p:nvSpPr>
          <p:cNvPr id="5" name="Rounded Rectangle 4"/>
          <p:cNvSpPr/>
          <p:nvPr/>
        </p:nvSpPr>
        <p:spPr bwMode="auto">
          <a:xfrm>
            <a:off x="517525" y="1446212"/>
            <a:ext cx="3566160" cy="2429101"/>
          </a:xfrm>
          <a:prstGeom prst="roundRect">
            <a:avLst>
              <a:gd name="adj" fmla="val 0"/>
            </a:avLst>
          </a:prstGeom>
          <a:noFill/>
          <a:ln w="9525" cap="flat" cmpd="sng" algn="ctr">
            <a:noFill/>
            <a:prstDash val="solid"/>
          </a:ln>
          <a:effectLst/>
        </p:spPr>
        <p:txBody>
          <a:bodyPr lIns="91440" bIns="91440" rtlCol="0" anchor="t" anchorCtr="0"/>
          <a:lstStyle/>
          <a:p>
            <a:pPr marL="0" lvl="1" defTabSz="914023" fontAlgn="base">
              <a:lnSpc>
                <a:spcPct val="80000"/>
              </a:lnSpc>
              <a:spcBef>
                <a:spcPct val="0"/>
              </a:spcBef>
              <a:spcAft>
                <a:spcPct val="0"/>
              </a:spcAft>
              <a:buClr>
                <a:srgbClr val="FFC000"/>
              </a:buClr>
              <a:defRPr/>
            </a:pPr>
            <a:r>
              <a:rPr lang="en-US" sz="2800" spc="-100" dirty="0">
                <a:solidFill>
                  <a:schemeClr val="bg1">
                    <a:alpha val="99000"/>
                  </a:schemeClr>
                </a:solidFill>
                <a:latin typeface="Segoe UI Light" pitchFamily="34" charset="0"/>
              </a:rPr>
              <a:t>Highly Available Storage </a:t>
            </a:r>
            <a:br>
              <a:rPr lang="en-US" sz="2800" spc="-100" dirty="0">
                <a:solidFill>
                  <a:schemeClr val="bg1">
                    <a:alpha val="99000"/>
                  </a:schemeClr>
                </a:solidFill>
                <a:latin typeface="Segoe UI Light" pitchFamily="34" charset="0"/>
              </a:rPr>
            </a:br>
            <a:r>
              <a:rPr lang="en-US" sz="2800" spc="-100" dirty="0">
                <a:solidFill>
                  <a:schemeClr val="bg1">
                    <a:alpha val="99000"/>
                  </a:schemeClr>
                </a:solidFill>
                <a:latin typeface="Segoe UI Light" pitchFamily="34" charset="0"/>
              </a:rPr>
              <a:t>with Strong Consistency</a:t>
            </a:r>
          </a:p>
          <a:p>
            <a:pPr marL="0" lvl="2" defTabSz="914363">
              <a:lnSpc>
                <a:spcPct val="90000"/>
              </a:lnSpc>
              <a:spcBef>
                <a:spcPts val="1200"/>
              </a:spcBef>
              <a:buSzPct val="80000"/>
            </a:pPr>
            <a:r>
              <a:rPr lang="en-US" sz="1600" dirty="0">
                <a:solidFill>
                  <a:schemeClr val="bg1"/>
                </a:solidFill>
                <a:ea typeface="Segoe UI" pitchFamily="34" charset="0"/>
                <a:cs typeface="Segoe UI" pitchFamily="34" charset="0"/>
              </a:rPr>
              <a:t>Provide access to data in face of hardware failures</a:t>
            </a:r>
          </a:p>
        </p:txBody>
      </p:sp>
      <p:sp>
        <p:nvSpPr>
          <p:cNvPr id="14" name="Rounded Rectangle 13"/>
          <p:cNvSpPr/>
          <p:nvPr/>
        </p:nvSpPr>
        <p:spPr bwMode="auto">
          <a:xfrm>
            <a:off x="4313714" y="1446212"/>
            <a:ext cx="3566160" cy="2429101"/>
          </a:xfrm>
          <a:prstGeom prst="roundRect">
            <a:avLst>
              <a:gd name="adj" fmla="val 0"/>
            </a:avLst>
          </a:prstGeom>
          <a:noFill/>
          <a:ln w="9525" cap="flat" cmpd="sng" algn="ctr">
            <a:noFill/>
            <a:prstDash val="solid"/>
          </a:ln>
          <a:effectLst/>
        </p:spPr>
        <p:txBody>
          <a:bodyPr lIns="91440" bIns="91440" rtlCol="0" anchor="t" anchorCtr="0"/>
          <a:lstStyle/>
          <a:p>
            <a:pPr marL="0" lvl="1" defTabSz="914023" fontAlgn="base">
              <a:lnSpc>
                <a:spcPct val="80000"/>
              </a:lnSpc>
              <a:spcBef>
                <a:spcPct val="0"/>
              </a:spcBef>
              <a:spcAft>
                <a:spcPct val="0"/>
              </a:spcAft>
              <a:buClr>
                <a:srgbClr val="FFC000"/>
              </a:buClr>
              <a:defRPr/>
            </a:pPr>
            <a:r>
              <a:rPr lang="en-US" sz="2800" spc="-100" dirty="0">
                <a:solidFill>
                  <a:schemeClr val="bg1">
                    <a:alpha val="99000"/>
                  </a:schemeClr>
                </a:solidFill>
                <a:latin typeface="Segoe UI Light" pitchFamily="34" charset="0"/>
              </a:rPr>
              <a:t>Durability</a:t>
            </a:r>
          </a:p>
          <a:p>
            <a:pPr marL="0" lvl="2" defTabSz="914363">
              <a:lnSpc>
                <a:spcPct val="90000"/>
              </a:lnSpc>
              <a:spcBef>
                <a:spcPts val="1200"/>
              </a:spcBef>
              <a:buSzPct val="80000"/>
            </a:pPr>
            <a:r>
              <a:rPr lang="en-US" sz="1600" dirty="0">
                <a:solidFill>
                  <a:schemeClr val="bg1"/>
                </a:solidFill>
                <a:ea typeface="Segoe UI" pitchFamily="34" charset="0"/>
                <a:cs typeface="Segoe UI" pitchFamily="34" charset="0"/>
              </a:rPr>
              <a:t>Replicate data several times within and across data centers</a:t>
            </a:r>
          </a:p>
        </p:txBody>
      </p:sp>
      <p:sp>
        <p:nvSpPr>
          <p:cNvPr id="15" name="Rounded Rectangle 14"/>
          <p:cNvSpPr/>
          <p:nvPr/>
        </p:nvSpPr>
        <p:spPr bwMode="auto">
          <a:xfrm>
            <a:off x="8109903" y="1446212"/>
            <a:ext cx="3566160" cy="2429101"/>
          </a:xfrm>
          <a:prstGeom prst="roundRect">
            <a:avLst>
              <a:gd name="adj" fmla="val 0"/>
            </a:avLst>
          </a:prstGeom>
          <a:noFill/>
          <a:ln w="9525" cap="flat" cmpd="sng" algn="ctr">
            <a:noFill/>
            <a:prstDash val="solid"/>
          </a:ln>
          <a:effectLst/>
        </p:spPr>
        <p:txBody>
          <a:bodyPr lIns="91440" bIns="91440" rtlCol="0" anchor="t" anchorCtr="0"/>
          <a:lstStyle/>
          <a:p>
            <a:pPr marL="0" lvl="1" defTabSz="914023" fontAlgn="base">
              <a:lnSpc>
                <a:spcPct val="80000"/>
              </a:lnSpc>
              <a:spcBef>
                <a:spcPct val="0"/>
              </a:spcBef>
              <a:spcAft>
                <a:spcPct val="0"/>
              </a:spcAft>
              <a:buClr>
                <a:srgbClr val="FFC000"/>
              </a:buClr>
              <a:defRPr/>
            </a:pPr>
            <a:r>
              <a:rPr lang="en-US" sz="2800" spc="-100" dirty="0">
                <a:solidFill>
                  <a:schemeClr val="bg1">
                    <a:alpha val="99000"/>
                  </a:schemeClr>
                </a:solidFill>
                <a:latin typeface="Segoe UI Light" pitchFamily="34" charset="0"/>
              </a:rPr>
              <a:t>Scalability</a:t>
            </a:r>
          </a:p>
          <a:p>
            <a:pPr marL="0" lvl="2" defTabSz="914363">
              <a:lnSpc>
                <a:spcPct val="90000"/>
              </a:lnSpc>
              <a:spcBef>
                <a:spcPts val="1200"/>
              </a:spcBef>
              <a:buSzPct val="80000"/>
            </a:pPr>
            <a:r>
              <a:rPr lang="en-US" sz="1600" dirty="0">
                <a:solidFill>
                  <a:schemeClr val="bg1"/>
                </a:solidFill>
                <a:ea typeface="Segoe UI" pitchFamily="34" charset="0"/>
                <a:cs typeface="Segoe UI" pitchFamily="34" charset="0"/>
              </a:rPr>
              <a:t>Need to scale to </a:t>
            </a:r>
            <a:r>
              <a:rPr lang="en-US" sz="1600" dirty="0" err="1">
                <a:solidFill>
                  <a:schemeClr val="bg1"/>
                </a:solidFill>
                <a:ea typeface="Segoe UI" pitchFamily="34" charset="0"/>
                <a:cs typeface="Segoe UI" pitchFamily="34" charset="0"/>
              </a:rPr>
              <a:t>exabytes</a:t>
            </a:r>
            <a:r>
              <a:rPr lang="en-US" sz="1600" dirty="0">
                <a:solidFill>
                  <a:schemeClr val="bg1"/>
                </a:solidFill>
                <a:ea typeface="Segoe UI" pitchFamily="34" charset="0"/>
                <a:cs typeface="Segoe UI" pitchFamily="34" charset="0"/>
              </a:rPr>
              <a:t> and beyond</a:t>
            </a:r>
          </a:p>
          <a:p>
            <a:pPr marL="0" lvl="2" defTabSz="914363">
              <a:lnSpc>
                <a:spcPct val="90000"/>
              </a:lnSpc>
              <a:spcBef>
                <a:spcPts val="1200"/>
              </a:spcBef>
              <a:buSzPct val="80000"/>
            </a:pPr>
            <a:r>
              <a:rPr lang="en-US" sz="1600" dirty="0">
                <a:solidFill>
                  <a:schemeClr val="bg1"/>
                </a:solidFill>
                <a:ea typeface="Segoe UI" pitchFamily="34" charset="0"/>
                <a:cs typeface="Segoe UI" pitchFamily="34" charset="0"/>
              </a:rPr>
              <a:t>Automatically load balance data to meet peak traffic demands </a:t>
            </a:r>
          </a:p>
          <a:p>
            <a:pPr marL="0" lvl="2" defTabSz="914363">
              <a:lnSpc>
                <a:spcPct val="90000"/>
              </a:lnSpc>
              <a:spcBef>
                <a:spcPts val="1200"/>
              </a:spcBef>
              <a:buSzPct val="80000"/>
            </a:pPr>
            <a:r>
              <a:rPr lang="en-US" sz="1600" dirty="0">
                <a:solidFill>
                  <a:schemeClr val="bg1"/>
                </a:solidFill>
                <a:ea typeface="Segoe UI" pitchFamily="34" charset="0"/>
                <a:cs typeface="Segoe UI" pitchFamily="34" charset="0"/>
              </a:rPr>
              <a:t>Provide a global namespace to access data around the world</a:t>
            </a:r>
          </a:p>
        </p:txBody>
      </p:sp>
      <p:sp>
        <p:nvSpPr>
          <p:cNvPr id="16" name="Content Placeholder 2"/>
          <p:cNvSpPr txBox="1">
            <a:spLocks/>
          </p:cNvSpPr>
          <p:nvPr/>
        </p:nvSpPr>
        <p:spPr>
          <a:xfrm>
            <a:off x="517525" y="4232957"/>
            <a:ext cx="11158538" cy="1561788"/>
          </a:xfrm>
          <a:prstGeom prst="rect">
            <a:avLst/>
          </a:prstGeom>
        </p:spPr>
        <p:txBody>
          <a:bodyPr>
            <a:norm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900"/>
              </a:spcBef>
              <a:buNone/>
            </a:pPr>
            <a:r>
              <a:rPr lang="en-US" sz="2400" spc="-100" dirty="0">
                <a:solidFill>
                  <a:schemeClr val="bg1">
                    <a:alpha val="99000"/>
                  </a:schemeClr>
                </a:solidFill>
                <a:latin typeface="Segoe UI Light" pitchFamily="34" charset="0"/>
              </a:rPr>
              <a:t>Additional details can be found in this white paper:</a:t>
            </a:r>
          </a:p>
          <a:p>
            <a:pPr marL="3175" lvl="1" indent="0">
              <a:spcBef>
                <a:spcPts val="1200"/>
              </a:spcBef>
              <a:buNone/>
            </a:pPr>
            <a:r>
              <a:rPr lang="en-US" sz="1800" spc="-50" dirty="0">
                <a:solidFill>
                  <a:schemeClr val="bg1"/>
                </a:solidFill>
              </a:rPr>
              <a:t>“Windows Azure Storage: A Highly Available Cloud Storage Service with Strong Consistency”, </a:t>
            </a:r>
            <a:r>
              <a:rPr lang="en-US" sz="1800" spc="-50" dirty="0" smtClean="0">
                <a:solidFill>
                  <a:schemeClr val="bg1"/>
                </a:solidFill>
              </a:rPr>
              <a:t/>
            </a:r>
            <a:br>
              <a:rPr lang="en-US" sz="1800" spc="-50" dirty="0" smtClean="0">
                <a:solidFill>
                  <a:schemeClr val="bg1"/>
                </a:solidFill>
              </a:rPr>
            </a:br>
            <a:r>
              <a:rPr lang="en-US" sz="1800" spc="-50" dirty="0" smtClean="0">
                <a:solidFill>
                  <a:schemeClr val="bg1"/>
                </a:solidFill>
              </a:rPr>
              <a:t> </a:t>
            </a:r>
            <a:r>
              <a:rPr lang="en-US" sz="1800" spc="-50" dirty="0">
                <a:solidFill>
                  <a:schemeClr val="bg1"/>
                </a:solidFill>
              </a:rPr>
              <a:t>ACM Symposium on Operating System Principals (SOSP), Oct. 2011</a:t>
            </a:r>
          </a:p>
          <a:p>
            <a:pPr marL="3175" lvl="1" indent="0">
              <a:spcBef>
                <a:spcPts val="1200"/>
              </a:spcBef>
              <a:buNone/>
            </a:pPr>
            <a:r>
              <a:rPr lang="en-US" sz="1800" spc="-50" dirty="0">
                <a:solidFill>
                  <a:schemeClr val="bg1"/>
                </a:solidFill>
                <a:hlinkClick r:id="rId2"/>
              </a:rPr>
              <a:t>http://go.microsoft.com/fwlink/?LinkID=234565</a:t>
            </a:r>
            <a:endParaRPr lang="en-US" sz="1800" spc="-50" dirty="0">
              <a:solidFill>
                <a:schemeClr val="bg1"/>
              </a:solidFill>
            </a:endParaRPr>
          </a:p>
        </p:txBody>
      </p:sp>
    </p:spTree>
    <p:extLst>
      <p:ext uri="{BB962C8B-B14F-4D97-AF65-F5344CB8AC3E}">
        <p14:creationId xmlns:p14="http://schemas.microsoft.com/office/powerpoint/2010/main" val="3368756973"/>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609398"/>
          </a:xfrm>
        </p:spPr>
        <p:txBody>
          <a:bodyPr/>
          <a:lstStyle/>
          <a:p>
            <a:r>
              <a:rPr lang="en-US" dirty="0" smtClean="0"/>
              <a:t>Windows Azure Storage Stamps</a:t>
            </a:r>
            <a:endParaRPr lang="en-US" dirty="0">
              <a:gradFill flip="none" rotWithShape="1">
                <a:gsLst>
                  <a:gs pos="5417">
                    <a:schemeClr val="tx2"/>
                  </a:gs>
                  <a:gs pos="98000">
                    <a:schemeClr val="tx2"/>
                  </a:gs>
                </a:gsLst>
                <a:lin ang="5400000" scaled="0"/>
                <a:tileRect/>
              </a:gradFill>
              <a:latin typeface="+mn-lt"/>
            </a:endParaRPr>
          </a:p>
        </p:txBody>
      </p:sp>
      <p:sp>
        <p:nvSpPr>
          <p:cNvPr id="4" name="Rectangle 3"/>
          <p:cNvSpPr/>
          <p:nvPr/>
        </p:nvSpPr>
        <p:spPr bwMode="auto">
          <a:xfrm>
            <a:off x="685800" y="2950020"/>
            <a:ext cx="3276599" cy="3262312"/>
          </a:xfrm>
          <a:prstGeom prst="rect">
            <a:avLst/>
          </a:prstGeom>
          <a:solidFill>
            <a:srgbClr val="8CC600"/>
          </a:solidFill>
          <a:ln w="25400" cap="flat" cmpd="sng" algn="ctr">
            <a:noFill/>
            <a:prstDash val="sysDot"/>
            <a:round/>
            <a:headEnd type="none" w="med" len="med"/>
            <a:tailEnd type="none" w="med" len="med"/>
          </a:ln>
          <a:effectLst/>
        </p:spPr>
        <p:txBody>
          <a:bodyPr anchor="b"/>
          <a:lstStyle/>
          <a:p>
            <a:pPr algn="ctr">
              <a:defRPr/>
            </a:pPr>
            <a:endParaRPr lang="en-US" dirty="0" smtClean="0">
              <a:solidFill>
                <a:prstClr val="white"/>
              </a:solidFill>
            </a:endParaRPr>
          </a:p>
          <a:p>
            <a:pPr algn="ctr">
              <a:defRPr/>
            </a:pPr>
            <a:endParaRPr lang="en-US" dirty="0" smtClean="0">
              <a:solidFill>
                <a:prstClr val="white"/>
              </a:solidFill>
            </a:endParaRPr>
          </a:p>
          <a:p>
            <a:pPr algn="ctr">
              <a:defRPr/>
            </a:pPr>
            <a:endParaRPr lang="en-US" dirty="0" smtClean="0">
              <a:solidFill>
                <a:prstClr val="white"/>
              </a:solidFill>
            </a:endParaRPr>
          </a:p>
          <a:p>
            <a:pPr algn="ctr">
              <a:defRPr/>
            </a:pPr>
            <a:endParaRPr lang="en-US" dirty="0" smtClean="0">
              <a:solidFill>
                <a:prstClr val="white"/>
              </a:solidFill>
            </a:endParaRPr>
          </a:p>
          <a:p>
            <a:pPr algn="ctr">
              <a:defRPr/>
            </a:pPr>
            <a:endParaRPr lang="en-US" dirty="0" smtClean="0">
              <a:solidFill>
                <a:prstClr val="white"/>
              </a:solidFill>
            </a:endParaRPr>
          </a:p>
          <a:p>
            <a:pPr algn="ctr">
              <a:defRPr/>
            </a:pPr>
            <a:endParaRPr lang="en-US" dirty="0" smtClean="0">
              <a:solidFill>
                <a:prstClr val="white"/>
              </a:solidFill>
            </a:endParaRPr>
          </a:p>
          <a:p>
            <a:pPr algn="ctr">
              <a:defRPr/>
            </a:pPr>
            <a:endParaRPr lang="en-US" dirty="0" smtClean="0">
              <a:solidFill>
                <a:prstClr val="white"/>
              </a:solidFill>
            </a:endParaRPr>
          </a:p>
          <a:p>
            <a:pPr algn="ctr">
              <a:defRPr/>
            </a:pPr>
            <a:endParaRPr lang="en-US" dirty="0" smtClean="0">
              <a:solidFill>
                <a:prstClr val="white"/>
              </a:solidFill>
            </a:endParaRPr>
          </a:p>
          <a:p>
            <a:pPr algn="ctr">
              <a:defRPr/>
            </a:pPr>
            <a:endParaRPr lang="en-US" dirty="0" smtClean="0">
              <a:solidFill>
                <a:prstClr val="white"/>
              </a:solidFill>
            </a:endParaRPr>
          </a:p>
          <a:p>
            <a:pPr algn="ctr">
              <a:defRPr/>
            </a:pPr>
            <a:endParaRPr lang="en-US" dirty="0" smtClean="0">
              <a:solidFill>
                <a:prstClr val="white"/>
              </a:solidFill>
            </a:endParaRPr>
          </a:p>
          <a:p>
            <a:pPr algn="ctr">
              <a:defRPr/>
            </a:pPr>
            <a:r>
              <a:rPr lang="en-US" sz="2000" b="1" dirty="0" smtClean="0">
                <a:solidFill>
                  <a:srgbClr val="FFFFFF"/>
                </a:solidFill>
              </a:rPr>
              <a:t>Storage Stamp</a:t>
            </a:r>
            <a:endParaRPr lang="en-US" sz="2000" b="1" dirty="0">
              <a:solidFill>
                <a:srgbClr val="FFFFFF"/>
              </a:solidFill>
            </a:endParaRPr>
          </a:p>
        </p:txBody>
      </p:sp>
      <p:sp>
        <p:nvSpPr>
          <p:cNvPr id="7" name="Rectangle 6"/>
          <p:cNvSpPr/>
          <p:nvPr/>
        </p:nvSpPr>
        <p:spPr>
          <a:xfrm>
            <a:off x="1752599" y="2797620"/>
            <a:ext cx="1143000" cy="381000"/>
          </a:xfrm>
          <a:prstGeom prst="rect">
            <a:avLst/>
          </a:prstGeom>
          <a:solidFill>
            <a:schemeClr val="tx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LB</a:t>
            </a:r>
          </a:p>
        </p:txBody>
      </p:sp>
      <p:cxnSp>
        <p:nvCxnSpPr>
          <p:cNvPr id="9" name="Straight Arrow Connector 8"/>
          <p:cNvCxnSpPr/>
          <p:nvPr/>
        </p:nvCxnSpPr>
        <p:spPr>
          <a:xfrm rot="5400000">
            <a:off x="2133996" y="3369120"/>
            <a:ext cx="380206" cy="794"/>
          </a:xfrm>
          <a:prstGeom prst="straightConnector1">
            <a:avLst/>
          </a:prstGeom>
          <a:ln w="38100">
            <a:solidFill>
              <a:schemeClr val="bg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rot="5400000">
            <a:off x="2133996" y="4131120"/>
            <a:ext cx="380206" cy="794"/>
          </a:xfrm>
          <a:prstGeom prst="straightConnector1">
            <a:avLst/>
          </a:prstGeom>
          <a:ln w="38100">
            <a:solidFill>
              <a:schemeClr val="bg1"/>
            </a:solidFill>
            <a:tailEnd type="triangle" w="med" len="lg"/>
          </a:ln>
        </p:spPr>
        <p:style>
          <a:lnRef idx="1">
            <a:schemeClr val="accent1"/>
          </a:lnRef>
          <a:fillRef idx="0">
            <a:schemeClr val="accent1"/>
          </a:fillRef>
          <a:effectRef idx="0">
            <a:schemeClr val="accent1"/>
          </a:effectRef>
          <a:fontRef idx="minor">
            <a:schemeClr val="tx1"/>
          </a:fontRef>
        </p:style>
      </p:cxnSp>
      <p:grpSp>
        <p:nvGrpSpPr>
          <p:cNvPr id="45" name="Group 44"/>
          <p:cNvGrpSpPr/>
          <p:nvPr/>
        </p:nvGrpSpPr>
        <p:grpSpPr>
          <a:xfrm>
            <a:off x="3564832" y="2045489"/>
            <a:ext cx="1917228" cy="879255"/>
            <a:chOff x="4213893" y="2382514"/>
            <a:chExt cx="1192970" cy="879255"/>
          </a:xfrm>
        </p:grpSpPr>
        <p:cxnSp>
          <p:nvCxnSpPr>
            <p:cNvPr id="11" name="Straight Connector 10"/>
            <p:cNvCxnSpPr/>
            <p:nvPr/>
          </p:nvCxnSpPr>
          <p:spPr>
            <a:xfrm flipH="1">
              <a:off x="4213893" y="2394427"/>
              <a:ext cx="1192970" cy="0"/>
            </a:xfrm>
            <a:prstGeom prst="line">
              <a:avLst/>
            </a:prstGeom>
            <a:ln w="38100">
              <a:solidFill>
                <a:schemeClr val="tx2"/>
              </a:solidFill>
              <a:tailEnd type="non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4220920" y="2382514"/>
              <a:ext cx="0" cy="879255"/>
            </a:xfrm>
            <a:prstGeom prst="straightConnector1">
              <a:avLst/>
            </a:prstGeom>
            <a:ln w="38100">
              <a:solidFill>
                <a:schemeClr val="tx2"/>
              </a:solidFill>
              <a:tailEnd type="triangle" w="med" len="lg"/>
            </a:ln>
          </p:spPr>
          <p:style>
            <a:lnRef idx="1">
              <a:schemeClr val="accent1"/>
            </a:lnRef>
            <a:fillRef idx="0">
              <a:schemeClr val="accent1"/>
            </a:fillRef>
            <a:effectRef idx="0">
              <a:schemeClr val="accent1"/>
            </a:effectRef>
            <a:fontRef idx="minor">
              <a:schemeClr val="tx1"/>
            </a:fontRef>
          </p:style>
        </p:cxnSp>
      </p:grpSp>
      <p:sp>
        <p:nvSpPr>
          <p:cNvPr id="14" name="Rectangle 13"/>
          <p:cNvSpPr/>
          <p:nvPr/>
        </p:nvSpPr>
        <p:spPr bwMode="auto">
          <a:xfrm>
            <a:off x="5482064" y="1686183"/>
            <a:ext cx="1219200" cy="786741"/>
          </a:xfrm>
          <a:prstGeom prst="rect">
            <a:avLst/>
          </a:prstGeom>
          <a:solidFill>
            <a:schemeClr val="tx2"/>
          </a:solidFill>
          <a:ln w="25400" cap="flat" cmpd="sng" algn="ctr">
            <a:noFill/>
            <a:prstDash val="solid"/>
            <a:round/>
            <a:headEnd type="none" w="med" len="med"/>
            <a:tailEnd type="none" w="med" len="med"/>
          </a:ln>
          <a:effectLst/>
        </p:spPr>
        <p:txBody>
          <a:bodyPr wrap="none" anchor="ctr"/>
          <a:lstStyle/>
          <a:p>
            <a:pPr algn="ctr"/>
            <a:r>
              <a:rPr lang="en-US" sz="1400" b="1" dirty="0">
                <a:solidFill>
                  <a:schemeClr val="bg1">
                    <a:alpha val="99000"/>
                  </a:schemeClr>
                </a:solidFill>
              </a:rPr>
              <a:t>Storage</a:t>
            </a:r>
          </a:p>
          <a:p>
            <a:pPr algn="ctr"/>
            <a:r>
              <a:rPr lang="en-US" sz="1400" b="1" dirty="0">
                <a:solidFill>
                  <a:schemeClr val="bg1">
                    <a:alpha val="99000"/>
                  </a:schemeClr>
                </a:solidFill>
              </a:rPr>
              <a:t>Location </a:t>
            </a:r>
          </a:p>
          <a:p>
            <a:pPr algn="ctr"/>
            <a:r>
              <a:rPr lang="en-US" sz="1400" b="1" dirty="0">
                <a:solidFill>
                  <a:schemeClr val="bg1">
                    <a:alpha val="99000"/>
                  </a:schemeClr>
                </a:solidFill>
              </a:rPr>
              <a:t>Service</a:t>
            </a:r>
          </a:p>
        </p:txBody>
      </p:sp>
      <p:sp>
        <p:nvSpPr>
          <p:cNvPr id="24" name="TextBox 23"/>
          <p:cNvSpPr txBox="1"/>
          <p:nvPr/>
        </p:nvSpPr>
        <p:spPr>
          <a:xfrm>
            <a:off x="517525" y="945432"/>
            <a:ext cx="8643135" cy="400110"/>
          </a:xfrm>
          <a:prstGeom prst="rect">
            <a:avLst/>
          </a:prstGeom>
          <a:noFill/>
        </p:spPr>
        <p:txBody>
          <a:bodyPr wrap="none" rtlCol="0">
            <a:spAutoFit/>
          </a:bodyPr>
          <a:lstStyle>
            <a:defPPr>
              <a:defRPr lang="en-US"/>
            </a:defPPr>
            <a:lvl1pPr>
              <a:defRPr sz="2000">
                <a:solidFill>
                  <a:schemeClr val="tx2"/>
                </a:solidFill>
              </a:defRPr>
            </a:lvl1pPr>
          </a:lstStyle>
          <a:p>
            <a:r>
              <a:rPr lang="en-US" dirty="0"/>
              <a:t>Access blob storage via the URL: http://&lt;account&gt;.blob.core.windows.net/ </a:t>
            </a:r>
          </a:p>
        </p:txBody>
      </p:sp>
      <p:grpSp>
        <p:nvGrpSpPr>
          <p:cNvPr id="28" name="Group 63"/>
          <p:cNvGrpSpPr/>
          <p:nvPr/>
        </p:nvGrpSpPr>
        <p:grpSpPr>
          <a:xfrm>
            <a:off x="517525" y="1883220"/>
            <a:ext cx="1708840" cy="914400"/>
            <a:chOff x="535827" y="2209800"/>
            <a:chExt cx="1369173" cy="914400"/>
          </a:xfrm>
        </p:grpSpPr>
        <p:cxnSp>
          <p:nvCxnSpPr>
            <p:cNvPr id="29" name="Straight Arrow Connector 28"/>
            <p:cNvCxnSpPr/>
            <p:nvPr/>
          </p:nvCxnSpPr>
          <p:spPr>
            <a:xfrm rot="16200000" flipH="1">
              <a:off x="1104900" y="2324100"/>
              <a:ext cx="914400" cy="685800"/>
            </a:xfrm>
            <a:prstGeom prst="straightConnector1">
              <a:avLst/>
            </a:prstGeom>
            <a:ln w="38100">
              <a:solidFill>
                <a:schemeClr val="tx2"/>
              </a:solidFill>
              <a:tailEnd type="triangle" w="med" len="lg"/>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535827" y="2691372"/>
              <a:ext cx="1054471" cy="307777"/>
            </a:xfrm>
            <a:prstGeom prst="rect">
              <a:avLst/>
            </a:prstGeom>
            <a:noFill/>
          </p:spPr>
          <p:txBody>
            <a:bodyPr wrap="none" lIns="0" tIns="0" rIns="0" bIns="0" rtlCol="0">
              <a:spAutoFit/>
            </a:bodyPr>
            <a:lstStyle>
              <a:defPPr>
                <a:defRPr lang="en-US"/>
              </a:defPPr>
              <a:lvl1pPr>
                <a:defRPr sz="2000">
                  <a:solidFill>
                    <a:schemeClr val="tx2"/>
                  </a:solidFill>
                </a:defRPr>
              </a:lvl1pPr>
            </a:lstStyle>
            <a:p>
              <a:r>
                <a:rPr lang="en-US" dirty="0"/>
                <a:t>Data access</a:t>
              </a:r>
            </a:p>
          </p:txBody>
        </p:sp>
      </p:grpSp>
      <p:grpSp>
        <p:nvGrpSpPr>
          <p:cNvPr id="31" name="Group 68"/>
          <p:cNvGrpSpPr/>
          <p:nvPr/>
        </p:nvGrpSpPr>
        <p:grpSpPr>
          <a:xfrm>
            <a:off x="3682448" y="4452346"/>
            <a:ext cx="4710658" cy="438105"/>
            <a:chOff x="4797635" y="5018116"/>
            <a:chExt cx="2576942" cy="438105"/>
          </a:xfrm>
        </p:grpSpPr>
        <p:cxnSp>
          <p:nvCxnSpPr>
            <p:cNvPr id="32" name="Straight Arrow Connector 31"/>
            <p:cNvCxnSpPr/>
            <p:nvPr/>
          </p:nvCxnSpPr>
          <p:spPr>
            <a:xfrm rot="10800000">
              <a:off x="4797635" y="5018116"/>
              <a:ext cx="2576942" cy="11875"/>
            </a:xfrm>
            <a:prstGeom prst="straightConnector1">
              <a:avLst/>
            </a:prstGeom>
            <a:ln w="38100">
              <a:solidFill>
                <a:schemeClr val="tx2"/>
              </a:solidFill>
              <a:tailEnd type="triangle" w="med" len="lg"/>
            </a:ln>
          </p:spPr>
          <p:style>
            <a:lnRef idx="1">
              <a:schemeClr val="accent1"/>
            </a:lnRef>
            <a:fillRef idx="0">
              <a:schemeClr val="accent1"/>
            </a:fillRef>
            <a:effectRef idx="0">
              <a:schemeClr val="accent1"/>
            </a:effectRef>
            <a:fontRef idx="minor">
              <a:schemeClr val="tx1"/>
            </a:fontRef>
          </p:style>
        </p:cxnSp>
        <p:sp>
          <p:nvSpPr>
            <p:cNvPr id="33" name="Rectangle 32"/>
            <p:cNvSpPr/>
            <p:nvPr/>
          </p:nvSpPr>
          <p:spPr>
            <a:xfrm>
              <a:off x="5216855" y="5056111"/>
              <a:ext cx="1778909" cy="400110"/>
            </a:xfrm>
            <a:prstGeom prst="rect">
              <a:avLst/>
            </a:prstGeom>
          </p:spPr>
          <p:txBody>
            <a:bodyPr wrap="none">
              <a:spAutoFit/>
            </a:bodyPr>
            <a:lstStyle/>
            <a:p>
              <a:pPr algn="ctr">
                <a:defRPr/>
              </a:pPr>
              <a:r>
                <a:rPr lang="en-US" sz="2000" b="1" dirty="0" smtClean="0">
                  <a:solidFill>
                    <a:prstClr val="white"/>
                  </a:solidFill>
                </a:rPr>
                <a:t>Inter-stamp (Geo) replication</a:t>
              </a:r>
              <a:endParaRPr lang="en-US" sz="2000" b="1" dirty="0">
                <a:solidFill>
                  <a:prstClr val="white"/>
                </a:solidFill>
              </a:endParaRPr>
            </a:p>
          </p:txBody>
        </p:sp>
      </p:grpSp>
      <p:sp>
        <p:nvSpPr>
          <p:cNvPr id="35" name="Rectangle 34"/>
          <p:cNvSpPr/>
          <p:nvPr/>
        </p:nvSpPr>
        <p:spPr bwMode="auto">
          <a:xfrm>
            <a:off x="965752" y="4302760"/>
            <a:ext cx="2716695" cy="338554"/>
          </a:xfrm>
          <a:prstGeom prst="rect">
            <a:avLst/>
          </a:prstGeom>
          <a:solidFill>
            <a:schemeClr val="tx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 Layer</a:t>
            </a:r>
          </a:p>
        </p:txBody>
      </p:sp>
      <p:sp>
        <p:nvSpPr>
          <p:cNvPr id="42" name="Rectangle 41"/>
          <p:cNvSpPr/>
          <p:nvPr/>
        </p:nvSpPr>
        <p:spPr bwMode="auto">
          <a:xfrm>
            <a:off x="965752" y="3581645"/>
            <a:ext cx="2716695" cy="338554"/>
          </a:xfrm>
          <a:prstGeom prst="rect">
            <a:avLst/>
          </a:prstGeom>
          <a:solidFill>
            <a:schemeClr val="tx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Front-Ends</a:t>
            </a:r>
          </a:p>
        </p:txBody>
      </p:sp>
      <p:sp>
        <p:nvSpPr>
          <p:cNvPr id="43" name="Rectangle 42"/>
          <p:cNvSpPr/>
          <p:nvPr/>
        </p:nvSpPr>
        <p:spPr bwMode="auto">
          <a:xfrm>
            <a:off x="974725" y="5067302"/>
            <a:ext cx="2707723" cy="805376"/>
          </a:xfrm>
          <a:prstGeom prst="rect">
            <a:avLst/>
          </a:prstGeom>
          <a:solidFill>
            <a:schemeClr val="tx2"/>
          </a:solidFill>
          <a:ln w="25400" cap="flat" cmpd="sng" algn="ctr">
            <a:noFill/>
            <a:prstDash val="solid"/>
            <a:round/>
            <a:headEnd type="none" w="med" len="med"/>
            <a:tailEnd type="none" w="med" len="med"/>
          </a:ln>
          <a:effectLst/>
        </p:spPr>
        <p:txBody>
          <a:bodyPr wrap="none" anchor="t">
            <a:noAutofit/>
          </a:bodyPr>
          <a:lstStyle/>
          <a:p>
            <a:pPr algn="ctr"/>
            <a:r>
              <a:rPr lang="en-US" sz="1600" dirty="0">
                <a:solidFill>
                  <a:schemeClr val="bg1">
                    <a:alpha val="99000"/>
                  </a:schemeClr>
                </a:solidFill>
              </a:rPr>
              <a:t>DFS Layer</a:t>
            </a:r>
          </a:p>
        </p:txBody>
      </p:sp>
      <p:cxnSp>
        <p:nvCxnSpPr>
          <p:cNvPr id="44" name="Straight Arrow Connector 43"/>
          <p:cNvCxnSpPr/>
          <p:nvPr/>
        </p:nvCxnSpPr>
        <p:spPr>
          <a:xfrm rot="5400000">
            <a:off x="2133996" y="4876802"/>
            <a:ext cx="380206" cy="794"/>
          </a:xfrm>
          <a:prstGeom prst="straightConnector1">
            <a:avLst/>
          </a:prstGeom>
          <a:ln w="38100">
            <a:solidFill>
              <a:schemeClr val="bg1"/>
            </a:solidFill>
            <a:tailEnd type="triangle" w="med" len="lg"/>
          </a:ln>
        </p:spPr>
        <p:style>
          <a:lnRef idx="1">
            <a:schemeClr val="accent1"/>
          </a:lnRef>
          <a:fillRef idx="0">
            <a:schemeClr val="accent1"/>
          </a:fillRef>
          <a:effectRef idx="0">
            <a:schemeClr val="accent1"/>
          </a:effectRef>
          <a:fontRef idx="minor">
            <a:schemeClr val="tx1"/>
          </a:fontRef>
        </p:style>
      </p:cxnSp>
      <p:grpSp>
        <p:nvGrpSpPr>
          <p:cNvPr id="54" name="Group 53"/>
          <p:cNvGrpSpPr/>
          <p:nvPr/>
        </p:nvGrpSpPr>
        <p:grpSpPr>
          <a:xfrm flipH="1">
            <a:off x="6701263" y="2038793"/>
            <a:ext cx="1920451" cy="879255"/>
            <a:chOff x="4211889" y="2382514"/>
            <a:chExt cx="1194975" cy="879255"/>
          </a:xfrm>
        </p:grpSpPr>
        <p:cxnSp>
          <p:nvCxnSpPr>
            <p:cNvPr id="55" name="Straight Connector 54"/>
            <p:cNvCxnSpPr/>
            <p:nvPr/>
          </p:nvCxnSpPr>
          <p:spPr>
            <a:xfrm flipH="1">
              <a:off x="4213894" y="2394427"/>
              <a:ext cx="1192970" cy="0"/>
            </a:xfrm>
            <a:prstGeom prst="line">
              <a:avLst/>
            </a:prstGeom>
            <a:ln w="38100">
              <a:solidFill>
                <a:schemeClr val="tx2"/>
              </a:solidFill>
              <a:tailEnd type="none" w="med" len="lg"/>
            </a:ln>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a:off x="4211889" y="2382514"/>
              <a:ext cx="0" cy="879255"/>
            </a:xfrm>
            <a:prstGeom prst="straightConnector1">
              <a:avLst/>
            </a:prstGeom>
            <a:ln w="38100">
              <a:solidFill>
                <a:schemeClr val="tx2"/>
              </a:solidFill>
              <a:tailEnd type="triangle" w="med" len="lg"/>
            </a:ln>
          </p:spPr>
          <p:style>
            <a:lnRef idx="1">
              <a:schemeClr val="accent1"/>
            </a:lnRef>
            <a:fillRef idx="0">
              <a:schemeClr val="accent1"/>
            </a:fillRef>
            <a:effectRef idx="0">
              <a:schemeClr val="accent1"/>
            </a:effectRef>
            <a:fontRef idx="minor">
              <a:schemeClr val="tx1"/>
            </a:fontRef>
          </p:style>
        </p:cxnSp>
      </p:grpSp>
      <p:grpSp>
        <p:nvGrpSpPr>
          <p:cNvPr id="16" name="Group 15"/>
          <p:cNvGrpSpPr/>
          <p:nvPr/>
        </p:nvGrpSpPr>
        <p:grpSpPr>
          <a:xfrm>
            <a:off x="1246864" y="5371119"/>
            <a:ext cx="2136418" cy="476716"/>
            <a:chOff x="4545692" y="5787850"/>
            <a:chExt cx="2136418" cy="476716"/>
          </a:xfrm>
        </p:grpSpPr>
        <p:sp>
          <p:nvSpPr>
            <p:cNvPr id="3" name="Curved Right Arrow 2"/>
            <p:cNvSpPr/>
            <p:nvPr/>
          </p:nvSpPr>
          <p:spPr bwMode="auto">
            <a:xfrm>
              <a:off x="5143500" y="5814227"/>
              <a:ext cx="448408" cy="254977"/>
            </a:xfrm>
            <a:prstGeom prst="curvedRigh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6" name="Curved Left Arrow 5"/>
            <p:cNvSpPr/>
            <p:nvPr/>
          </p:nvSpPr>
          <p:spPr bwMode="auto">
            <a:xfrm flipV="1">
              <a:off x="5635870" y="5787850"/>
              <a:ext cx="492369" cy="254977"/>
            </a:xfrm>
            <a:prstGeom prst="curvedLef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57" name="TextBox 56"/>
            <p:cNvSpPr txBox="1"/>
            <p:nvPr/>
          </p:nvSpPr>
          <p:spPr>
            <a:xfrm>
              <a:off x="4545692" y="5956789"/>
              <a:ext cx="2136418" cy="307777"/>
            </a:xfrm>
            <a:prstGeom prst="rect">
              <a:avLst/>
            </a:prstGeom>
            <a:noFill/>
          </p:spPr>
          <p:txBody>
            <a:bodyPr wrap="none" rtlCol="0">
              <a:spAutoFit/>
            </a:bodyPr>
            <a:lstStyle>
              <a:defPPr>
                <a:defRPr lang="en-US"/>
              </a:defPPr>
              <a:lvl1pPr algn="ctr">
                <a:defRPr sz="1400" b="1">
                  <a:solidFill>
                    <a:schemeClr val="bg1">
                      <a:alpha val="99000"/>
                    </a:schemeClr>
                  </a:solidFill>
                </a:defRPr>
              </a:lvl1pPr>
            </a:lstStyle>
            <a:p>
              <a:r>
                <a:rPr lang="en-US" dirty="0"/>
                <a:t>Intra-stamp replication</a:t>
              </a:r>
            </a:p>
          </p:txBody>
        </p:sp>
      </p:grpSp>
      <p:grpSp>
        <p:nvGrpSpPr>
          <p:cNvPr id="17" name="Group 16"/>
          <p:cNvGrpSpPr/>
          <p:nvPr/>
        </p:nvGrpSpPr>
        <p:grpSpPr>
          <a:xfrm>
            <a:off x="8113153" y="2780036"/>
            <a:ext cx="3276599" cy="3414712"/>
            <a:chOff x="8113153" y="3124200"/>
            <a:chExt cx="3276599" cy="3414712"/>
          </a:xfrm>
        </p:grpSpPr>
        <p:sp>
          <p:nvSpPr>
            <p:cNvPr id="58" name="Rectangle 57"/>
            <p:cNvSpPr/>
            <p:nvPr/>
          </p:nvSpPr>
          <p:spPr bwMode="auto">
            <a:xfrm>
              <a:off x="8113153" y="3276600"/>
              <a:ext cx="3276599" cy="3262312"/>
            </a:xfrm>
            <a:prstGeom prst="rect">
              <a:avLst/>
            </a:prstGeom>
            <a:solidFill>
              <a:srgbClr val="8CC600"/>
            </a:solidFill>
            <a:ln w="25400" cap="flat" cmpd="sng" algn="ctr">
              <a:noFill/>
              <a:prstDash val="sysDot"/>
              <a:round/>
              <a:headEnd type="none" w="med" len="med"/>
              <a:tailEnd type="none" w="med" len="med"/>
            </a:ln>
            <a:effectLst/>
          </p:spPr>
          <p:txBody>
            <a:bodyPr anchor="b"/>
            <a:lstStyle/>
            <a:p>
              <a:pPr algn="ctr"/>
              <a:endParaRPr lang="en-US" dirty="0">
                <a:solidFill>
                  <a:prstClr val="white"/>
                </a:solidFill>
              </a:endParaRPr>
            </a:p>
            <a:p>
              <a:pPr algn="ctr"/>
              <a:endParaRPr lang="en-US" dirty="0">
                <a:solidFill>
                  <a:prstClr val="white"/>
                </a:solidFill>
              </a:endParaRPr>
            </a:p>
            <a:p>
              <a:pPr algn="ctr"/>
              <a:endParaRPr lang="en-US" dirty="0">
                <a:solidFill>
                  <a:prstClr val="white"/>
                </a:solidFill>
              </a:endParaRPr>
            </a:p>
            <a:p>
              <a:pPr algn="ctr"/>
              <a:endParaRPr lang="en-US" dirty="0">
                <a:solidFill>
                  <a:prstClr val="white"/>
                </a:solidFill>
              </a:endParaRPr>
            </a:p>
            <a:p>
              <a:pPr algn="ctr"/>
              <a:endParaRPr lang="en-US" dirty="0">
                <a:solidFill>
                  <a:prstClr val="white"/>
                </a:solidFill>
              </a:endParaRPr>
            </a:p>
            <a:p>
              <a:pPr algn="ctr"/>
              <a:endParaRPr lang="en-US" dirty="0">
                <a:solidFill>
                  <a:prstClr val="white"/>
                </a:solidFill>
              </a:endParaRPr>
            </a:p>
            <a:p>
              <a:pPr algn="ctr"/>
              <a:endParaRPr lang="en-US" dirty="0">
                <a:solidFill>
                  <a:prstClr val="white"/>
                </a:solidFill>
              </a:endParaRPr>
            </a:p>
            <a:p>
              <a:pPr algn="ctr"/>
              <a:endParaRPr lang="en-US" dirty="0">
                <a:solidFill>
                  <a:prstClr val="white"/>
                </a:solidFill>
              </a:endParaRPr>
            </a:p>
            <a:p>
              <a:pPr algn="ctr"/>
              <a:endParaRPr lang="en-US" dirty="0">
                <a:solidFill>
                  <a:prstClr val="white"/>
                </a:solidFill>
              </a:endParaRPr>
            </a:p>
            <a:p>
              <a:pPr algn="ctr"/>
              <a:endParaRPr lang="en-US" dirty="0">
                <a:solidFill>
                  <a:prstClr val="white"/>
                </a:solidFill>
              </a:endParaRPr>
            </a:p>
            <a:p>
              <a:pPr algn="ctr">
                <a:defRPr/>
              </a:pPr>
              <a:r>
                <a:rPr lang="en-US" sz="2000" b="1" dirty="0">
                  <a:solidFill>
                    <a:srgbClr val="FFFFFF"/>
                  </a:solidFill>
                </a:rPr>
                <a:t>Storage Stamp</a:t>
              </a:r>
            </a:p>
          </p:txBody>
        </p:sp>
        <p:sp>
          <p:nvSpPr>
            <p:cNvPr id="59" name="Rectangle 58"/>
            <p:cNvSpPr/>
            <p:nvPr/>
          </p:nvSpPr>
          <p:spPr>
            <a:xfrm>
              <a:off x="9179952" y="3124200"/>
              <a:ext cx="1143000" cy="381000"/>
            </a:xfrm>
            <a:prstGeom prst="rect">
              <a:avLst/>
            </a:prstGeom>
            <a:solidFill>
              <a:schemeClr val="tx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LB</a:t>
              </a:r>
            </a:p>
          </p:txBody>
        </p:sp>
        <p:cxnSp>
          <p:nvCxnSpPr>
            <p:cNvPr id="60" name="Straight Arrow Connector 59"/>
            <p:cNvCxnSpPr/>
            <p:nvPr/>
          </p:nvCxnSpPr>
          <p:spPr>
            <a:xfrm rot="5400000">
              <a:off x="9561349" y="3695700"/>
              <a:ext cx="380206" cy="794"/>
            </a:xfrm>
            <a:prstGeom prst="straightConnector1">
              <a:avLst/>
            </a:prstGeom>
            <a:ln w="38100">
              <a:solidFill>
                <a:schemeClr val="bg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rot="5400000">
              <a:off x="9561349" y="4457700"/>
              <a:ext cx="380206" cy="794"/>
            </a:xfrm>
            <a:prstGeom prst="straightConnector1">
              <a:avLst/>
            </a:prstGeom>
            <a:ln w="38100">
              <a:solidFill>
                <a:schemeClr val="bg1"/>
              </a:solidFill>
              <a:tailEnd type="triangle" w="med" len="lg"/>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bwMode="auto">
            <a:xfrm>
              <a:off x="8393105" y="4629340"/>
              <a:ext cx="2716695" cy="338554"/>
            </a:xfrm>
            <a:prstGeom prst="rect">
              <a:avLst/>
            </a:prstGeom>
            <a:solidFill>
              <a:schemeClr val="tx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 Layer</a:t>
              </a:r>
            </a:p>
          </p:txBody>
        </p:sp>
        <p:sp>
          <p:nvSpPr>
            <p:cNvPr id="63" name="Rectangle 62"/>
            <p:cNvSpPr/>
            <p:nvPr/>
          </p:nvSpPr>
          <p:spPr bwMode="auto">
            <a:xfrm>
              <a:off x="8393105" y="3908225"/>
              <a:ext cx="2716695" cy="338554"/>
            </a:xfrm>
            <a:prstGeom prst="rect">
              <a:avLst/>
            </a:prstGeom>
            <a:solidFill>
              <a:schemeClr val="tx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Front-Ends</a:t>
              </a:r>
            </a:p>
          </p:txBody>
        </p:sp>
        <p:sp>
          <p:nvSpPr>
            <p:cNvPr id="64" name="Rectangle 63"/>
            <p:cNvSpPr/>
            <p:nvPr/>
          </p:nvSpPr>
          <p:spPr bwMode="auto">
            <a:xfrm>
              <a:off x="8393104" y="5393882"/>
              <a:ext cx="2651760" cy="828894"/>
            </a:xfrm>
            <a:prstGeom prst="rect">
              <a:avLst/>
            </a:prstGeom>
            <a:solidFill>
              <a:schemeClr val="tx2"/>
            </a:solidFill>
            <a:ln w="25400" cap="flat" cmpd="sng" algn="ctr">
              <a:noFill/>
              <a:prstDash val="solid"/>
              <a:round/>
              <a:headEnd type="none" w="med" len="med"/>
              <a:tailEnd type="none" w="med" len="med"/>
            </a:ln>
            <a:effectLst/>
          </p:spPr>
          <p:txBody>
            <a:bodyPr wrap="none" anchor="t">
              <a:noAutofit/>
            </a:bodyPr>
            <a:lstStyle/>
            <a:p>
              <a:pPr algn="ctr"/>
              <a:r>
                <a:rPr lang="en-US" sz="1600" dirty="0">
                  <a:solidFill>
                    <a:schemeClr val="bg1">
                      <a:alpha val="99000"/>
                    </a:schemeClr>
                  </a:solidFill>
                </a:rPr>
                <a:t>DFS Layer</a:t>
              </a:r>
            </a:p>
          </p:txBody>
        </p:sp>
        <p:cxnSp>
          <p:nvCxnSpPr>
            <p:cNvPr id="65" name="Straight Arrow Connector 64"/>
            <p:cNvCxnSpPr/>
            <p:nvPr/>
          </p:nvCxnSpPr>
          <p:spPr>
            <a:xfrm rot="5400000">
              <a:off x="9561349" y="5203382"/>
              <a:ext cx="380206" cy="794"/>
            </a:xfrm>
            <a:prstGeom prst="straightConnector1">
              <a:avLst/>
            </a:prstGeom>
            <a:ln w="38100">
              <a:solidFill>
                <a:schemeClr val="bg1"/>
              </a:solidFill>
              <a:tailEnd type="triangle" w="med" len="lg"/>
            </a:ln>
          </p:spPr>
          <p:style>
            <a:lnRef idx="1">
              <a:schemeClr val="accent1"/>
            </a:lnRef>
            <a:fillRef idx="0">
              <a:schemeClr val="accent1"/>
            </a:fillRef>
            <a:effectRef idx="0">
              <a:schemeClr val="accent1"/>
            </a:effectRef>
            <a:fontRef idx="minor">
              <a:schemeClr val="tx1"/>
            </a:fontRef>
          </p:style>
        </p:cxnSp>
      </p:grpSp>
      <p:grpSp>
        <p:nvGrpSpPr>
          <p:cNvPr id="46" name="Group 45"/>
          <p:cNvGrpSpPr/>
          <p:nvPr/>
        </p:nvGrpSpPr>
        <p:grpSpPr>
          <a:xfrm>
            <a:off x="517525" y="1435327"/>
            <a:ext cx="914400" cy="914400"/>
            <a:chOff x="1798397" y="1382407"/>
            <a:chExt cx="914400" cy="914400"/>
          </a:xfrm>
        </p:grpSpPr>
        <p:sp>
          <p:nvSpPr>
            <p:cNvPr id="47" name="Rectangle 46"/>
            <p:cNvSpPr/>
            <p:nvPr/>
          </p:nvSpPr>
          <p:spPr bwMode="auto">
            <a:xfrm>
              <a:off x="1798397" y="1382407"/>
              <a:ext cx="914400" cy="9144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nvGrpSpPr>
            <p:cNvPr id="48" name="Group 47"/>
            <p:cNvGrpSpPr>
              <a:grpSpLocks noChangeAspect="1"/>
            </p:cNvGrpSpPr>
            <p:nvPr/>
          </p:nvGrpSpPr>
          <p:grpSpPr bwMode="black">
            <a:xfrm>
              <a:off x="2212518" y="1704829"/>
              <a:ext cx="447622" cy="269557"/>
              <a:chOff x="8843608" y="828600"/>
              <a:chExt cx="925448" cy="557448"/>
            </a:xfrm>
          </p:grpSpPr>
          <p:sp>
            <p:nvSpPr>
              <p:cNvPr id="50" name="Rectangle 49"/>
              <p:cNvSpPr/>
              <p:nvPr/>
            </p:nvSpPr>
            <p:spPr bwMode="black">
              <a:xfrm>
                <a:off x="8857595" y="835151"/>
                <a:ext cx="623646" cy="459637"/>
              </a:xfrm>
              <a:prstGeom prst="rect">
                <a:avLst/>
              </a:prstGeom>
              <a:solidFill>
                <a:schemeClr val="accent2"/>
              </a:solidFill>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822781" fontAlgn="base">
                  <a:spcBef>
                    <a:spcPct val="0"/>
                  </a:spcBef>
                  <a:spcAft>
                    <a:spcPct val="0"/>
                  </a:spcAft>
                </a:pPr>
                <a:endParaRPr lang="en-US" sz="1200" dirty="0">
                  <a:gradFill>
                    <a:gsLst>
                      <a:gs pos="0">
                        <a:srgbClr val="FFFFFF"/>
                      </a:gs>
                      <a:gs pos="100000">
                        <a:srgbClr val="FFFFFF"/>
                      </a:gs>
                    </a:gsLst>
                    <a:lin ang="5400000" scaled="0"/>
                  </a:gradFill>
                </a:endParaRPr>
              </a:p>
            </p:txBody>
          </p:sp>
          <p:grpSp>
            <p:nvGrpSpPr>
              <p:cNvPr id="51" name="Group 50"/>
              <p:cNvGrpSpPr/>
              <p:nvPr/>
            </p:nvGrpSpPr>
            <p:grpSpPr bwMode="black">
              <a:xfrm>
                <a:off x="8843608" y="828600"/>
                <a:ext cx="925448" cy="557448"/>
                <a:chOff x="863600" y="2393157"/>
                <a:chExt cx="876300" cy="527844"/>
              </a:xfrm>
              <a:solidFill>
                <a:schemeClr val="tx1"/>
              </a:solidFill>
            </p:grpSpPr>
            <p:sp>
              <p:nvSpPr>
                <p:cNvPr id="52" name="Freeform 51"/>
                <p:cNvSpPr>
                  <a:spLocks noEditPoints="1"/>
                </p:cNvSpPr>
                <p:nvPr/>
              </p:nvSpPr>
              <p:spPr bwMode="black">
                <a:xfrm>
                  <a:off x="1521931" y="2481334"/>
                  <a:ext cx="217969" cy="439667"/>
                </a:xfrm>
                <a:custGeom>
                  <a:avLst/>
                  <a:gdLst/>
                  <a:ahLst/>
                  <a:cxnLst>
                    <a:cxn ang="0">
                      <a:pos x="260" y="0"/>
                    </a:cxn>
                    <a:cxn ang="0">
                      <a:pos x="7" y="0"/>
                    </a:cxn>
                    <a:cxn ang="0">
                      <a:pos x="0" y="7"/>
                    </a:cxn>
                    <a:cxn ang="0">
                      <a:pos x="0" y="112"/>
                    </a:cxn>
                    <a:cxn ang="0">
                      <a:pos x="0" y="119"/>
                    </a:cxn>
                    <a:cxn ang="0">
                      <a:pos x="0" y="531"/>
                    </a:cxn>
                    <a:cxn ang="0">
                      <a:pos x="7" y="538"/>
                    </a:cxn>
                    <a:cxn ang="0">
                      <a:pos x="260" y="538"/>
                    </a:cxn>
                    <a:cxn ang="0">
                      <a:pos x="267" y="531"/>
                    </a:cxn>
                    <a:cxn ang="0">
                      <a:pos x="267" y="119"/>
                    </a:cxn>
                    <a:cxn ang="0">
                      <a:pos x="267" y="112"/>
                    </a:cxn>
                    <a:cxn ang="0">
                      <a:pos x="267" y="7"/>
                    </a:cxn>
                    <a:cxn ang="0">
                      <a:pos x="260" y="0"/>
                    </a:cxn>
                    <a:cxn ang="0">
                      <a:pos x="32" y="82"/>
                    </a:cxn>
                    <a:cxn ang="0">
                      <a:pos x="32" y="57"/>
                    </a:cxn>
                    <a:cxn ang="0">
                      <a:pos x="39" y="50"/>
                    </a:cxn>
                    <a:cxn ang="0">
                      <a:pos x="228" y="50"/>
                    </a:cxn>
                    <a:cxn ang="0">
                      <a:pos x="235" y="57"/>
                    </a:cxn>
                    <a:cxn ang="0">
                      <a:pos x="235" y="82"/>
                    </a:cxn>
                    <a:cxn ang="0">
                      <a:pos x="228" y="89"/>
                    </a:cxn>
                    <a:cxn ang="0">
                      <a:pos x="39" y="89"/>
                    </a:cxn>
                    <a:cxn ang="0">
                      <a:pos x="32" y="82"/>
                    </a:cxn>
                    <a:cxn ang="0">
                      <a:pos x="213" y="254"/>
                    </a:cxn>
                    <a:cxn ang="0">
                      <a:pos x="195" y="236"/>
                    </a:cxn>
                    <a:cxn ang="0">
                      <a:pos x="213" y="218"/>
                    </a:cxn>
                    <a:cxn ang="0">
                      <a:pos x="232" y="236"/>
                    </a:cxn>
                    <a:cxn ang="0">
                      <a:pos x="213" y="254"/>
                    </a:cxn>
                    <a:cxn ang="0">
                      <a:pos x="213" y="194"/>
                    </a:cxn>
                    <a:cxn ang="0">
                      <a:pos x="189" y="170"/>
                    </a:cxn>
                    <a:cxn ang="0">
                      <a:pos x="213" y="146"/>
                    </a:cxn>
                    <a:cxn ang="0">
                      <a:pos x="238" y="170"/>
                    </a:cxn>
                    <a:cxn ang="0">
                      <a:pos x="213" y="194"/>
                    </a:cxn>
                  </a:cxnLst>
                  <a:rect l="0" t="0" r="r" b="b"/>
                  <a:pathLst>
                    <a:path w="267" h="538">
                      <a:moveTo>
                        <a:pt x="260" y="0"/>
                      </a:moveTo>
                      <a:cubicBezTo>
                        <a:pt x="7" y="0"/>
                        <a:pt x="7" y="0"/>
                        <a:pt x="7" y="0"/>
                      </a:cubicBezTo>
                      <a:cubicBezTo>
                        <a:pt x="3" y="0"/>
                        <a:pt x="0" y="3"/>
                        <a:pt x="0" y="7"/>
                      </a:cubicBezTo>
                      <a:cubicBezTo>
                        <a:pt x="0" y="112"/>
                        <a:pt x="0" y="112"/>
                        <a:pt x="0" y="112"/>
                      </a:cubicBezTo>
                      <a:cubicBezTo>
                        <a:pt x="0" y="119"/>
                        <a:pt x="0" y="119"/>
                        <a:pt x="0" y="119"/>
                      </a:cubicBezTo>
                      <a:cubicBezTo>
                        <a:pt x="0" y="531"/>
                        <a:pt x="0" y="531"/>
                        <a:pt x="0" y="531"/>
                      </a:cubicBezTo>
                      <a:cubicBezTo>
                        <a:pt x="0" y="535"/>
                        <a:pt x="3" y="538"/>
                        <a:pt x="7" y="538"/>
                      </a:cubicBezTo>
                      <a:cubicBezTo>
                        <a:pt x="260" y="538"/>
                        <a:pt x="260" y="538"/>
                        <a:pt x="260" y="538"/>
                      </a:cubicBezTo>
                      <a:cubicBezTo>
                        <a:pt x="264" y="538"/>
                        <a:pt x="267" y="535"/>
                        <a:pt x="267" y="531"/>
                      </a:cubicBezTo>
                      <a:cubicBezTo>
                        <a:pt x="267" y="119"/>
                        <a:pt x="267" y="119"/>
                        <a:pt x="267" y="119"/>
                      </a:cubicBezTo>
                      <a:cubicBezTo>
                        <a:pt x="267" y="112"/>
                        <a:pt x="267" y="112"/>
                        <a:pt x="267" y="112"/>
                      </a:cubicBezTo>
                      <a:cubicBezTo>
                        <a:pt x="267" y="7"/>
                        <a:pt x="267" y="7"/>
                        <a:pt x="267" y="7"/>
                      </a:cubicBezTo>
                      <a:cubicBezTo>
                        <a:pt x="267" y="3"/>
                        <a:pt x="264" y="0"/>
                        <a:pt x="260" y="0"/>
                      </a:cubicBezTo>
                      <a:close/>
                      <a:moveTo>
                        <a:pt x="32" y="82"/>
                      </a:moveTo>
                      <a:cubicBezTo>
                        <a:pt x="32" y="57"/>
                        <a:pt x="32" y="57"/>
                        <a:pt x="32" y="57"/>
                      </a:cubicBezTo>
                      <a:cubicBezTo>
                        <a:pt x="32" y="53"/>
                        <a:pt x="35" y="50"/>
                        <a:pt x="39" y="50"/>
                      </a:cubicBezTo>
                      <a:cubicBezTo>
                        <a:pt x="228" y="50"/>
                        <a:pt x="228" y="50"/>
                        <a:pt x="228" y="50"/>
                      </a:cubicBezTo>
                      <a:cubicBezTo>
                        <a:pt x="232" y="50"/>
                        <a:pt x="235" y="53"/>
                        <a:pt x="235" y="57"/>
                      </a:cubicBezTo>
                      <a:cubicBezTo>
                        <a:pt x="235" y="82"/>
                        <a:pt x="235" y="82"/>
                        <a:pt x="235" y="82"/>
                      </a:cubicBezTo>
                      <a:cubicBezTo>
                        <a:pt x="235" y="86"/>
                        <a:pt x="232" y="89"/>
                        <a:pt x="228" y="89"/>
                      </a:cubicBezTo>
                      <a:cubicBezTo>
                        <a:pt x="39" y="89"/>
                        <a:pt x="39" y="89"/>
                        <a:pt x="39" y="89"/>
                      </a:cubicBezTo>
                      <a:cubicBezTo>
                        <a:pt x="35" y="89"/>
                        <a:pt x="32" y="86"/>
                        <a:pt x="32" y="82"/>
                      </a:cubicBezTo>
                      <a:close/>
                      <a:moveTo>
                        <a:pt x="213" y="254"/>
                      </a:moveTo>
                      <a:cubicBezTo>
                        <a:pt x="203" y="254"/>
                        <a:pt x="195" y="246"/>
                        <a:pt x="195" y="236"/>
                      </a:cubicBezTo>
                      <a:cubicBezTo>
                        <a:pt x="195" y="226"/>
                        <a:pt x="203" y="218"/>
                        <a:pt x="213" y="218"/>
                      </a:cubicBezTo>
                      <a:cubicBezTo>
                        <a:pt x="223" y="218"/>
                        <a:pt x="232" y="226"/>
                        <a:pt x="232" y="236"/>
                      </a:cubicBezTo>
                      <a:cubicBezTo>
                        <a:pt x="232" y="246"/>
                        <a:pt x="223" y="254"/>
                        <a:pt x="213" y="254"/>
                      </a:cubicBezTo>
                      <a:close/>
                      <a:moveTo>
                        <a:pt x="213" y="194"/>
                      </a:moveTo>
                      <a:cubicBezTo>
                        <a:pt x="200" y="194"/>
                        <a:pt x="189" y="183"/>
                        <a:pt x="189" y="170"/>
                      </a:cubicBezTo>
                      <a:cubicBezTo>
                        <a:pt x="189" y="156"/>
                        <a:pt x="200" y="146"/>
                        <a:pt x="213" y="146"/>
                      </a:cubicBezTo>
                      <a:cubicBezTo>
                        <a:pt x="227" y="146"/>
                        <a:pt x="238" y="156"/>
                        <a:pt x="238" y="170"/>
                      </a:cubicBezTo>
                      <a:cubicBezTo>
                        <a:pt x="238" y="183"/>
                        <a:pt x="227" y="194"/>
                        <a:pt x="213" y="194"/>
                      </a:cubicBezTo>
                      <a:close/>
                    </a:path>
                  </a:pathLst>
                </a:custGeom>
                <a:solidFill>
                  <a:srgbClr val="FFFFFF"/>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sp>
              <p:nvSpPr>
                <p:cNvPr id="53" name="Freeform 88"/>
                <p:cNvSpPr>
                  <a:spLocks noEditPoints="1"/>
                </p:cNvSpPr>
                <p:nvPr/>
              </p:nvSpPr>
              <p:spPr bwMode="black">
                <a:xfrm>
                  <a:off x="863600" y="2393157"/>
                  <a:ext cx="622300" cy="527844"/>
                </a:xfrm>
                <a:custGeom>
                  <a:avLst/>
                  <a:gdLst/>
                  <a:ahLst/>
                  <a:cxnLst>
                    <a:cxn ang="0">
                      <a:pos x="494" y="0"/>
                    </a:cxn>
                    <a:cxn ang="0">
                      <a:pos x="17" y="0"/>
                    </a:cxn>
                    <a:cxn ang="0">
                      <a:pos x="0" y="16"/>
                    </a:cxn>
                    <a:cxn ang="0">
                      <a:pos x="0" y="361"/>
                    </a:cxn>
                    <a:cxn ang="0">
                      <a:pos x="17" y="377"/>
                    </a:cxn>
                    <a:cxn ang="0">
                      <a:pos x="174" y="377"/>
                    </a:cxn>
                    <a:cxn ang="0">
                      <a:pos x="174" y="402"/>
                    </a:cxn>
                    <a:cxn ang="0">
                      <a:pos x="139" y="435"/>
                    </a:cxn>
                    <a:cxn ang="0">
                      <a:pos x="380" y="435"/>
                    </a:cxn>
                    <a:cxn ang="0">
                      <a:pos x="346" y="402"/>
                    </a:cxn>
                    <a:cxn ang="0">
                      <a:pos x="346" y="377"/>
                    </a:cxn>
                    <a:cxn ang="0">
                      <a:pos x="494" y="377"/>
                    </a:cxn>
                    <a:cxn ang="0">
                      <a:pos x="510" y="361"/>
                    </a:cxn>
                    <a:cxn ang="0">
                      <a:pos x="510" y="16"/>
                    </a:cxn>
                    <a:cxn ang="0">
                      <a:pos x="494" y="0"/>
                    </a:cxn>
                    <a:cxn ang="0">
                      <a:pos x="481" y="335"/>
                    </a:cxn>
                    <a:cxn ang="0">
                      <a:pos x="467" y="349"/>
                    </a:cxn>
                    <a:cxn ang="0">
                      <a:pos x="44" y="349"/>
                    </a:cxn>
                    <a:cxn ang="0">
                      <a:pos x="30" y="335"/>
                    </a:cxn>
                    <a:cxn ang="0">
                      <a:pos x="30" y="42"/>
                    </a:cxn>
                    <a:cxn ang="0">
                      <a:pos x="44" y="28"/>
                    </a:cxn>
                    <a:cxn ang="0">
                      <a:pos x="467" y="28"/>
                    </a:cxn>
                    <a:cxn ang="0">
                      <a:pos x="481" y="42"/>
                    </a:cxn>
                    <a:cxn ang="0">
                      <a:pos x="481" y="335"/>
                    </a:cxn>
                  </a:cxnLst>
                  <a:rect l="0" t="0" r="r" b="b"/>
                  <a:pathLst>
                    <a:path w="510" h="435">
                      <a:moveTo>
                        <a:pt x="494" y="0"/>
                      </a:moveTo>
                      <a:cubicBezTo>
                        <a:pt x="17" y="0"/>
                        <a:pt x="17" y="0"/>
                        <a:pt x="17" y="0"/>
                      </a:cubicBezTo>
                      <a:cubicBezTo>
                        <a:pt x="8" y="0"/>
                        <a:pt x="0" y="7"/>
                        <a:pt x="0" y="16"/>
                      </a:cubicBezTo>
                      <a:cubicBezTo>
                        <a:pt x="0" y="361"/>
                        <a:pt x="0" y="361"/>
                        <a:pt x="0" y="361"/>
                      </a:cubicBezTo>
                      <a:cubicBezTo>
                        <a:pt x="0" y="370"/>
                        <a:pt x="8" y="377"/>
                        <a:pt x="17" y="377"/>
                      </a:cubicBezTo>
                      <a:cubicBezTo>
                        <a:pt x="174" y="377"/>
                        <a:pt x="174" y="377"/>
                        <a:pt x="174" y="377"/>
                      </a:cubicBezTo>
                      <a:cubicBezTo>
                        <a:pt x="174" y="402"/>
                        <a:pt x="174" y="402"/>
                        <a:pt x="174" y="402"/>
                      </a:cubicBezTo>
                      <a:cubicBezTo>
                        <a:pt x="139" y="435"/>
                        <a:pt x="139" y="435"/>
                        <a:pt x="139" y="435"/>
                      </a:cubicBezTo>
                      <a:cubicBezTo>
                        <a:pt x="380" y="435"/>
                        <a:pt x="380" y="435"/>
                        <a:pt x="380" y="435"/>
                      </a:cubicBezTo>
                      <a:cubicBezTo>
                        <a:pt x="346" y="402"/>
                        <a:pt x="346" y="402"/>
                        <a:pt x="346" y="402"/>
                      </a:cubicBezTo>
                      <a:cubicBezTo>
                        <a:pt x="346" y="377"/>
                        <a:pt x="346" y="377"/>
                        <a:pt x="346" y="377"/>
                      </a:cubicBezTo>
                      <a:cubicBezTo>
                        <a:pt x="494" y="377"/>
                        <a:pt x="494" y="377"/>
                        <a:pt x="494" y="377"/>
                      </a:cubicBezTo>
                      <a:cubicBezTo>
                        <a:pt x="503" y="377"/>
                        <a:pt x="510" y="370"/>
                        <a:pt x="510" y="361"/>
                      </a:cubicBezTo>
                      <a:cubicBezTo>
                        <a:pt x="510" y="16"/>
                        <a:pt x="510" y="16"/>
                        <a:pt x="510" y="16"/>
                      </a:cubicBezTo>
                      <a:cubicBezTo>
                        <a:pt x="510" y="7"/>
                        <a:pt x="503" y="0"/>
                        <a:pt x="494" y="0"/>
                      </a:cubicBezTo>
                      <a:close/>
                      <a:moveTo>
                        <a:pt x="481" y="335"/>
                      </a:moveTo>
                      <a:cubicBezTo>
                        <a:pt x="481" y="343"/>
                        <a:pt x="475" y="349"/>
                        <a:pt x="467" y="349"/>
                      </a:cubicBezTo>
                      <a:cubicBezTo>
                        <a:pt x="44" y="349"/>
                        <a:pt x="44" y="349"/>
                        <a:pt x="44" y="349"/>
                      </a:cubicBezTo>
                      <a:cubicBezTo>
                        <a:pt x="36" y="349"/>
                        <a:pt x="30" y="343"/>
                        <a:pt x="30" y="335"/>
                      </a:cubicBezTo>
                      <a:cubicBezTo>
                        <a:pt x="30" y="42"/>
                        <a:pt x="30" y="42"/>
                        <a:pt x="30" y="42"/>
                      </a:cubicBezTo>
                      <a:cubicBezTo>
                        <a:pt x="30" y="34"/>
                        <a:pt x="36" y="28"/>
                        <a:pt x="44" y="28"/>
                      </a:cubicBezTo>
                      <a:cubicBezTo>
                        <a:pt x="467" y="28"/>
                        <a:pt x="467" y="28"/>
                        <a:pt x="467" y="28"/>
                      </a:cubicBezTo>
                      <a:cubicBezTo>
                        <a:pt x="475" y="28"/>
                        <a:pt x="481" y="34"/>
                        <a:pt x="481" y="42"/>
                      </a:cubicBezTo>
                      <a:lnTo>
                        <a:pt x="481" y="335"/>
                      </a:lnTo>
                      <a:close/>
                    </a:path>
                  </a:pathLst>
                </a:custGeom>
                <a:solidFill>
                  <a:srgbClr val="FFFFFF"/>
                </a:solidFill>
                <a:ln>
                  <a:noFill/>
                  <a:headEnd type="none" w="med" len="med"/>
                  <a:tailEnd type="none" w="med" len="med"/>
                </a:ln>
                <a:extLst/>
              </p:spPr>
              <p:style>
                <a:lnRef idx="2">
                  <a:schemeClr val="accent3">
                    <a:shade val="50000"/>
                  </a:schemeClr>
                </a:lnRef>
                <a:fillRef idx="1">
                  <a:schemeClr val="accent3"/>
                </a:fillRef>
                <a:effectRef idx="0">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defTabSz="740740"/>
                  <a:endParaRPr lang="en-US" spc="-122" dirty="0">
                    <a:solidFill>
                      <a:schemeClr val="tx1">
                        <a:lumMod val="50000"/>
                      </a:schemeClr>
                    </a:solidFill>
                    <a:latin typeface="Segoe Light" pitchFamily="34" charset="0"/>
                  </a:endParaRPr>
                </a:p>
              </p:txBody>
            </p:sp>
          </p:grpSp>
        </p:grpSp>
        <p:pic>
          <p:nvPicPr>
            <p:cNvPr id="49" name="Picture 4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93773" y="1448645"/>
              <a:ext cx="294926" cy="764621"/>
            </a:xfrm>
            <a:prstGeom prst="rect">
              <a:avLst/>
            </a:prstGeom>
          </p:spPr>
        </p:pic>
      </p:grpSp>
      <p:grpSp>
        <p:nvGrpSpPr>
          <p:cNvPr id="8" name="Group 7"/>
          <p:cNvGrpSpPr/>
          <p:nvPr/>
        </p:nvGrpSpPr>
        <p:grpSpPr>
          <a:xfrm>
            <a:off x="8717761" y="5371119"/>
            <a:ext cx="2136419" cy="498488"/>
            <a:chOff x="8717761" y="5371119"/>
            <a:chExt cx="2136419" cy="498488"/>
          </a:xfrm>
        </p:grpSpPr>
        <p:sp>
          <p:nvSpPr>
            <p:cNvPr id="70" name="Curved Right Arrow 69"/>
            <p:cNvSpPr/>
            <p:nvPr/>
          </p:nvSpPr>
          <p:spPr bwMode="auto">
            <a:xfrm>
              <a:off x="9272025" y="5397496"/>
              <a:ext cx="448408" cy="254977"/>
            </a:xfrm>
            <a:prstGeom prst="curvedRigh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71" name="Curved Left Arrow 70"/>
            <p:cNvSpPr/>
            <p:nvPr/>
          </p:nvSpPr>
          <p:spPr bwMode="auto">
            <a:xfrm flipV="1">
              <a:off x="9764395" y="5371119"/>
              <a:ext cx="492369" cy="254977"/>
            </a:xfrm>
            <a:prstGeom prst="curvedLeftArrow">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72" name="TextBox 71"/>
            <p:cNvSpPr txBox="1"/>
            <p:nvPr/>
          </p:nvSpPr>
          <p:spPr>
            <a:xfrm>
              <a:off x="8717761" y="5561830"/>
              <a:ext cx="2136419" cy="307777"/>
            </a:xfrm>
            <a:prstGeom prst="rect">
              <a:avLst/>
            </a:prstGeom>
            <a:noFill/>
          </p:spPr>
          <p:txBody>
            <a:bodyPr wrap="none" rtlCol="0">
              <a:spAutoFit/>
            </a:bodyPr>
            <a:lstStyle/>
            <a:p>
              <a:pPr algn="ctr"/>
              <a:r>
                <a:rPr lang="en-US" sz="1400" b="1" dirty="0">
                  <a:solidFill>
                    <a:schemeClr val="bg1">
                      <a:alpha val="99000"/>
                    </a:schemeClr>
                  </a:solidFill>
                </a:rPr>
                <a:t>Intra-stamp </a:t>
              </a:r>
              <a:r>
                <a:rPr lang="en-US" sz="1400" b="1" dirty="0" smtClean="0">
                  <a:solidFill>
                    <a:schemeClr val="bg1">
                      <a:alpha val="99000"/>
                    </a:schemeClr>
                  </a:solidFill>
                </a:rPr>
                <a:t>replication</a:t>
              </a:r>
              <a:endParaRPr lang="en-US" sz="1400" b="1" dirty="0">
                <a:solidFill>
                  <a:schemeClr val="bg1">
                    <a:alpha val="99000"/>
                  </a:schemeClr>
                </a:solidFill>
              </a:endParaRPr>
            </a:p>
          </p:txBody>
        </p:sp>
      </p:grpSp>
    </p:spTree>
    <p:extLst>
      <p:ext uri="{BB962C8B-B14F-4D97-AF65-F5344CB8AC3E}">
        <p14:creationId xmlns:p14="http://schemas.microsoft.com/office/powerpoint/2010/main" val="3873437294"/>
      </p:ext>
    </p:extLst>
  </p:cSld>
  <p:clrMapOvr>
    <a:masterClrMapping/>
  </p:clrMapOvr>
  <p:transition>
    <p:strips dir="l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par>
                                <p:cTn id="21" presetID="10" presetClass="entr" presetSubtype="0" fill="hold" nodeType="withEffect">
                                  <p:stCondLst>
                                    <p:cond delay="25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 calcmode="lin" valueType="num">
                                      <p:cBhvr>
                                        <p:cTn id="28" dur="500" fill="hold"/>
                                        <p:tgtEl>
                                          <p:spTgt spid="14"/>
                                        </p:tgtEl>
                                        <p:attrNameLst>
                                          <p:attrName>ppt_w</p:attrName>
                                        </p:attrNameLst>
                                      </p:cBhvr>
                                      <p:tavLst>
                                        <p:tav tm="0">
                                          <p:val>
                                            <p:fltVal val="0"/>
                                          </p:val>
                                        </p:tav>
                                        <p:tav tm="100000">
                                          <p:val>
                                            <p:strVal val="#ppt_w"/>
                                          </p:val>
                                        </p:tav>
                                      </p:tavLst>
                                    </p:anim>
                                    <p:anim calcmode="lin" valueType="num">
                                      <p:cBhvr>
                                        <p:cTn id="29" dur="500" fill="hold"/>
                                        <p:tgtEl>
                                          <p:spTgt spid="14"/>
                                        </p:tgtEl>
                                        <p:attrNameLst>
                                          <p:attrName>ppt_h</p:attrName>
                                        </p:attrNameLst>
                                      </p:cBhvr>
                                      <p:tavLst>
                                        <p:tav tm="0">
                                          <p:val>
                                            <p:fltVal val="0"/>
                                          </p:val>
                                        </p:tav>
                                        <p:tav tm="100000">
                                          <p:val>
                                            <p:strVal val="#ppt_h"/>
                                          </p:val>
                                        </p:tav>
                                      </p:tavLst>
                                    </p:anim>
                                    <p:animEffect transition="in" filter="fade">
                                      <p:cBhvr>
                                        <p:cTn id="30" dur="500"/>
                                        <p:tgtEl>
                                          <p:spTgt spid="14"/>
                                        </p:tgtEl>
                                      </p:cBhvr>
                                    </p:animEffect>
                                  </p:childTnLst>
                                </p:cTn>
                              </p:par>
                            </p:childTnLst>
                          </p:cTn>
                        </p:par>
                        <p:par>
                          <p:cTn id="31" fill="hold">
                            <p:stCondLst>
                              <p:cond delay="500"/>
                            </p:stCondLst>
                            <p:childTnLst>
                              <p:par>
                                <p:cTn id="32" presetID="22" presetClass="entr" presetSubtype="1" fill="hold" nodeType="after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wipe(up)">
                                      <p:cBhvr>
                                        <p:cTn id="34" dur="500"/>
                                        <p:tgtEl>
                                          <p:spTgt spid="54"/>
                                        </p:tgtEl>
                                      </p:cBhvr>
                                    </p:animEffect>
                                  </p:childTnLst>
                                </p:cTn>
                              </p:par>
                              <p:par>
                                <p:cTn id="35" presetID="22" presetClass="entr" presetSubtype="1" fill="hold" nodeType="withEffect">
                                  <p:stCondLst>
                                    <p:cond delay="0"/>
                                  </p:stCondLst>
                                  <p:childTnLst>
                                    <p:set>
                                      <p:cBhvr>
                                        <p:cTn id="36" dur="1" fill="hold">
                                          <p:stCondLst>
                                            <p:cond delay="0"/>
                                          </p:stCondLst>
                                        </p:cTn>
                                        <p:tgtEl>
                                          <p:spTgt spid="45"/>
                                        </p:tgtEl>
                                        <p:attrNameLst>
                                          <p:attrName>style.visibility</p:attrName>
                                        </p:attrNameLst>
                                      </p:cBhvr>
                                      <p:to>
                                        <p:strVal val="visible"/>
                                      </p:to>
                                    </p:set>
                                    <p:animEffect transition="in" filter="wipe(up)">
                                      <p:cBhvr>
                                        <p:cTn id="37" dur="500"/>
                                        <p:tgtEl>
                                          <p:spTgt spid="45"/>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fade">
                                      <p:cBhvr>
                                        <p:cTn id="4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19113" y="228601"/>
            <a:ext cx="11149013" cy="664797"/>
          </a:xfrm>
        </p:spPr>
        <p:txBody>
          <a:bodyPr/>
          <a:lstStyle/>
          <a:p>
            <a:r>
              <a:rPr lang="en-US" sz="4800" dirty="0" smtClean="0"/>
              <a:t>Running on Windows Azure Storage</a:t>
            </a:r>
            <a:endParaRPr lang="en-US" sz="4800" dirty="0"/>
          </a:p>
        </p:txBody>
      </p:sp>
      <p:grpSp>
        <p:nvGrpSpPr>
          <p:cNvPr id="11" name="Group 10"/>
          <p:cNvGrpSpPr/>
          <p:nvPr/>
        </p:nvGrpSpPr>
        <p:grpSpPr>
          <a:xfrm>
            <a:off x="2061748" y="1998434"/>
            <a:ext cx="7777103" cy="1309688"/>
            <a:chOff x="637555" y="1416543"/>
            <a:chExt cx="7777103" cy="1309688"/>
          </a:xfrm>
        </p:grpSpPr>
        <p:sp>
          <p:nvSpPr>
            <p:cNvPr id="10" name="Content Placeholder 2"/>
            <p:cNvSpPr txBox="1">
              <a:spLocks/>
            </p:cNvSpPr>
            <p:nvPr/>
          </p:nvSpPr>
          <p:spPr>
            <a:xfrm>
              <a:off x="3516086" y="1446213"/>
              <a:ext cx="4898572" cy="1280018"/>
            </a:xfrm>
            <a:prstGeom prst="rect">
              <a:avLst/>
            </a:prstGeom>
          </p:spPr>
          <p:txBody>
            <a:bodyPr vert="horz" lIns="121899" tIns="60949" rIns="121899" bIns="60949" rtlCol="0" anchor="ctr"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400"/>
                </a:spcAft>
                <a:buSzPct val="80000"/>
                <a:buNone/>
              </a:pPr>
              <a:r>
                <a:rPr lang="en-US" sz="4000" spc="-100" dirty="0">
                  <a:solidFill>
                    <a:schemeClr val="accent6">
                      <a:alpha val="99000"/>
                    </a:schemeClr>
                  </a:solidFill>
                  <a:latin typeface="Segoe UI Light" pitchFamily="34" charset="0"/>
                  <a:cs typeface="+mn-cs"/>
                </a:rPr>
                <a:t>Telemetry for Kinect</a:t>
              </a:r>
            </a:p>
            <a:p>
              <a:pPr marL="3175" lvl="1" indent="0" defTabSz="914325">
                <a:lnSpc>
                  <a:spcPct val="90000"/>
                </a:lnSpc>
                <a:spcBef>
                  <a:spcPts val="0"/>
                </a:spcBef>
                <a:spcAft>
                  <a:spcPts val="400"/>
                </a:spcAft>
                <a:buSzPct val="80000"/>
                <a:buNone/>
              </a:pPr>
              <a:r>
                <a:rPr lang="en-US" sz="4000" spc="-100" dirty="0">
                  <a:solidFill>
                    <a:schemeClr val="accent6">
                      <a:alpha val="99000"/>
                    </a:schemeClr>
                  </a:solidFill>
                  <a:latin typeface="Segoe UI Light" pitchFamily="34" charset="0"/>
                  <a:cs typeface="+mn-cs"/>
                </a:rPr>
                <a:t>Game Saves in Cloud</a:t>
              </a:r>
            </a:p>
          </p:txBody>
        </p:sp>
        <p:pic>
          <p:nvPicPr>
            <p:cNvPr id="12" name="Picture 11"/>
            <p:cNvPicPr>
              <a:picLocks noChangeAspect="1"/>
            </p:cNvPicPr>
            <p:nvPr/>
          </p:nvPicPr>
          <p:blipFill rotWithShape="1">
            <a:blip r:embed="rId2" cstate="print">
              <a:extLst>
                <a:ext uri="{28A0092B-C50C-407E-A947-70E740481C1C}">
                  <a14:useLocalDpi xmlns:a14="http://schemas.microsoft.com/office/drawing/2010/main" val="0"/>
                </a:ext>
              </a:extLst>
            </a:blip>
            <a:srcRect t="8420" b="6227"/>
            <a:stretch/>
          </p:blipFill>
          <p:spPr>
            <a:xfrm>
              <a:off x="637555" y="1416543"/>
              <a:ext cx="2268645" cy="1309687"/>
            </a:xfrm>
            <a:prstGeom prst="rect">
              <a:avLst/>
            </a:prstGeom>
            <a:noFill/>
            <a:ln>
              <a:noFill/>
            </a:ln>
          </p:spPr>
        </p:pic>
      </p:grpSp>
      <p:grpSp>
        <p:nvGrpSpPr>
          <p:cNvPr id="21" name="Group 20"/>
          <p:cNvGrpSpPr/>
          <p:nvPr/>
        </p:nvGrpSpPr>
        <p:grpSpPr>
          <a:xfrm>
            <a:off x="2061748" y="4133646"/>
            <a:ext cx="7833406" cy="1280018"/>
            <a:chOff x="581252" y="5349382"/>
            <a:chExt cx="7833406" cy="1280018"/>
          </a:xfrm>
        </p:grpSpPr>
        <p:sp>
          <p:nvSpPr>
            <p:cNvPr id="15" name="Content Placeholder 2"/>
            <p:cNvSpPr txBox="1">
              <a:spLocks/>
            </p:cNvSpPr>
            <p:nvPr/>
          </p:nvSpPr>
          <p:spPr>
            <a:xfrm>
              <a:off x="3516086" y="5349382"/>
              <a:ext cx="4898572" cy="1280018"/>
            </a:xfrm>
            <a:prstGeom prst="rect">
              <a:avLst/>
            </a:prstGeom>
          </p:spPr>
          <p:txBody>
            <a:bodyPr vert="horz" lIns="121899" tIns="60949" rIns="121899" bIns="60949" rtlCol="0" anchor="ctr"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400"/>
                </a:spcAft>
                <a:buSzPct val="80000"/>
                <a:buNone/>
              </a:pPr>
              <a:r>
                <a:rPr lang="en-US" sz="4000" spc="-100" dirty="0">
                  <a:solidFill>
                    <a:schemeClr val="accent6">
                      <a:alpha val="99000"/>
                    </a:schemeClr>
                  </a:solidFill>
                  <a:latin typeface="Segoe UI Light" pitchFamily="34" charset="0"/>
                  <a:cs typeface="+mn-cs"/>
                </a:rPr>
                <a:t>Facebook and Twitter</a:t>
              </a:r>
            </a:p>
            <a:p>
              <a:pPr marL="3175" lvl="1" indent="0" defTabSz="914325">
                <a:lnSpc>
                  <a:spcPct val="90000"/>
                </a:lnSpc>
                <a:spcBef>
                  <a:spcPts val="0"/>
                </a:spcBef>
                <a:spcAft>
                  <a:spcPts val="400"/>
                </a:spcAft>
                <a:buSzPct val="80000"/>
                <a:buNone/>
              </a:pPr>
              <a:r>
                <a:rPr lang="en-US" sz="4000" spc="-100" dirty="0">
                  <a:solidFill>
                    <a:schemeClr val="accent6">
                      <a:alpha val="99000"/>
                    </a:schemeClr>
                  </a:solidFill>
                  <a:latin typeface="Segoe UI Light" pitchFamily="34" charset="0"/>
                  <a:cs typeface="+mn-cs"/>
                </a:rPr>
                <a:t>Near Real-Time Search</a:t>
              </a:r>
            </a:p>
          </p:txBody>
        </p:sp>
        <p:pic>
          <p:nvPicPr>
            <p:cNvPr id="18" name="Picture 17"/>
            <p:cNvPicPr>
              <a:picLocks noChangeAspect="1"/>
            </p:cNvPicPr>
            <p:nvPr/>
          </p:nvPicPr>
          <p:blipFill rotWithShape="1">
            <a:blip r:embed="rId3">
              <a:extLst>
                <a:ext uri="{28A0092B-C50C-407E-A947-70E740481C1C}">
                  <a14:useLocalDpi xmlns:a14="http://schemas.microsoft.com/office/drawing/2010/main" val="0"/>
                </a:ext>
              </a:extLst>
            </a:blip>
            <a:srcRect t="25230" b="23217"/>
            <a:stretch/>
          </p:blipFill>
          <p:spPr>
            <a:xfrm>
              <a:off x="581252" y="5537634"/>
              <a:ext cx="2381250" cy="903514"/>
            </a:xfrm>
            <a:prstGeom prst="rect">
              <a:avLst/>
            </a:prstGeom>
            <a:noFill/>
            <a:ln>
              <a:noFill/>
            </a:ln>
          </p:spPr>
        </p:pic>
      </p:grpSp>
    </p:spTree>
    <p:extLst>
      <p:ext uri="{BB962C8B-B14F-4D97-AF65-F5344CB8AC3E}">
        <p14:creationId xmlns:p14="http://schemas.microsoft.com/office/powerpoint/2010/main" val="942938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553998"/>
          </a:xfrm>
        </p:spPr>
        <p:txBody>
          <a:bodyPr/>
          <a:lstStyle/>
          <a:p>
            <a:r>
              <a:rPr lang="en-US" sz="4000" dirty="0"/>
              <a:t>Storage Stamp Architecture – DFS Layer</a:t>
            </a:r>
          </a:p>
        </p:txBody>
      </p:sp>
      <p:cxnSp>
        <p:nvCxnSpPr>
          <p:cNvPr id="65" name="Straight Connector 64"/>
          <p:cNvCxnSpPr/>
          <p:nvPr/>
        </p:nvCxnSpPr>
        <p:spPr>
          <a:xfrm rot="10800000">
            <a:off x="0" y="4467153"/>
            <a:ext cx="12188825" cy="1588"/>
          </a:xfrm>
          <a:prstGeom prst="line">
            <a:avLst/>
          </a:prstGeom>
          <a:ln w="38100" cmpd="sng">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2" name="Group 34"/>
          <p:cNvGrpSpPr>
            <a:grpSpLocks/>
          </p:cNvGrpSpPr>
          <p:nvPr/>
        </p:nvGrpSpPr>
        <p:grpSpPr bwMode="auto">
          <a:xfrm>
            <a:off x="2846176" y="4938643"/>
            <a:ext cx="2130928" cy="762000"/>
            <a:chOff x="6934200" y="1447800"/>
            <a:chExt cx="1371600" cy="762000"/>
          </a:xfrm>
        </p:grpSpPr>
        <p:sp>
          <p:nvSpPr>
            <p:cNvPr id="26" name="Oval 31"/>
            <p:cNvSpPr>
              <a:spLocks noChangeArrowheads="1"/>
            </p:cNvSpPr>
            <p:nvPr/>
          </p:nvSpPr>
          <p:spPr bwMode="auto">
            <a:xfrm>
              <a:off x="6934200" y="1447800"/>
              <a:ext cx="1371600" cy="762000"/>
            </a:xfrm>
            <a:prstGeom prst="ellipse">
              <a:avLst/>
            </a:prstGeom>
            <a:noFill/>
            <a:ln w="38100" algn="ctr">
              <a:solidFill>
                <a:schemeClr val="accent4"/>
              </a:solidFill>
              <a:round/>
              <a:headEnd/>
              <a:tailEnd/>
            </a:ln>
          </p:spPr>
          <p:txBody>
            <a:bodyPr/>
            <a:lstStyle/>
            <a:p>
              <a:endParaRPr lang="en-US">
                <a:solidFill>
                  <a:prstClr val="white"/>
                </a:solidFill>
              </a:endParaRPr>
            </a:p>
          </p:txBody>
        </p:sp>
        <p:sp>
          <p:nvSpPr>
            <p:cNvPr id="27" name="Right Triangle 33"/>
            <p:cNvSpPr>
              <a:spLocks noChangeArrowheads="1"/>
            </p:cNvSpPr>
            <p:nvPr/>
          </p:nvSpPr>
          <p:spPr bwMode="auto">
            <a:xfrm rot="-5400000">
              <a:off x="7019598" y="1943100"/>
              <a:ext cx="228600" cy="228600"/>
            </a:xfrm>
            <a:prstGeom prst="rtTriangle">
              <a:avLst/>
            </a:prstGeom>
            <a:solidFill>
              <a:schemeClr val="accent4"/>
            </a:solidFill>
            <a:ln w="25400" algn="ctr">
              <a:noFill/>
              <a:round/>
              <a:headEnd/>
              <a:tailEnd/>
            </a:ln>
          </p:spPr>
          <p:txBody>
            <a:bodyPr vert="eaVert" wrap="none"/>
            <a:lstStyle/>
            <a:p>
              <a:endParaRPr lang="en-US">
                <a:solidFill>
                  <a:prstClr val="white"/>
                </a:solidFill>
              </a:endParaRPr>
            </a:p>
          </p:txBody>
        </p:sp>
      </p:grpSp>
      <p:sp>
        <p:nvSpPr>
          <p:cNvPr id="28" name="Oval 24"/>
          <p:cNvSpPr>
            <a:spLocks noChangeArrowheads="1"/>
          </p:cNvSpPr>
          <p:nvPr/>
        </p:nvSpPr>
        <p:spPr bwMode="auto">
          <a:xfrm>
            <a:off x="5586545" y="4481443"/>
            <a:ext cx="6297560" cy="1752600"/>
          </a:xfrm>
          <a:prstGeom prst="ellipse">
            <a:avLst/>
          </a:prstGeom>
          <a:solidFill>
            <a:schemeClr val="bg1">
              <a:lumMod val="85000"/>
            </a:schemeClr>
          </a:solidFill>
          <a:ln w="25400" algn="ctr">
            <a:noFill/>
            <a:round/>
            <a:headEnd/>
            <a:tailEnd/>
          </a:ln>
        </p:spPr>
        <p:txBody>
          <a:bodyPr/>
          <a:lstStyle/>
          <a:p>
            <a:endParaRPr lang="en-US">
              <a:solidFill>
                <a:prstClr val="white"/>
              </a:solidFill>
            </a:endParaRPr>
          </a:p>
        </p:txBody>
      </p:sp>
      <p:sp>
        <p:nvSpPr>
          <p:cNvPr id="29" name="Rectangle 28"/>
          <p:cNvSpPr/>
          <p:nvPr/>
        </p:nvSpPr>
        <p:spPr bwMode="auto">
          <a:xfrm>
            <a:off x="2399943" y="5065800"/>
            <a:ext cx="578907" cy="408623"/>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pic>
        <p:nvPicPr>
          <p:cNvPr id="30"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027093" y="5548243"/>
            <a:ext cx="345352" cy="568057"/>
          </a:xfrm>
          <a:prstGeom prst="rect">
            <a:avLst/>
          </a:prstGeom>
          <a:noFill/>
          <a:ln w="9525">
            <a:noFill/>
            <a:miter lim="800000"/>
            <a:headEnd/>
            <a:tailEnd/>
          </a:ln>
        </p:spPr>
      </p:pic>
      <p:pic>
        <p:nvPicPr>
          <p:cNvPr id="31"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144402" y="4862443"/>
            <a:ext cx="345352" cy="568057"/>
          </a:xfrm>
          <a:prstGeom prst="rect">
            <a:avLst/>
          </a:prstGeom>
          <a:noFill/>
          <a:ln w="9525">
            <a:noFill/>
            <a:miter lim="800000"/>
            <a:headEnd/>
            <a:tailEnd/>
          </a:ln>
        </p:spPr>
      </p:pic>
      <p:pic>
        <p:nvPicPr>
          <p:cNvPr id="32"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855416" y="5395843"/>
            <a:ext cx="345352" cy="568057"/>
          </a:xfrm>
          <a:prstGeom prst="rect">
            <a:avLst/>
          </a:prstGeom>
          <a:noFill/>
          <a:ln w="9525">
            <a:noFill/>
            <a:miter lim="800000"/>
            <a:headEnd/>
            <a:tailEnd/>
          </a:ln>
        </p:spPr>
      </p:pic>
      <p:pic>
        <p:nvPicPr>
          <p:cNvPr id="33"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0668005" y="4862443"/>
            <a:ext cx="345352" cy="568057"/>
          </a:xfrm>
          <a:prstGeom prst="rect">
            <a:avLst/>
          </a:prstGeom>
          <a:noFill/>
          <a:ln w="9525">
            <a:noFill/>
            <a:miter lim="800000"/>
            <a:headEnd/>
            <a:tailEnd/>
          </a:ln>
        </p:spPr>
      </p:pic>
      <p:pic>
        <p:nvPicPr>
          <p:cNvPr id="34"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401916" y="5319643"/>
            <a:ext cx="345352" cy="568057"/>
          </a:xfrm>
          <a:prstGeom prst="rect">
            <a:avLst/>
          </a:prstGeom>
          <a:noFill/>
          <a:ln w="9525">
            <a:noFill/>
            <a:miter lim="800000"/>
            <a:headEnd/>
            <a:tailEnd/>
          </a:ln>
        </p:spPr>
      </p:pic>
      <p:pic>
        <p:nvPicPr>
          <p:cNvPr id="35"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7620799" y="4843393"/>
            <a:ext cx="345352" cy="568057"/>
          </a:xfrm>
          <a:prstGeom prst="rect">
            <a:avLst/>
          </a:prstGeom>
          <a:noFill/>
          <a:ln w="9525">
            <a:noFill/>
            <a:miter lim="800000"/>
            <a:headEnd/>
            <a:tailEnd/>
          </a:ln>
        </p:spPr>
      </p:pic>
      <p:sp>
        <p:nvSpPr>
          <p:cNvPr id="36" name="TextBox 25"/>
          <p:cNvSpPr txBox="1">
            <a:spLocks noChangeArrowheads="1"/>
          </p:cNvSpPr>
          <p:nvPr/>
        </p:nvSpPr>
        <p:spPr bwMode="auto">
          <a:xfrm>
            <a:off x="8367554" y="5826065"/>
            <a:ext cx="1520673" cy="400110"/>
          </a:xfrm>
          <a:prstGeom prst="rect">
            <a:avLst/>
          </a:prstGeom>
          <a:noFill/>
        </p:spPr>
        <p:txBody>
          <a:bodyPr wrap="none" rtlCol="0" anchor="ctr">
            <a:spAutoFit/>
          </a:bodyPr>
          <a:lstStyle>
            <a:defPPr>
              <a:defRPr lang="en-US"/>
            </a:defPPr>
            <a:lvl1pPr algn="ctr">
              <a:defRPr sz="2000">
                <a:solidFill>
                  <a:schemeClr val="tx2"/>
                </a:solidFill>
              </a:defRPr>
            </a:lvl1pPr>
          </a:lstStyle>
          <a:p>
            <a:r>
              <a:rPr lang="en-US" dirty="0"/>
              <a:t>DFS Servers</a:t>
            </a:r>
          </a:p>
        </p:txBody>
      </p:sp>
      <p:sp>
        <p:nvSpPr>
          <p:cNvPr id="39" name="TextBox 30"/>
          <p:cNvSpPr txBox="1">
            <a:spLocks noChangeArrowheads="1"/>
          </p:cNvSpPr>
          <p:nvPr/>
        </p:nvSpPr>
        <p:spPr bwMode="auto">
          <a:xfrm>
            <a:off x="3431494" y="5156359"/>
            <a:ext cx="825226" cy="400110"/>
          </a:xfrm>
          <a:prstGeom prst="rect">
            <a:avLst/>
          </a:prstGeom>
          <a:noFill/>
        </p:spPr>
        <p:txBody>
          <a:bodyPr wrap="none" rtlCol="0" anchor="ctr">
            <a:spAutoFit/>
          </a:bodyPr>
          <a:lstStyle>
            <a:defPPr>
              <a:defRPr lang="en-US"/>
            </a:defPPr>
            <a:lvl1pPr>
              <a:defRPr sz="2000">
                <a:solidFill>
                  <a:schemeClr val="tx2"/>
                </a:solidFill>
              </a:defRPr>
            </a:lvl1pPr>
          </a:lstStyle>
          <a:p>
            <a:pPr algn="ctr"/>
            <a:r>
              <a:rPr lang="en-US" dirty="0" err="1"/>
              <a:t>Paxos</a:t>
            </a:r>
            <a:endParaRPr lang="en-US" dirty="0"/>
          </a:p>
        </p:txBody>
      </p:sp>
      <p:cxnSp>
        <p:nvCxnSpPr>
          <p:cNvPr id="40" name="Straight Arrow Connector 39"/>
          <p:cNvCxnSpPr/>
          <p:nvPr/>
        </p:nvCxnSpPr>
        <p:spPr bwMode="auto">
          <a:xfrm>
            <a:off x="5078677" y="5319643"/>
            <a:ext cx="812588" cy="1588"/>
          </a:xfrm>
          <a:prstGeom prst="straightConnector1">
            <a:avLst/>
          </a:prstGeom>
          <a:ln w="38100">
            <a:solidFill>
              <a:srgbClr val="FFC000"/>
            </a:solidFill>
            <a:prstDash val="solid"/>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bwMode="auto">
          <a:xfrm>
            <a:off x="4061367" y="5644240"/>
            <a:ext cx="578907" cy="408623"/>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sp>
        <p:nvSpPr>
          <p:cNvPr id="61" name="Rectangle 60"/>
          <p:cNvSpPr/>
          <p:nvPr/>
        </p:nvSpPr>
        <p:spPr bwMode="auto">
          <a:xfrm>
            <a:off x="4061367" y="4737848"/>
            <a:ext cx="578907" cy="374571"/>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sp>
        <p:nvSpPr>
          <p:cNvPr id="107" name="TextBox 30"/>
          <p:cNvSpPr txBox="1">
            <a:spLocks noChangeArrowheads="1"/>
          </p:cNvSpPr>
          <p:nvPr/>
        </p:nvSpPr>
        <p:spPr bwMode="auto">
          <a:xfrm>
            <a:off x="401342" y="4559096"/>
            <a:ext cx="1749838" cy="1643527"/>
          </a:xfrm>
          <a:prstGeom prst="rect">
            <a:avLst/>
          </a:prstGeom>
          <a:noFill/>
        </p:spPr>
        <p:txBody>
          <a:bodyPr wrap="none" lIns="0" rtlCol="0">
            <a:spAutoFit/>
          </a:bodyPr>
          <a:lstStyle>
            <a:defPPr>
              <a:defRPr lang="en-US"/>
            </a:defPPr>
            <a:lvl1pPr>
              <a:lnSpc>
                <a:spcPct val="90000"/>
              </a:lnSpc>
              <a:defRPr sz="2800">
                <a:solidFill>
                  <a:schemeClr val="accent2">
                    <a:alpha val="99000"/>
                  </a:schemeClr>
                </a:solidFill>
                <a:latin typeface="Segoe UI Light" pitchFamily="34" charset="0"/>
              </a:defRPr>
            </a:lvl1pPr>
          </a:lstStyle>
          <a:p>
            <a:r>
              <a:rPr lang="en-US" dirty="0"/>
              <a:t>Distributed</a:t>
            </a:r>
          </a:p>
          <a:p>
            <a:r>
              <a:rPr lang="en-US" dirty="0"/>
              <a:t>File System</a:t>
            </a:r>
          </a:p>
          <a:p>
            <a:r>
              <a:rPr lang="en-US" dirty="0"/>
              <a:t>(DFS)</a:t>
            </a:r>
          </a:p>
          <a:p>
            <a:r>
              <a:rPr lang="en-US" dirty="0"/>
              <a:t>Layer</a:t>
            </a:r>
          </a:p>
        </p:txBody>
      </p:sp>
      <p:sp>
        <p:nvSpPr>
          <p:cNvPr id="11" name="Rectangle 10"/>
          <p:cNvSpPr/>
          <p:nvPr/>
        </p:nvSpPr>
        <p:spPr bwMode="auto">
          <a:xfrm>
            <a:off x="2199735" y="4557643"/>
            <a:ext cx="9476328" cy="1676400"/>
          </a:xfrm>
          <a:prstGeom prst="rect">
            <a:avLst/>
          </a:prstGeom>
          <a:noFill/>
          <a:ln w="25400" cap="flat" cmpd="sng" algn="ctr">
            <a:solidFill>
              <a:schemeClr val="tx2"/>
            </a:solidFill>
            <a:prstDash val="solid"/>
            <a:round/>
            <a:headEnd type="none" w="med" len="med"/>
            <a:tailEnd type="none" w="med" len="med"/>
          </a:ln>
          <a:effectLst/>
        </p:spPr>
        <p:txBody>
          <a:bodyPr wrap="none"/>
          <a:lstStyle/>
          <a:p>
            <a:pPr algn="ctr">
              <a:defRPr/>
            </a:pPr>
            <a:endParaRPr lang="en-US" dirty="0">
              <a:solidFill>
                <a:prstClr val="white"/>
              </a:solidFill>
            </a:endParaRPr>
          </a:p>
        </p:txBody>
      </p:sp>
      <p:sp>
        <p:nvSpPr>
          <p:cNvPr id="70" name="Content Placeholder 2"/>
          <p:cNvSpPr txBox="1">
            <a:spLocks/>
          </p:cNvSpPr>
          <p:nvPr/>
        </p:nvSpPr>
        <p:spPr>
          <a:xfrm>
            <a:off x="522529" y="1065709"/>
            <a:ext cx="11158538" cy="761007"/>
          </a:xfrm>
          <a:prstGeom prst="rect">
            <a:avLst/>
          </a:prstGeom>
        </p:spPr>
        <p:txBody>
          <a:bodyPr vert="horz" wrap="square" lIns="0" tIns="0" rIns="0" bIns="0" rtlCol="0" anchor="t">
            <a:no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a:spcBef>
                <a:spcPts val="300"/>
              </a:spcBef>
              <a:buNone/>
            </a:pPr>
            <a:r>
              <a:rPr lang="en-US" sz="2000" spc="-50" dirty="0"/>
              <a:t>All data from the Partition Layer is stored into files (extents) in the DFS layer</a:t>
            </a:r>
          </a:p>
          <a:p>
            <a:pPr marL="3175" lvl="1" indent="0">
              <a:spcBef>
                <a:spcPts val="300"/>
              </a:spcBef>
              <a:buNone/>
            </a:pPr>
            <a:r>
              <a:rPr lang="en-US" sz="2000" spc="-50" dirty="0"/>
              <a:t>An extent is replicated 3 times across different fault and upgrade domains</a:t>
            </a:r>
          </a:p>
          <a:p>
            <a:pPr marL="3175" lvl="1" indent="0">
              <a:spcBef>
                <a:spcPts val="300"/>
              </a:spcBef>
              <a:buNone/>
            </a:pPr>
            <a:r>
              <a:rPr lang="en-US" sz="2000" spc="-50" dirty="0"/>
              <a:t>Checksum all stored data</a:t>
            </a:r>
          </a:p>
          <a:p>
            <a:pPr marL="347663" lvl="1" indent="0">
              <a:spcBef>
                <a:spcPts val="300"/>
              </a:spcBef>
              <a:buNone/>
            </a:pPr>
            <a:r>
              <a:rPr lang="en-US" sz="1800" spc="-50" dirty="0"/>
              <a:t>Verified on every client read</a:t>
            </a:r>
          </a:p>
          <a:p>
            <a:pPr marL="347663" lvl="1" indent="0">
              <a:spcBef>
                <a:spcPts val="300"/>
              </a:spcBef>
              <a:buNone/>
            </a:pPr>
            <a:r>
              <a:rPr lang="en-US" sz="1800" spc="-50" dirty="0"/>
              <a:t>Scrubbed every few days</a:t>
            </a:r>
          </a:p>
          <a:p>
            <a:pPr marL="3175" lvl="1" indent="0">
              <a:spcBef>
                <a:spcPts val="300"/>
              </a:spcBef>
              <a:buNone/>
            </a:pPr>
            <a:r>
              <a:rPr lang="en-US" sz="2000" spc="-50" dirty="0"/>
              <a:t>Re-replicate on disk/node/rack failure or checksum mismatch</a:t>
            </a:r>
          </a:p>
          <a:p>
            <a:pPr marL="3175" lvl="1" indent="0">
              <a:spcBef>
                <a:spcPts val="300"/>
              </a:spcBef>
              <a:buNone/>
            </a:pPr>
            <a:r>
              <a:rPr lang="en-US" sz="2000" spc="-50" dirty="0"/>
              <a:t>Load balancing</a:t>
            </a:r>
          </a:p>
          <a:p>
            <a:pPr marL="347663" lvl="1" indent="0">
              <a:spcBef>
                <a:spcPts val="300"/>
              </a:spcBef>
              <a:buNone/>
            </a:pPr>
            <a:r>
              <a:rPr lang="en-US" sz="1800" spc="-50" dirty="0"/>
              <a:t>3 replicas are randomly allocated across a candidate set of servers based on available resources</a:t>
            </a:r>
          </a:p>
          <a:p>
            <a:pPr marL="347663" lvl="1" indent="0">
              <a:spcBef>
                <a:spcPts val="300"/>
              </a:spcBef>
              <a:buNone/>
            </a:pPr>
            <a:r>
              <a:rPr lang="en-US" sz="1800" spc="-50" dirty="0"/>
              <a:t>Any of the 3 replicas can be read from and read load balancing is used</a:t>
            </a:r>
          </a:p>
          <a:p>
            <a:pPr marL="347663" lvl="1" indent="0">
              <a:spcBef>
                <a:spcPts val="300"/>
              </a:spcBef>
              <a:buNone/>
            </a:pPr>
            <a:r>
              <a:rPr lang="en-US" sz="1800" spc="-50" dirty="0"/>
              <a:t>Use a journal drive to keep the write latencies low</a:t>
            </a:r>
          </a:p>
        </p:txBody>
      </p:sp>
      <p:sp>
        <p:nvSpPr>
          <p:cNvPr id="23" name="Oval 22"/>
          <p:cNvSpPr/>
          <p:nvPr/>
        </p:nvSpPr>
        <p:spPr bwMode="auto">
          <a:xfrm>
            <a:off x="6418277" y="5532110"/>
            <a:ext cx="328991" cy="337066"/>
          </a:xfrm>
          <a:prstGeom prst="ellipse">
            <a:avLst/>
          </a:prstGeom>
          <a:solidFill>
            <a:schemeClr val="accent3"/>
          </a:solidFill>
          <a:ln w="25400" cap="flat" cmpd="sng" algn="ctr">
            <a:noFill/>
            <a:prstDash val="solid"/>
            <a:round/>
            <a:headEnd type="none" w="med" len="med"/>
            <a:tailEnd type="none" w="med" len="med"/>
          </a:ln>
          <a:effectLst/>
        </p:spPr>
        <p:txBody>
          <a:bodyPr wrap="none" anchor="ctr"/>
          <a:lstStyle/>
          <a:p>
            <a:pPr algn="ctr"/>
            <a:endParaRPr lang="en-US" sz="1600" dirty="0">
              <a:solidFill>
                <a:schemeClr val="bg1">
                  <a:alpha val="99000"/>
                </a:schemeClr>
              </a:solidFill>
            </a:endParaRPr>
          </a:p>
        </p:txBody>
      </p:sp>
      <p:sp>
        <p:nvSpPr>
          <p:cNvPr id="25" name="Oval 24"/>
          <p:cNvSpPr/>
          <p:nvPr/>
        </p:nvSpPr>
        <p:spPr bwMode="auto">
          <a:xfrm>
            <a:off x="7631685" y="5074384"/>
            <a:ext cx="328991" cy="337066"/>
          </a:xfrm>
          <a:prstGeom prst="ellipse">
            <a:avLst/>
          </a:prstGeom>
          <a:solidFill>
            <a:schemeClr val="accent3"/>
          </a:solidFill>
          <a:ln w="25400" cap="flat" cmpd="sng" algn="ctr">
            <a:noFill/>
            <a:prstDash val="solid"/>
            <a:round/>
            <a:headEnd type="none" w="med" len="med"/>
            <a:tailEnd type="none" w="med" len="med"/>
          </a:ln>
          <a:effectLst/>
        </p:spPr>
        <p:txBody>
          <a:bodyPr wrap="none" anchor="ctr"/>
          <a:lstStyle/>
          <a:p>
            <a:pPr algn="ctr"/>
            <a:endParaRPr lang="en-US" sz="1600" dirty="0">
              <a:solidFill>
                <a:schemeClr val="bg1">
                  <a:alpha val="99000"/>
                </a:schemeClr>
              </a:solidFill>
            </a:endParaRPr>
          </a:p>
        </p:txBody>
      </p:sp>
      <p:sp>
        <p:nvSpPr>
          <p:cNvPr id="37" name="Oval 36"/>
          <p:cNvSpPr/>
          <p:nvPr/>
        </p:nvSpPr>
        <p:spPr bwMode="auto">
          <a:xfrm>
            <a:off x="8035273" y="5762744"/>
            <a:ext cx="328991" cy="337066"/>
          </a:xfrm>
          <a:prstGeom prst="ellipse">
            <a:avLst/>
          </a:prstGeom>
          <a:solidFill>
            <a:schemeClr val="accent3"/>
          </a:solidFill>
          <a:ln w="25400" cap="flat" cmpd="sng" algn="ctr">
            <a:noFill/>
            <a:prstDash val="solid"/>
            <a:round/>
            <a:headEnd type="none" w="med" len="med"/>
            <a:tailEnd type="none" w="med" len="med"/>
          </a:ln>
          <a:effectLst/>
        </p:spPr>
        <p:txBody>
          <a:bodyPr wrap="none" anchor="ctr"/>
          <a:lstStyle/>
          <a:p>
            <a:pPr algn="ctr"/>
            <a:endParaRPr lang="en-US" sz="1600" dirty="0">
              <a:solidFill>
                <a:schemeClr val="bg1">
                  <a:alpha val="99000"/>
                </a:schemeClr>
              </a:solidFill>
            </a:endParaRPr>
          </a:p>
        </p:txBody>
      </p:sp>
      <p:sp>
        <p:nvSpPr>
          <p:cNvPr id="38" name="Oval 37"/>
          <p:cNvSpPr/>
          <p:nvPr/>
        </p:nvSpPr>
        <p:spPr bwMode="auto">
          <a:xfrm>
            <a:off x="9150064" y="5069450"/>
            <a:ext cx="328991" cy="337066"/>
          </a:xfrm>
          <a:prstGeom prst="ellipse">
            <a:avLst/>
          </a:prstGeom>
          <a:solidFill>
            <a:schemeClr val="accent3"/>
          </a:solidFill>
          <a:ln w="25400" cap="flat" cmpd="sng" algn="ctr">
            <a:noFill/>
            <a:prstDash val="solid"/>
            <a:round/>
            <a:headEnd type="none" w="med" len="med"/>
            <a:tailEnd type="none" w="med" len="med"/>
          </a:ln>
          <a:effectLst/>
        </p:spPr>
        <p:txBody>
          <a:bodyPr wrap="none" anchor="ctr"/>
          <a:lstStyle/>
          <a:p>
            <a:pPr algn="ctr"/>
            <a:endParaRPr lang="en-US" sz="1600" dirty="0">
              <a:solidFill>
                <a:schemeClr val="bg1">
                  <a:alpha val="99000"/>
                </a:schemeClr>
              </a:solidFill>
            </a:endParaRPr>
          </a:p>
        </p:txBody>
      </p:sp>
      <p:sp>
        <p:nvSpPr>
          <p:cNvPr id="24" name="Multiply 23"/>
          <p:cNvSpPr/>
          <p:nvPr/>
        </p:nvSpPr>
        <p:spPr bwMode="auto">
          <a:xfrm>
            <a:off x="8969045" y="4668111"/>
            <a:ext cx="604132" cy="602000"/>
          </a:xfrm>
          <a:prstGeom prst="mathMultiply">
            <a:avLst/>
          </a:prstGeom>
          <a:solidFill>
            <a:schemeClr val="accent5"/>
          </a:solidFill>
          <a:ln w="6350">
            <a:noFill/>
            <a:headEnd type="none" w="med" len="med"/>
            <a:tailEnd type="none" w="med" len="med"/>
          </a:ln>
          <a:effectLst/>
          <a:scene3d>
            <a:camera prst="orthographicFront">
              <a:rot lat="0" lon="0" rev="0"/>
            </a:camera>
            <a:lightRig rig="brightRoom" dir="t"/>
          </a:scene3d>
          <a:sp3d prstMaterial="softEdge">
            <a:extrusionClr>
              <a:srgbClr val="041E3A"/>
            </a:extrusionClr>
            <a:contourClr>
              <a:srgbClr val="000000"/>
            </a:contourClr>
          </a:sp3d>
        </p:spPr>
        <p:txBody>
          <a:bodyPr vert="horz" wrap="square" lIns="0" tIns="91440" rIns="0" bIns="91440" numCol="1" rtlCol="0" anchor="t" anchorCtr="0" compatLnSpc="1">
            <a:prstTxWarp prst="textNoShape">
              <a:avLst/>
            </a:prstTxWarp>
          </a:bodyPr>
          <a:lstStyle/>
          <a:p>
            <a:pPr algn="ctr" defTabSz="1624360"/>
            <a:endParaRPr lang="en-US" sz="2000" dirty="0">
              <a:solidFill>
                <a:srgbClr val="FFFFFF">
                  <a:alpha val="99000"/>
                </a:srgbClr>
              </a:solidFill>
              <a:latin typeface="+mj-lt"/>
            </a:endParaRPr>
          </a:p>
        </p:txBody>
      </p:sp>
    </p:spTree>
    <p:extLst>
      <p:ext uri="{BB962C8B-B14F-4D97-AF65-F5344CB8AC3E}">
        <p14:creationId xmlns:p14="http://schemas.microsoft.com/office/powerpoint/2010/main" val="83167075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7"/>
                                        </p:tgtEl>
                                        <p:attrNameLst>
                                          <p:attrName>style.visibility</p:attrName>
                                        </p:attrNameLst>
                                      </p:cBhvr>
                                      <p:to>
                                        <p:strVal val="visible"/>
                                      </p:to>
                                    </p:set>
                                    <p:animEffect transition="in" filter="fade">
                                      <p:cBhvr>
                                        <p:cTn id="11" dur="500"/>
                                        <p:tgtEl>
                                          <p:spTgt spid="37"/>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fade">
                                      <p:cBhvr>
                                        <p:cTn id="15" dur="500"/>
                                        <p:tgtEl>
                                          <p:spTgt spid="38"/>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70">
                                            <p:txEl>
                                              <p:pRg st="2" end="2"/>
                                            </p:txEl>
                                          </p:spTgt>
                                        </p:tgtEl>
                                        <p:attrNameLst>
                                          <p:attrName>style.visibility</p:attrName>
                                        </p:attrNameLst>
                                      </p:cBhvr>
                                      <p:to>
                                        <p:strVal val="visible"/>
                                      </p:to>
                                    </p:set>
                                    <p:animEffect transition="in" filter="fade">
                                      <p:cBhvr>
                                        <p:cTn id="20" dur="500"/>
                                        <p:tgtEl>
                                          <p:spTgt spid="70">
                                            <p:txEl>
                                              <p:pRg st="2" end="2"/>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70">
                                            <p:txEl>
                                              <p:pRg st="3" end="3"/>
                                            </p:txEl>
                                          </p:spTgt>
                                        </p:tgtEl>
                                        <p:attrNameLst>
                                          <p:attrName>style.visibility</p:attrName>
                                        </p:attrNameLst>
                                      </p:cBhvr>
                                      <p:to>
                                        <p:strVal val="visible"/>
                                      </p:to>
                                    </p:set>
                                    <p:animEffect transition="in" filter="fade">
                                      <p:cBhvr>
                                        <p:cTn id="23" dur="500"/>
                                        <p:tgtEl>
                                          <p:spTgt spid="70">
                                            <p:txEl>
                                              <p:pRg st="3" end="3"/>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70">
                                            <p:txEl>
                                              <p:pRg st="4" end="4"/>
                                            </p:txEl>
                                          </p:spTgt>
                                        </p:tgtEl>
                                        <p:attrNameLst>
                                          <p:attrName>style.visibility</p:attrName>
                                        </p:attrNameLst>
                                      </p:cBhvr>
                                      <p:to>
                                        <p:strVal val="visible"/>
                                      </p:to>
                                    </p:set>
                                    <p:animEffect transition="in" filter="fade">
                                      <p:cBhvr>
                                        <p:cTn id="26" dur="500"/>
                                        <p:tgtEl>
                                          <p:spTgt spid="70">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70">
                                            <p:txEl>
                                              <p:pRg st="5" end="5"/>
                                            </p:txEl>
                                          </p:spTgt>
                                        </p:tgtEl>
                                        <p:attrNameLst>
                                          <p:attrName>style.visibility</p:attrName>
                                        </p:attrNameLst>
                                      </p:cBhvr>
                                      <p:to>
                                        <p:strVal val="visible"/>
                                      </p:to>
                                    </p:set>
                                    <p:animEffect transition="in" filter="fade">
                                      <p:cBhvr>
                                        <p:cTn id="31" dur="500"/>
                                        <p:tgtEl>
                                          <p:spTgt spid="70">
                                            <p:txEl>
                                              <p:pRg st="5" end="5"/>
                                            </p:txEl>
                                          </p:spTgt>
                                        </p:tgtEl>
                                      </p:cBhvr>
                                    </p:animEffect>
                                  </p:childTnLst>
                                </p:cTn>
                              </p:par>
                            </p:childTnLst>
                          </p:cTn>
                        </p:par>
                        <p:par>
                          <p:cTn id="32" fill="hold">
                            <p:stCondLst>
                              <p:cond delay="500"/>
                            </p:stCondLst>
                            <p:childTnLst>
                              <p:par>
                                <p:cTn id="33" presetID="53" presetClass="entr" presetSubtype="16" fill="hold" grpId="0" nodeType="afterEffect">
                                  <p:stCondLst>
                                    <p:cond delay="0"/>
                                  </p:stCondLst>
                                  <p:childTnLst>
                                    <p:set>
                                      <p:cBhvr>
                                        <p:cTn id="34" dur="1" fill="hold">
                                          <p:stCondLst>
                                            <p:cond delay="0"/>
                                          </p:stCondLst>
                                        </p:cTn>
                                        <p:tgtEl>
                                          <p:spTgt spid="24"/>
                                        </p:tgtEl>
                                        <p:attrNameLst>
                                          <p:attrName>style.visibility</p:attrName>
                                        </p:attrNameLst>
                                      </p:cBhvr>
                                      <p:to>
                                        <p:strVal val="visible"/>
                                      </p:to>
                                    </p:set>
                                    <p:anim calcmode="lin" valueType="num">
                                      <p:cBhvr>
                                        <p:cTn id="35" dur="500" fill="hold"/>
                                        <p:tgtEl>
                                          <p:spTgt spid="24"/>
                                        </p:tgtEl>
                                        <p:attrNameLst>
                                          <p:attrName>ppt_w</p:attrName>
                                        </p:attrNameLst>
                                      </p:cBhvr>
                                      <p:tavLst>
                                        <p:tav tm="0">
                                          <p:val>
                                            <p:fltVal val="0"/>
                                          </p:val>
                                        </p:tav>
                                        <p:tav tm="100000">
                                          <p:val>
                                            <p:strVal val="#ppt_w"/>
                                          </p:val>
                                        </p:tav>
                                      </p:tavLst>
                                    </p:anim>
                                    <p:anim calcmode="lin" valueType="num">
                                      <p:cBhvr>
                                        <p:cTn id="36" dur="500" fill="hold"/>
                                        <p:tgtEl>
                                          <p:spTgt spid="24"/>
                                        </p:tgtEl>
                                        <p:attrNameLst>
                                          <p:attrName>ppt_h</p:attrName>
                                        </p:attrNameLst>
                                      </p:cBhvr>
                                      <p:tavLst>
                                        <p:tav tm="0">
                                          <p:val>
                                            <p:fltVal val="0"/>
                                          </p:val>
                                        </p:tav>
                                        <p:tav tm="100000">
                                          <p:val>
                                            <p:strVal val="#ppt_h"/>
                                          </p:val>
                                        </p:tav>
                                      </p:tavLst>
                                    </p:anim>
                                    <p:animEffect transition="in" filter="fade">
                                      <p:cBhvr>
                                        <p:cTn id="37" dur="500"/>
                                        <p:tgtEl>
                                          <p:spTgt spid="24"/>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500"/>
                                        <p:tgtEl>
                                          <p:spTgt spid="25"/>
                                        </p:tgtEl>
                                      </p:cBhvr>
                                    </p:animEffect>
                                  </p:childTnLst>
                                </p:cTn>
                              </p:par>
                              <p:par>
                                <p:cTn id="43" presetID="42" presetClass="path" presetSubtype="0" accel="50000" decel="50000" fill="hold" grpId="1" nodeType="withEffect">
                                  <p:stCondLst>
                                    <p:cond delay="0"/>
                                  </p:stCondLst>
                                  <p:childTnLst>
                                    <p:animMotion origin="layout" path="M 0.03295 0.10347 L -3.125E-6 -1.85185E-6 " pathEditMode="relative" rAng="0" ptsTypes="AA">
                                      <p:cBhvr>
                                        <p:cTn id="44" dur="2000" fill="hold"/>
                                        <p:tgtEl>
                                          <p:spTgt spid="25"/>
                                        </p:tgtEl>
                                        <p:attrNameLst>
                                          <p:attrName>ppt_x</p:attrName>
                                          <p:attrName>ppt_y</p:attrName>
                                        </p:attrNameLst>
                                      </p:cBhvr>
                                      <p:rCtr x="-1654" y="-5185"/>
                                    </p:animMotion>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70">
                                            <p:txEl>
                                              <p:pRg st="6" end="6"/>
                                            </p:txEl>
                                          </p:spTgt>
                                        </p:tgtEl>
                                        <p:attrNameLst>
                                          <p:attrName>style.visibility</p:attrName>
                                        </p:attrNameLst>
                                      </p:cBhvr>
                                      <p:to>
                                        <p:strVal val="visible"/>
                                      </p:to>
                                    </p:set>
                                    <p:animEffect transition="in" filter="fade">
                                      <p:cBhvr>
                                        <p:cTn id="49" dur="500"/>
                                        <p:tgtEl>
                                          <p:spTgt spid="70">
                                            <p:txEl>
                                              <p:pRg st="6" end="6"/>
                                            </p:txEl>
                                          </p:spTgt>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70">
                                            <p:txEl>
                                              <p:pRg st="7" end="7"/>
                                            </p:txEl>
                                          </p:spTgt>
                                        </p:tgtEl>
                                        <p:attrNameLst>
                                          <p:attrName>style.visibility</p:attrName>
                                        </p:attrNameLst>
                                      </p:cBhvr>
                                      <p:to>
                                        <p:strVal val="visible"/>
                                      </p:to>
                                    </p:set>
                                    <p:animEffect transition="in" filter="fade">
                                      <p:cBhvr>
                                        <p:cTn id="52" dur="500"/>
                                        <p:tgtEl>
                                          <p:spTgt spid="70">
                                            <p:txEl>
                                              <p:pRg st="7" end="7"/>
                                            </p:txEl>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70">
                                            <p:txEl>
                                              <p:pRg st="8" end="8"/>
                                            </p:txEl>
                                          </p:spTgt>
                                        </p:tgtEl>
                                        <p:attrNameLst>
                                          <p:attrName>style.visibility</p:attrName>
                                        </p:attrNameLst>
                                      </p:cBhvr>
                                      <p:to>
                                        <p:strVal val="visible"/>
                                      </p:to>
                                    </p:set>
                                    <p:animEffect transition="in" filter="fade">
                                      <p:cBhvr>
                                        <p:cTn id="55" dur="500"/>
                                        <p:tgtEl>
                                          <p:spTgt spid="70">
                                            <p:txEl>
                                              <p:pRg st="8" end="8"/>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70">
                                            <p:txEl>
                                              <p:pRg st="9" end="9"/>
                                            </p:txEl>
                                          </p:spTgt>
                                        </p:tgtEl>
                                        <p:attrNameLst>
                                          <p:attrName>style.visibility</p:attrName>
                                        </p:attrNameLst>
                                      </p:cBhvr>
                                      <p:to>
                                        <p:strVal val="visible"/>
                                      </p:to>
                                    </p:set>
                                    <p:animEffect transition="in" filter="fade">
                                      <p:cBhvr>
                                        <p:cTn id="58" dur="500"/>
                                        <p:tgtEl>
                                          <p:spTgt spid="70">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uiExpand="1" build="p"/>
      <p:bldP spid="23" grpId="0" animBg="1"/>
      <p:bldP spid="25" grpId="0" animBg="1"/>
      <p:bldP spid="25" grpId="1" animBg="1"/>
      <p:bldP spid="37" grpId="0" animBg="1"/>
      <p:bldP spid="38" grpId="0" animBg="1"/>
      <p:bldP spid="24"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2199735" y="2043039"/>
            <a:ext cx="7959491" cy="2335213"/>
          </a:xfrm>
          <a:prstGeom prst="rect">
            <a:avLst/>
          </a:prstGeom>
          <a:solidFill>
            <a:schemeClr val="bg1">
              <a:lumMod val="85000"/>
              <a:alpha val="50000"/>
            </a:schemeClr>
          </a:solidFill>
          <a:ln w="25400" cap="flat" cmpd="sng" algn="ctr">
            <a:solidFill>
              <a:schemeClr val="tx2"/>
            </a:solidFill>
            <a:prstDash val="dash"/>
            <a:round/>
            <a:headEnd type="none" w="med" len="med"/>
            <a:tailEnd type="none" w="med" len="med"/>
          </a:ln>
          <a:effectLst/>
        </p:spPr>
        <p:txBody>
          <a:bodyPr/>
          <a:lstStyle/>
          <a:p>
            <a:pPr>
              <a:defRPr/>
            </a:pPr>
            <a:r>
              <a:rPr lang="en-US" dirty="0">
                <a:solidFill>
                  <a:prstClr val="white"/>
                </a:solidFill>
              </a:rPr>
              <a:t>	</a:t>
            </a:r>
          </a:p>
        </p:txBody>
      </p:sp>
      <p:cxnSp>
        <p:nvCxnSpPr>
          <p:cNvPr id="69" name="Straight Arrow Connector 68"/>
          <p:cNvCxnSpPr/>
          <p:nvPr/>
        </p:nvCxnSpPr>
        <p:spPr bwMode="auto">
          <a:xfrm flipV="1">
            <a:off x="4100563" y="2717949"/>
            <a:ext cx="3822173" cy="779677"/>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bwMode="auto">
          <a:xfrm>
            <a:off x="3408676" y="3497626"/>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2" name="Title 1"/>
          <p:cNvSpPr>
            <a:spLocks noGrp="1"/>
          </p:cNvSpPr>
          <p:nvPr>
            <p:ph type="title"/>
          </p:nvPr>
        </p:nvSpPr>
        <p:spPr>
          <a:xfrm>
            <a:off x="519112" y="228600"/>
            <a:ext cx="11149013" cy="553998"/>
          </a:xfrm>
        </p:spPr>
        <p:txBody>
          <a:bodyPr/>
          <a:lstStyle/>
          <a:p>
            <a:r>
              <a:rPr lang="en-US" sz="4000" dirty="0"/>
              <a:t>Storage Stamp Architecture – Partition Layer</a:t>
            </a:r>
          </a:p>
        </p:txBody>
      </p:sp>
      <p:cxnSp>
        <p:nvCxnSpPr>
          <p:cNvPr id="65" name="Straight Connector 64"/>
          <p:cNvCxnSpPr/>
          <p:nvPr/>
        </p:nvCxnSpPr>
        <p:spPr>
          <a:xfrm rot="10800000">
            <a:off x="0" y="4467153"/>
            <a:ext cx="12188825" cy="1588"/>
          </a:xfrm>
          <a:prstGeom prst="line">
            <a:avLst/>
          </a:prstGeom>
          <a:ln w="38100" cmpd="sng">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2" name="Group 34"/>
          <p:cNvGrpSpPr>
            <a:grpSpLocks/>
          </p:cNvGrpSpPr>
          <p:nvPr/>
        </p:nvGrpSpPr>
        <p:grpSpPr bwMode="auto">
          <a:xfrm>
            <a:off x="2846176" y="4938643"/>
            <a:ext cx="2130928" cy="762000"/>
            <a:chOff x="6934200" y="1447800"/>
            <a:chExt cx="1371600" cy="762000"/>
          </a:xfrm>
        </p:grpSpPr>
        <p:sp>
          <p:nvSpPr>
            <p:cNvPr id="26" name="Oval 31"/>
            <p:cNvSpPr>
              <a:spLocks noChangeArrowheads="1"/>
            </p:cNvSpPr>
            <p:nvPr/>
          </p:nvSpPr>
          <p:spPr bwMode="auto">
            <a:xfrm>
              <a:off x="6934200" y="1447800"/>
              <a:ext cx="1371600" cy="762000"/>
            </a:xfrm>
            <a:prstGeom prst="ellipse">
              <a:avLst/>
            </a:prstGeom>
            <a:noFill/>
            <a:ln w="38100" algn="ctr">
              <a:solidFill>
                <a:schemeClr val="accent4"/>
              </a:solidFill>
              <a:round/>
              <a:headEnd/>
              <a:tailEnd/>
            </a:ln>
          </p:spPr>
          <p:txBody>
            <a:bodyPr/>
            <a:lstStyle/>
            <a:p>
              <a:endParaRPr lang="en-US">
                <a:solidFill>
                  <a:prstClr val="white"/>
                </a:solidFill>
              </a:endParaRPr>
            </a:p>
          </p:txBody>
        </p:sp>
        <p:sp>
          <p:nvSpPr>
            <p:cNvPr id="27" name="Right Triangle 33"/>
            <p:cNvSpPr>
              <a:spLocks noChangeArrowheads="1"/>
            </p:cNvSpPr>
            <p:nvPr/>
          </p:nvSpPr>
          <p:spPr bwMode="auto">
            <a:xfrm rot="-5400000">
              <a:off x="7019598" y="1943100"/>
              <a:ext cx="228600" cy="228600"/>
            </a:xfrm>
            <a:prstGeom prst="rtTriangle">
              <a:avLst/>
            </a:prstGeom>
            <a:solidFill>
              <a:schemeClr val="accent4"/>
            </a:solidFill>
            <a:ln w="25400" algn="ctr">
              <a:noFill/>
              <a:round/>
              <a:headEnd/>
              <a:tailEnd/>
            </a:ln>
          </p:spPr>
          <p:txBody>
            <a:bodyPr vert="eaVert" wrap="none"/>
            <a:lstStyle/>
            <a:p>
              <a:endParaRPr lang="en-US">
                <a:solidFill>
                  <a:prstClr val="white"/>
                </a:solidFill>
              </a:endParaRPr>
            </a:p>
          </p:txBody>
        </p:sp>
      </p:grpSp>
      <p:sp>
        <p:nvSpPr>
          <p:cNvPr id="28" name="Oval 24"/>
          <p:cNvSpPr>
            <a:spLocks noChangeArrowheads="1"/>
          </p:cNvSpPr>
          <p:nvPr/>
        </p:nvSpPr>
        <p:spPr bwMode="auto">
          <a:xfrm>
            <a:off x="5586545" y="4481443"/>
            <a:ext cx="6297560" cy="1752600"/>
          </a:xfrm>
          <a:prstGeom prst="ellipse">
            <a:avLst/>
          </a:prstGeom>
          <a:solidFill>
            <a:schemeClr val="bg1">
              <a:lumMod val="85000"/>
            </a:schemeClr>
          </a:solidFill>
          <a:ln w="25400" algn="ctr">
            <a:noFill/>
            <a:round/>
            <a:headEnd/>
            <a:tailEnd/>
          </a:ln>
        </p:spPr>
        <p:txBody>
          <a:bodyPr/>
          <a:lstStyle/>
          <a:p>
            <a:endParaRPr lang="en-US">
              <a:solidFill>
                <a:prstClr val="white"/>
              </a:solidFill>
            </a:endParaRPr>
          </a:p>
        </p:txBody>
      </p:sp>
      <p:sp>
        <p:nvSpPr>
          <p:cNvPr id="29" name="Rectangle 28"/>
          <p:cNvSpPr/>
          <p:nvPr/>
        </p:nvSpPr>
        <p:spPr bwMode="auto">
          <a:xfrm>
            <a:off x="2399943" y="5065800"/>
            <a:ext cx="578907" cy="408623"/>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pic>
        <p:nvPicPr>
          <p:cNvPr id="30"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027093" y="5548243"/>
            <a:ext cx="345352" cy="568057"/>
          </a:xfrm>
          <a:prstGeom prst="rect">
            <a:avLst/>
          </a:prstGeom>
          <a:noFill/>
          <a:ln w="9525">
            <a:noFill/>
            <a:miter lim="800000"/>
            <a:headEnd/>
            <a:tailEnd/>
          </a:ln>
        </p:spPr>
      </p:pic>
      <p:pic>
        <p:nvPicPr>
          <p:cNvPr id="31"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144402" y="4862443"/>
            <a:ext cx="345352" cy="568057"/>
          </a:xfrm>
          <a:prstGeom prst="rect">
            <a:avLst/>
          </a:prstGeom>
          <a:noFill/>
          <a:ln w="9525">
            <a:noFill/>
            <a:miter lim="800000"/>
            <a:headEnd/>
            <a:tailEnd/>
          </a:ln>
        </p:spPr>
      </p:pic>
      <p:pic>
        <p:nvPicPr>
          <p:cNvPr id="32"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855416" y="5395843"/>
            <a:ext cx="345352" cy="568057"/>
          </a:xfrm>
          <a:prstGeom prst="rect">
            <a:avLst/>
          </a:prstGeom>
          <a:noFill/>
          <a:ln w="9525">
            <a:noFill/>
            <a:miter lim="800000"/>
            <a:headEnd/>
            <a:tailEnd/>
          </a:ln>
        </p:spPr>
      </p:pic>
      <p:pic>
        <p:nvPicPr>
          <p:cNvPr id="33"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0668005" y="4862443"/>
            <a:ext cx="345352" cy="568057"/>
          </a:xfrm>
          <a:prstGeom prst="rect">
            <a:avLst/>
          </a:prstGeom>
          <a:noFill/>
          <a:ln w="9525">
            <a:noFill/>
            <a:miter lim="800000"/>
            <a:headEnd/>
            <a:tailEnd/>
          </a:ln>
        </p:spPr>
      </p:pic>
      <p:pic>
        <p:nvPicPr>
          <p:cNvPr id="34"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401916" y="5319643"/>
            <a:ext cx="345352" cy="568057"/>
          </a:xfrm>
          <a:prstGeom prst="rect">
            <a:avLst/>
          </a:prstGeom>
          <a:noFill/>
          <a:ln w="9525">
            <a:noFill/>
            <a:miter lim="800000"/>
            <a:headEnd/>
            <a:tailEnd/>
          </a:ln>
        </p:spPr>
      </p:pic>
      <p:pic>
        <p:nvPicPr>
          <p:cNvPr id="35"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7620799" y="4843393"/>
            <a:ext cx="345352" cy="568057"/>
          </a:xfrm>
          <a:prstGeom prst="rect">
            <a:avLst/>
          </a:prstGeom>
          <a:noFill/>
          <a:ln w="9525">
            <a:noFill/>
            <a:miter lim="800000"/>
            <a:headEnd/>
            <a:tailEnd/>
          </a:ln>
        </p:spPr>
      </p:pic>
      <p:sp>
        <p:nvSpPr>
          <p:cNvPr id="39" name="TextBox 30"/>
          <p:cNvSpPr txBox="1">
            <a:spLocks noChangeArrowheads="1"/>
          </p:cNvSpPr>
          <p:nvPr/>
        </p:nvSpPr>
        <p:spPr bwMode="auto">
          <a:xfrm>
            <a:off x="3431494" y="5156359"/>
            <a:ext cx="825226" cy="400110"/>
          </a:xfrm>
          <a:prstGeom prst="rect">
            <a:avLst/>
          </a:prstGeom>
          <a:noFill/>
        </p:spPr>
        <p:txBody>
          <a:bodyPr wrap="none" rtlCol="0" anchor="ctr">
            <a:spAutoFit/>
          </a:bodyPr>
          <a:lstStyle>
            <a:defPPr>
              <a:defRPr lang="en-US"/>
            </a:defPPr>
            <a:lvl1pPr>
              <a:defRPr sz="2000">
                <a:solidFill>
                  <a:schemeClr val="tx2"/>
                </a:solidFill>
              </a:defRPr>
            </a:lvl1pPr>
          </a:lstStyle>
          <a:p>
            <a:pPr algn="ctr"/>
            <a:r>
              <a:rPr lang="en-US" dirty="0" err="1"/>
              <a:t>Paxos</a:t>
            </a:r>
            <a:endParaRPr lang="en-US" dirty="0"/>
          </a:p>
        </p:txBody>
      </p:sp>
      <p:cxnSp>
        <p:nvCxnSpPr>
          <p:cNvPr id="40" name="Straight Arrow Connector 39"/>
          <p:cNvCxnSpPr/>
          <p:nvPr/>
        </p:nvCxnSpPr>
        <p:spPr bwMode="auto">
          <a:xfrm>
            <a:off x="5078677" y="5319643"/>
            <a:ext cx="812588" cy="1588"/>
          </a:xfrm>
          <a:prstGeom prst="straightConnector1">
            <a:avLst/>
          </a:prstGeom>
          <a:ln w="38100">
            <a:solidFill>
              <a:srgbClr val="FFC000"/>
            </a:solidFill>
            <a:prstDash val="solid"/>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10800000">
            <a:off x="0" y="1927944"/>
            <a:ext cx="12188825" cy="1588"/>
          </a:xfrm>
          <a:prstGeom prst="line">
            <a:avLst/>
          </a:prstGeom>
          <a:ln w="38100" cmpd="sng">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bwMode="auto">
          <a:xfrm flipH="1" flipV="1">
            <a:off x="7965937" y="2717949"/>
            <a:ext cx="1226479" cy="772894"/>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bwMode="auto">
          <a:xfrm flipV="1">
            <a:off x="7565619" y="2717949"/>
            <a:ext cx="400318" cy="779677"/>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bwMode="auto">
          <a:xfrm flipV="1">
            <a:off x="6399130" y="2717949"/>
            <a:ext cx="1523606" cy="772902"/>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bwMode="auto">
          <a:xfrm>
            <a:off x="4061367" y="5644240"/>
            <a:ext cx="578907" cy="408623"/>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sp>
        <p:nvSpPr>
          <p:cNvPr id="61" name="Rectangle 60"/>
          <p:cNvSpPr/>
          <p:nvPr/>
        </p:nvSpPr>
        <p:spPr bwMode="auto">
          <a:xfrm>
            <a:off x="4061367" y="4737848"/>
            <a:ext cx="578907" cy="374571"/>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sp>
        <p:nvSpPr>
          <p:cNvPr id="64" name="Rectangle 63"/>
          <p:cNvSpPr/>
          <p:nvPr/>
        </p:nvSpPr>
        <p:spPr bwMode="auto">
          <a:xfrm>
            <a:off x="5141204" y="3497626"/>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66" name="Rectangle 65"/>
          <p:cNvSpPr/>
          <p:nvPr/>
        </p:nvSpPr>
        <p:spPr bwMode="auto">
          <a:xfrm>
            <a:off x="6873732" y="3497626"/>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67" name="Rectangle 66"/>
          <p:cNvSpPr/>
          <p:nvPr/>
        </p:nvSpPr>
        <p:spPr bwMode="auto">
          <a:xfrm>
            <a:off x="8606261" y="3497625"/>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68" name="Rectangle 67"/>
          <p:cNvSpPr/>
          <p:nvPr/>
        </p:nvSpPr>
        <p:spPr bwMode="auto">
          <a:xfrm>
            <a:off x="7274051" y="2070963"/>
            <a:ext cx="1383773" cy="646986"/>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Master</a:t>
            </a:r>
          </a:p>
        </p:txBody>
      </p:sp>
      <p:sp>
        <p:nvSpPr>
          <p:cNvPr id="77" name="Rectangle 76"/>
          <p:cNvSpPr/>
          <p:nvPr/>
        </p:nvSpPr>
        <p:spPr bwMode="auto">
          <a:xfrm>
            <a:off x="10292290" y="2070963"/>
            <a:ext cx="1383773" cy="646985"/>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Lock Service</a:t>
            </a:r>
          </a:p>
        </p:txBody>
      </p:sp>
      <p:cxnSp>
        <p:nvCxnSpPr>
          <p:cNvPr id="78" name="Straight Arrow Connector 77"/>
          <p:cNvCxnSpPr/>
          <p:nvPr/>
        </p:nvCxnSpPr>
        <p:spPr bwMode="auto">
          <a:xfrm flipH="1" flipV="1">
            <a:off x="8657824" y="2394456"/>
            <a:ext cx="1585662" cy="0"/>
          </a:xfrm>
          <a:prstGeom prst="straightConnector1">
            <a:avLst/>
          </a:prstGeom>
          <a:ln w="44450">
            <a:solidFill>
              <a:srgbClr val="FFC000"/>
            </a:solidFill>
            <a:prstDash val="dash"/>
            <a:headEnd type="non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a:stCxn id="77" idx="2"/>
          </p:cNvCxnSpPr>
          <p:nvPr/>
        </p:nvCxnSpPr>
        <p:spPr bwMode="auto">
          <a:xfrm flipH="1">
            <a:off x="9298148" y="2717948"/>
            <a:ext cx="1686029" cy="779678"/>
          </a:xfrm>
          <a:prstGeom prst="straightConnector1">
            <a:avLst/>
          </a:prstGeom>
          <a:ln w="44450">
            <a:solidFill>
              <a:srgbClr val="FFC000"/>
            </a:solidFill>
            <a:prstDash val="dash"/>
            <a:headEnd type="none" w="med" len="lg"/>
            <a:tailEnd type="none" w="med" len="lg"/>
          </a:ln>
        </p:spPr>
        <p:style>
          <a:lnRef idx="1">
            <a:schemeClr val="accent1"/>
          </a:lnRef>
          <a:fillRef idx="0">
            <a:schemeClr val="accent1"/>
          </a:fillRef>
          <a:effectRef idx="0">
            <a:schemeClr val="accent1"/>
          </a:effectRef>
          <a:fontRef idx="minor">
            <a:schemeClr val="tx1"/>
          </a:fontRef>
        </p:style>
      </p:cxnSp>
      <p:sp>
        <p:nvSpPr>
          <p:cNvPr id="106" name="TextBox 30"/>
          <p:cNvSpPr txBox="1">
            <a:spLocks noChangeArrowheads="1"/>
          </p:cNvSpPr>
          <p:nvPr/>
        </p:nvSpPr>
        <p:spPr bwMode="auto">
          <a:xfrm>
            <a:off x="522529" y="2776680"/>
            <a:ext cx="1437125" cy="867930"/>
          </a:xfrm>
          <a:prstGeom prst="rect">
            <a:avLst/>
          </a:prstGeom>
          <a:noFill/>
        </p:spPr>
        <p:txBody>
          <a:bodyPr wrap="none" lIns="0" rtlCol="0">
            <a:spAutoFit/>
          </a:bodyPr>
          <a:lstStyle>
            <a:defPPr>
              <a:defRPr lang="en-US"/>
            </a:defPPr>
            <a:lvl1pPr>
              <a:lnSpc>
                <a:spcPct val="90000"/>
              </a:lnSpc>
              <a:defRPr sz="2800">
                <a:solidFill>
                  <a:schemeClr val="accent2">
                    <a:alpha val="99000"/>
                  </a:schemeClr>
                </a:solidFill>
                <a:latin typeface="Segoe UI Light" pitchFamily="34" charset="0"/>
              </a:defRPr>
            </a:lvl1pPr>
          </a:lstStyle>
          <a:p>
            <a:r>
              <a:rPr lang="en-US" dirty="0"/>
              <a:t>Partition </a:t>
            </a:r>
            <a:br>
              <a:rPr lang="en-US" dirty="0"/>
            </a:br>
            <a:r>
              <a:rPr lang="en-US" dirty="0"/>
              <a:t>Layer</a:t>
            </a:r>
          </a:p>
        </p:txBody>
      </p:sp>
      <p:sp>
        <p:nvSpPr>
          <p:cNvPr id="107" name="TextBox 30"/>
          <p:cNvSpPr txBox="1">
            <a:spLocks noChangeArrowheads="1"/>
          </p:cNvSpPr>
          <p:nvPr/>
        </p:nvSpPr>
        <p:spPr bwMode="auto">
          <a:xfrm>
            <a:off x="522529" y="4961878"/>
            <a:ext cx="898644" cy="867930"/>
          </a:xfrm>
          <a:prstGeom prst="rect">
            <a:avLst/>
          </a:prstGeom>
          <a:noFill/>
        </p:spPr>
        <p:txBody>
          <a:bodyPr wrap="none" lIns="0" rtlCol="0">
            <a:spAutoFit/>
          </a:bodyPr>
          <a:lstStyle>
            <a:defPPr>
              <a:defRPr lang="en-US"/>
            </a:defPPr>
            <a:lvl1pPr>
              <a:defRPr sz="2000">
                <a:solidFill>
                  <a:schemeClr val="tx2"/>
                </a:solidFill>
              </a:defRPr>
            </a:lvl1pPr>
          </a:lstStyle>
          <a:p>
            <a:pPr>
              <a:lnSpc>
                <a:spcPct val="90000"/>
              </a:lnSpc>
            </a:pPr>
            <a:r>
              <a:rPr lang="en-US" sz="2800" dirty="0">
                <a:solidFill>
                  <a:schemeClr val="accent2">
                    <a:alpha val="99000"/>
                  </a:schemeClr>
                </a:solidFill>
                <a:latin typeface="Segoe UI Light" pitchFamily="34" charset="0"/>
              </a:rPr>
              <a:t>DFS </a:t>
            </a:r>
          </a:p>
          <a:p>
            <a:pPr>
              <a:lnSpc>
                <a:spcPct val="90000"/>
              </a:lnSpc>
            </a:pPr>
            <a:r>
              <a:rPr lang="en-US" sz="2800" dirty="0">
                <a:solidFill>
                  <a:schemeClr val="accent2">
                    <a:alpha val="99000"/>
                  </a:schemeClr>
                </a:solidFill>
                <a:latin typeface="Segoe UI Light" pitchFamily="34" charset="0"/>
              </a:rPr>
              <a:t>Layer</a:t>
            </a:r>
          </a:p>
        </p:txBody>
      </p:sp>
      <p:sp>
        <p:nvSpPr>
          <p:cNvPr id="11" name="Rectangle 10"/>
          <p:cNvSpPr/>
          <p:nvPr/>
        </p:nvSpPr>
        <p:spPr bwMode="auto">
          <a:xfrm>
            <a:off x="2199735" y="4557643"/>
            <a:ext cx="9476328" cy="1676400"/>
          </a:xfrm>
          <a:prstGeom prst="rect">
            <a:avLst/>
          </a:prstGeom>
          <a:noFill/>
          <a:ln w="25400" cap="flat" cmpd="sng" algn="ctr">
            <a:solidFill>
              <a:schemeClr val="tx2"/>
            </a:solidFill>
            <a:prstDash val="solid"/>
            <a:round/>
            <a:headEnd type="none" w="med" len="med"/>
            <a:tailEnd type="none" w="med" len="med"/>
          </a:ln>
          <a:effectLst/>
        </p:spPr>
        <p:txBody>
          <a:bodyPr wrap="none"/>
          <a:lstStyle/>
          <a:p>
            <a:pPr algn="ctr">
              <a:defRPr/>
            </a:pPr>
            <a:endParaRPr lang="en-US" dirty="0">
              <a:solidFill>
                <a:prstClr val="white"/>
              </a:solidFill>
            </a:endParaRPr>
          </a:p>
        </p:txBody>
      </p:sp>
      <p:sp>
        <p:nvSpPr>
          <p:cNvPr id="70" name="Content Placeholder 2"/>
          <p:cNvSpPr txBox="1">
            <a:spLocks/>
          </p:cNvSpPr>
          <p:nvPr/>
        </p:nvSpPr>
        <p:spPr>
          <a:xfrm>
            <a:off x="517525" y="936171"/>
            <a:ext cx="11158538" cy="761007"/>
          </a:xfrm>
          <a:prstGeom prst="rect">
            <a:avLst/>
          </a:prstGeom>
        </p:spPr>
        <p:txBody>
          <a:bodyPr vert="horz" wrap="square" lIns="0" tIns="0" rIns="0" bIns="0" rtlCol="0" anchor="ctr">
            <a:noAutofit/>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a:spcBef>
                <a:spcPts val="300"/>
              </a:spcBef>
              <a:buNone/>
            </a:pPr>
            <a:r>
              <a:rPr lang="en-US" sz="1600" spc="-50" dirty="0"/>
              <a:t>Provide transaction semantics and strong consistency for high level data abstractions</a:t>
            </a:r>
          </a:p>
          <a:p>
            <a:pPr marL="3175" lvl="1" indent="0">
              <a:spcBef>
                <a:spcPts val="300"/>
              </a:spcBef>
              <a:buNone/>
            </a:pPr>
            <a:r>
              <a:rPr lang="en-US" sz="1600" spc="-50" dirty="0"/>
              <a:t>Stores and reads the objects to/from extents in the DFS layer</a:t>
            </a:r>
          </a:p>
          <a:p>
            <a:pPr marL="3175" lvl="1" indent="0">
              <a:spcBef>
                <a:spcPts val="300"/>
              </a:spcBef>
              <a:buNone/>
            </a:pPr>
            <a:r>
              <a:rPr lang="en-US" sz="1600" spc="-50" dirty="0"/>
              <a:t>Provides inter-stamp (geo) replication by shipping logs to other stamps</a:t>
            </a:r>
          </a:p>
          <a:p>
            <a:pPr marL="3175" lvl="1" indent="0">
              <a:spcBef>
                <a:spcPts val="300"/>
              </a:spcBef>
              <a:buNone/>
            </a:pPr>
            <a:r>
              <a:rPr lang="en-US" sz="1600" spc="-50" dirty="0"/>
              <a:t>Scalable object index via partitioning</a:t>
            </a:r>
          </a:p>
        </p:txBody>
      </p:sp>
      <p:sp>
        <p:nvSpPr>
          <p:cNvPr id="38" name="TextBox 25"/>
          <p:cNvSpPr txBox="1">
            <a:spLocks noChangeArrowheads="1"/>
          </p:cNvSpPr>
          <p:nvPr/>
        </p:nvSpPr>
        <p:spPr bwMode="auto">
          <a:xfrm>
            <a:off x="8367554" y="5826065"/>
            <a:ext cx="1520673" cy="400110"/>
          </a:xfrm>
          <a:prstGeom prst="rect">
            <a:avLst/>
          </a:prstGeom>
          <a:noFill/>
        </p:spPr>
        <p:txBody>
          <a:bodyPr wrap="none" rtlCol="0" anchor="ctr">
            <a:spAutoFit/>
          </a:bodyPr>
          <a:lstStyle>
            <a:defPPr>
              <a:defRPr lang="en-US"/>
            </a:defPPr>
            <a:lvl1pPr algn="ctr">
              <a:defRPr sz="2000">
                <a:solidFill>
                  <a:schemeClr val="tx2"/>
                </a:solidFill>
              </a:defRPr>
            </a:lvl1pPr>
          </a:lstStyle>
          <a:p>
            <a:r>
              <a:rPr lang="en-US" dirty="0"/>
              <a:t>DFS Servers</a:t>
            </a:r>
          </a:p>
        </p:txBody>
      </p:sp>
    </p:spTree>
    <p:extLst>
      <p:ext uri="{BB962C8B-B14F-4D97-AF65-F5344CB8AC3E}">
        <p14:creationId xmlns:p14="http://schemas.microsoft.com/office/powerpoint/2010/main" val="1774946638"/>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2199735" y="2043039"/>
            <a:ext cx="7959491" cy="2335213"/>
          </a:xfrm>
          <a:prstGeom prst="rect">
            <a:avLst/>
          </a:prstGeom>
          <a:solidFill>
            <a:schemeClr val="bg1">
              <a:lumMod val="85000"/>
              <a:alpha val="50000"/>
            </a:schemeClr>
          </a:solidFill>
          <a:ln w="25400" cap="flat" cmpd="sng" algn="ctr">
            <a:solidFill>
              <a:schemeClr val="tx2"/>
            </a:solidFill>
            <a:prstDash val="dash"/>
            <a:round/>
            <a:headEnd type="none" w="med" len="med"/>
            <a:tailEnd type="none" w="med" len="med"/>
          </a:ln>
          <a:effectLst/>
        </p:spPr>
        <p:txBody>
          <a:bodyPr/>
          <a:lstStyle/>
          <a:p>
            <a:pPr>
              <a:defRPr/>
            </a:pPr>
            <a:r>
              <a:rPr lang="en-US" dirty="0">
                <a:solidFill>
                  <a:prstClr val="white"/>
                </a:solidFill>
              </a:rPr>
              <a:t>	</a:t>
            </a:r>
          </a:p>
        </p:txBody>
      </p:sp>
      <p:cxnSp>
        <p:nvCxnSpPr>
          <p:cNvPr id="69" name="Straight Arrow Connector 68"/>
          <p:cNvCxnSpPr/>
          <p:nvPr/>
        </p:nvCxnSpPr>
        <p:spPr bwMode="auto">
          <a:xfrm flipV="1">
            <a:off x="4100563" y="2717949"/>
            <a:ext cx="3822173" cy="779677"/>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bwMode="auto">
          <a:xfrm>
            <a:off x="3408676" y="3497626"/>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45" name="Rectangle 44"/>
          <p:cNvSpPr/>
          <p:nvPr/>
        </p:nvSpPr>
        <p:spPr>
          <a:xfrm>
            <a:off x="2199735" y="1052438"/>
            <a:ext cx="9476328" cy="762000"/>
          </a:xfrm>
          <a:prstGeom prst="rect">
            <a:avLst/>
          </a:prstGeom>
          <a:solidFill>
            <a:schemeClr val="bg1">
              <a:lumMod val="85000"/>
            </a:schemeClr>
          </a:solidFill>
          <a:ln w="25400" cap="flat" cmpd="sng" algn="ctr">
            <a:noFill/>
            <a:prstDash val="sysDot"/>
            <a:round/>
            <a:headEnd type="none" w="med" len="med"/>
            <a:tailEnd type="none" w="med" len="med"/>
          </a:ln>
          <a:effectLst/>
        </p:spPr>
        <p:txBody>
          <a:bodyPr anchor="b"/>
          <a:lstStyle/>
          <a:p>
            <a:pPr algn="ctr"/>
            <a:endParaRPr lang="en-US">
              <a:solidFill>
                <a:prstClr val="white"/>
              </a:solidFill>
            </a:endParaRPr>
          </a:p>
        </p:txBody>
      </p:sp>
      <p:sp>
        <p:nvSpPr>
          <p:cNvPr id="2" name="Title 1"/>
          <p:cNvSpPr>
            <a:spLocks noGrp="1"/>
          </p:cNvSpPr>
          <p:nvPr>
            <p:ph type="title"/>
          </p:nvPr>
        </p:nvSpPr>
        <p:spPr>
          <a:xfrm>
            <a:off x="519112" y="228600"/>
            <a:ext cx="11149013" cy="553998"/>
          </a:xfrm>
        </p:spPr>
        <p:txBody>
          <a:bodyPr/>
          <a:lstStyle/>
          <a:p>
            <a:r>
              <a:rPr lang="en-US" sz="4000" dirty="0" smtClean="0"/>
              <a:t>Storage Stamp Architecture</a:t>
            </a:r>
            <a:endParaRPr lang="en-US" sz="4000" dirty="0"/>
          </a:p>
        </p:txBody>
      </p:sp>
      <p:cxnSp>
        <p:nvCxnSpPr>
          <p:cNvPr id="65" name="Straight Connector 64"/>
          <p:cNvCxnSpPr/>
          <p:nvPr/>
        </p:nvCxnSpPr>
        <p:spPr>
          <a:xfrm rot="10800000">
            <a:off x="0" y="4467153"/>
            <a:ext cx="12188825" cy="1588"/>
          </a:xfrm>
          <a:prstGeom prst="line">
            <a:avLst/>
          </a:prstGeom>
          <a:ln w="38100" cmpd="sng">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2" name="Group 34"/>
          <p:cNvGrpSpPr>
            <a:grpSpLocks/>
          </p:cNvGrpSpPr>
          <p:nvPr/>
        </p:nvGrpSpPr>
        <p:grpSpPr bwMode="auto">
          <a:xfrm>
            <a:off x="2846176" y="4938643"/>
            <a:ext cx="2130928" cy="762000"/>
            <a:chOff x="6934200" y="1447800"/>
            <a:chExt cx="1371600" cy="762000"/>
          </a:xfrm>
        </p:grpSpPr>
        <p:sp>
          <p:nvSpPr>
            <p:cNvPr id="26" name="Oval 31"/>
            <p:cNvSpPr>
              <a:spLocks noChangeArrowheads="1"/>
            </p:cNvSpPr>
            <p:nvPr/>
          </p:nvSpPr>
          <p:spPr bwMode="auto">
            <a:xfrm>
              <a:off x="6934200" y="1447800"/>
              <a:ext cx="1371600" cy="762000"/>
            </a:xfrm>
            <a:prstGeom prst="ellipse">
              <a:avLst/>
            </a:prstGeom>
            <a:noFill/>
            <a:ln w="38100" algn="ctr">
              <a:solidFill>
                <a:schemeClr val="accent4"/>
              </a:solidFill>
              <a:round/>
              <a:headEnd/>
              <a:tailEnd/>
            </a:ln>
          </p:spPr>
          <p:txBody>
            <a:bodyPr/>
            <a:lstStyle/>
            <a:p>
              <a:endParaRPr lang="en-US">
                <a:solidFill>
                  <a:prstClr val="white"/>
                </a:solidFill>
              </a:endParaRPr>
            </a:p>
          </p:txBody>
        </p:sp>
        <p:sp>
          <p:nvSpPr>
            <p:cNvPr id="27" name="Right Triangle 33"/>
            <p:cNvSpPr>
              <a:spLocks noChangeArrowheads="1"/>
            </p:cNvSpPr>
            <p:nvPr/>
          </p:nvSpPr>
          <p:spPr bwMode="auto">
            <a:xfrm rot="-5400000">
              <a:off x="7019598" y="1943100"/>
              <a:ext cx="228600" cy="228600"/>
            </a:xfrm>
            <a:prstGeom prst="rtTriangle">
              <a:avLst/>
            </a:prstGeom>
            <a:solidFill>
              <a:schemeClr val="accent4"/>
            </a:solidFill>
            <a:ln w="25400" algn="ctr">
              <a:noFill/>
              <a:round/>
              <a:headEnd/>
              <a:tailEnd/>
            </a:ln>
          </p:spPr>
          <p:txBody>
            <a:bodyPr vert="eaVert" wrap="none"/>
            <a:lstStyle/>
            <a:p>
              <a:endParaRPr lang="en-US">
                <a:solidFill>
                  <a:prstClr val="white"/>
                </a:solidFill>
              </a:endParaRPr>
            </a:p>
          </p:txBody>
        </p:sp>
      </p:grpSp>
      <p:sp>
        <p:nvSpPr>
          <p:cNvPr id="28" name="Oval 24"/>
          <p:cNvSpPr>
            <a:spLocks noChangeArrowheads="1"/>
          </p:cNvSpPr>
          <p:nvPr/>
        </p:nvSpPr>
        <p:spPr bwMode="auto">
          <a:xfrm>
            <a:off x="5586545" y="4481443"/>
            <a:ext cx="6297560" cy="1752600"/>
          </a:xfrm>
          <a:prstGeom prst="ellipse">
            <a:avLst/>
          </a:prstGeom>
          <a:solidFill>
            <a:schemeClr val="bg1">
              <a:lumMod val="85000"/>
            </a:schemeClr>
          </a:solidFill>
          <a:ln w="25400" algn="ctr">
            <a:noFill/>
            <a:round/>
            <a:headEnd/>
            <a:tailEnd/>
          </a:ln>
        </p:spPr>
        <p:txBody>
          <a:bodyPr/>
          <a:lstStyle/>
          <a:p>
            <a:endParaRPr lang="en-US">
              <a:solidFill>
                <a:prstClr val="white"/>
              </a:solidFill>
            </a:endParaRPr>
          </a:p>
        </p:txBody>
      </p:sp>
      <p:sp>
        <p:nvSpPr>
          <p:cNvPr id="29" name="Rectangle 28"/>
          <p:cNvSpPr/>
          <p:nvPr/>
        </p:nvSpPr>
        <p:spPr bwMode="auto">
          <a:xfrm>
            <a:off x="2399943" y="5065800"/>
            <a:ext cx="578907" cy="408623"/>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pic>
        <p:nvPicPr>
          <p:cNvPr id="30"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027093" y="5548243"/>
            <a:ext cx="345352" cy="568057"/>
          </a:xfrm>
          <a:prstGeom prst="rect">
            <a:avLst/>
          </a:prstGeom>
          <a:noFill/>
          <a:ln w="9525">
            <a:noFill/>
            <a:miter lim="800000"/>
            <a:headEnd/>
            <a:tailEnd/>
          </a:ln>
        </p:spPr>
      </p:pic>
      <p:pic>
        <p:nvPicPr>
          <p:cNvPr id="31"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144402" y="4862443"/>
            <a:ext cx="345352" cy="568057"/>
          </a:xfrm>
          <a:prstGeom prst="rect">
            <a:avLst/>
          </a:prstGeom>
          <a:noFill/>
          <a:ln w="9525">
            <a:noFill/>
            <a:miter lim="800000"/>
            <a:headEnd/>
            <a:tailEnd/>
          </a:ln>
        </p:spPr>
      </p:pic>
      <p:pic>
        <p:nvPicPr>
          <p:cNvPr id="32"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855416" y="5395843"/>
            <a:ext cx="345352" cy="568057"/>
          </a:xfrm>
          <a:prstGeom prst="rect">
            <a:avLst/>
          </a:prstGeom>
          <a:noFill/>
          <a:ln w="9525">
            <a:noFill/>
            <a:miter lim="800000"/>
            <a:headEnd/>
            <a:tailEnd/>
          </a:ln>
        </p:spPr>
      </p:pic>
      <p:pic>
        <p:nvPicPr>
          <p:cNvPr id="33"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0668005" y="4862443"/>
            <a:ext cx="345352" cy="568057"/>
          </a:xfrm>
          <a:prstGeom prst="rect">
            <a:avLst/>
          </a:prstGeom>
          <a:noFill/>
          <a:ln w="9525">
            <a:noFill/>
            <a:miter lim="800000"/>
            <a:headEnd/>
            <a:tailEnd/>
          </a:ln>
        </p:spPr>
      </p:pic>
      <p:pic>
        <p:nvPicPr>
          <p:cNvPr id="34"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401916" y="5319643"/>
            <a:ext cx="345352" cy="568057"/>
          </a:xfrm>
          <a:prstGeom prst="rect">
            <a:avLst/>
          </a:prstGeom>
          <a:noFill/>
          <a:ln w="9525">
            <a:noFill/>
            <a:miter lim="800000"/>
            <a:headEnd/>
            <a:tailEnd/>
          </a:ln>
        </p:spPr>
      </p:pic>
      <p:pic>
        <p:nvPicPr>
          <p:cNvPr id="35"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7620799" y="4843393"/>
            <a:ext cx="345352" cy="568057"/>
          </a:xfrm>
          <a:prstGeom prst="rect">
            <a:avLst/>
          </a:prstGeom>
          <a:noFill/>
          <a:ln w="9525">
            <a:noFill/>
            <a:miter lim="800000"/>
            <a:headEnd/>
            <a:tailEnd/>
          </a:ln>
        </p:spPr>
      </p:pic>
      <p:sp>
        <p:nvSpPr>
          <p:cNvPr id="39" name="TextBox 30"/>
          <p:cNvSpPr txBox="1">
            <a:spLocks noChangeArrowheads="1"/>
          </p:cNvSpPr>
          <p:nvPr/>
        </p:nvSpPr>
        <p:spPr bwMode="auto">
          <a:xfrm>
            <a:off x="3431494" y="5156359"/>
            <a:ext cx="825226" cy="400110"/>
          </a:xfrm>
          <a:prstGeom prst="rect">
            <a:avLst/>
          </a:prstGeom>
          <a:noFill/>
        </p:spPr>
        <p:txBody>
          <a:bodyPr wrap="none" rtlCol="0" anchor="ctr">
            <a:spAutoFit/>
          </a:bodyPr>
          <a:lstStyle>
            <a:defPPr>
              <a:defRPr lang="en-US"/>
            </a:defPPr>
            <a:lvl1pPr>
              <a:defRPr sz="2000">
                <a:solidFill>
                  <a:schemeClr val="tx2"/>
                </a:solidFill>
              </a:defRPr>
            </a:lvl1pPr>
          </a:lstStyle>
          <a:p>
            <a:pPr algn="ctr"/>
            <a:r>
              <a:rPr lang="en-US" dirty="0" err="1"/>
              <a:t>Paxos</a:t>
            </a:r>
            <a:endParaRPr lang="en-US" dirty="0"/>
          </a:p>
        </p:txBody>
      </p:sp>
      <p:cxnSp>
        <p:nvCxnSpPr>
          <p:cNvPr id="40" name="Straight Arrow Connector 39"/>
          <p:cNvCxnSpPr/>
          <p:nvPr/>
        </p:nvCxnSpPr>
        <p:spPr bwMode="auto">
          <a:xfrm>
            <a:off x="5078677" y="5319643"/>
            <a:ext cx="812588" cy="1588"/>
          </a:xfrm>
          <a:prstGeom prst="straightConnector1">
            <a:avLst/>
          </a:prstGeom>
          <a:ln w="38100">
            <a:solidFill>
              <a:srgbClr val="FFC000"/>
            </a:solidFill>
            <a:prstDash val="solid"/>
            <a:headEnd type="triangl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rot="10800000">
            <a:off x="0" y="1927944"/>
            <a:ext cx="12188825" cy="1588"/>
          </a:xfrm>
          <a:prstGeom prst="line">
            <a:avLst/>
          </a:prstGeom>
          <a:ln w="38100" cmpd="sng">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bwMode="auto">
          <a:xfrm flipH="1" flipV="1">
            <a:off x="7965937" y="2717949"/>
            <a:ext cx="1226479" cy="772894"/>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bwMode="auto">
          <a:xfrm flipV="1">
            <a:off x="7565619" y="2717949"/>
            <a:ext cx="400318" cy="779677"/>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bwMode="auto">
          <a:xfrm flipV="1">
            <a:off x="6399130" y="2717949"/>
            <a:ext cx="1523606" cy="772902"/>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44" name="TextBox 30"/>
          <p:cNvSpPr txBox="1">
            <a:spLocks noChangeArrowheads="1"/>
          </p:cNvSpPr>
          <p:nvPr/>
        </p:nvSpPr>
        <p:spPr bwMode="auto">
          <a:xfrm>
            <a:off x="522529" y="1008894"/>
            <a:ext cx="1568699" cy="867930"/>
          </a:xfrm>
          <a:prstGeom prst="rect">
            <a:avLst/>
          </a:prstGeom>
          <a:noFill/>
        </p:spPr>
        <p:txBody>
          <a:bodyPr wrap="none" lIns="0" rtlCol="0">
            <a:spAutoFit/>
          </a:bodyPr>
          <a:lstStyle>
            <a:defPPr>
              <a:defRPr lang="en-US"/>
            </a:defPPr>
            <a:lvl1pPr>
              <a:lnSpc>
                <a:spcPct val="90000"/>
              </a:lnSpc>
              <a:defRPr sz="2800">
                <a:solidFill>
                  <a:schemeClr val="accent2">
                    <a:alpha val="99000"/>
                  </a:schemeClr>
                </a:solidFill>
                <a:latin typeface="Segoe UI Light" pitchFamily="34" charset="0"/>
              </a:defRPr>
            </a:lvl1pPr>
          </a:lstStyle>
          <a:p>
            <a:r>
              <a:rPr lang="en-US" dirty="0">
                <a:solidFill>
                  <a:schemeClr val="tx2">
                    <a:alpha val="99000"/>
                  </a:schemeClr>
                </a:solidFill>
              </a:rPr>
              <a:t>Front </a:t>
            </a:r>
            <a:r>
              <a:rPr lang="en-US" dirty="0" smtClean="0">
                <a:solidFill>
                  <a:schemeClr val="tx2">
                    <a:alpha val="99000"/>
                  </a:schemeClr>
                </a:solidFill>
              </a:rPr>
              <a:t/>
            </a:r>
            <a:br>
              <a:rPr lang="en-US" dirty="0" smtClean="0">
                <a:solidFill>
                  <a:schemeClr val="tx2">
                    <a:alpha val="99000"/>
                  </a:schemeClr>
                </a:solidFill>
              </a:rPr>
            </a:br>
            <a:r>
              <a:rPr lang="en-US" dirty="0" smtClean="0">
                <a:solidFill>
                  <a:schemeClr val="tx2">
                    <a:alpha val="99000"/>
                  </a:schemeClr>
                </a:solidFill>
              </a:rPr>
              <a:t>End </a:t>
            </a:r>
            <a:r>
              <a:rPr lang="en-US" dirty="0">
                <a:solidFill>
                  <a:schemeClr val="tx2">
                    <a:alpha val="99000"/>
                  </a:schemeClr>
                </a:solidFill>
              </a:rPr>
              <a:t>Layer</a:t>
            </a:r>
          </a:p>
        </p:txBody>
      </p:sp>
      <p:sp>
        <p:nvSpPr>
          <p:cNvPr id="47" name="Rectangle 46"/>
          <p:cNvSpPr/>
          <p:nvPr/>
        </p:nvSpPr>
        <p:spPr bwMode="auto">
          <a:xfrm>
            <a:off x="2706044" y="1250261"/>
            <a:ext cx="914162" cy="338554"/>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60" name="Rectangle 59"/>
          <p:cNvSpPr/>
          <p:nvPr/>
        </p:nvSpPr>
        <p:spPr bwMode="auto">
          <a:xfrm>
            <a:off x="4061367" y="5644240"/>
            <a:ext cx="578907" cy="408623"/>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sp>
        <p:nvSpPr>
          <p:cNvPr id="61" name="Rectangle 60"/>
          <p:cNvSpPr/>
          <p:nvPr/>
        </p:nvSpPr>
        <p:spPr bwMode="auto">
          <a:xfrm>
            <a:off x="4061367" y="4737848"/>
            <a:ext cx="578907" cy="374571"/>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sp>
        <p:nvSpPr>
          <p:cNvPr id="64" name="Rectangle 63"/>
          <p:cNvSpPr/>
          <p:nvPr/>
        </p:nvSpPr>
        <p:spPr bwMode="auto">
          <a:xfrm>
            <a:off x="5141204" y="3497626"/>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66" name="Rectangle 65"/>
          <p:cNvSpPr/>
          <p:nvPr/>
        </p:nvSpPr>
        <p:spPr bwMode="auto">
          <a:xfrm>
            <a:off x="6873732" y="3497626"/>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67" name="Rectangle 66"/>
          <p:cNvSpPr/>
          <p:nvPr/>
        </p:nvSpPr>
        <p:spPr bwMode="auto">
          <a:xfrm>
            <a:off x="8606261" y="3497625"/>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68" name="Rectangle 67"/>
          <p:cNvSpPr/>
          <p:nvPr/>
        </p:nvSpPr>
        <p:spPr bwMode="auto">
          <a:xfrm>
            <a:off x="7274051" y="2070963"/>
            <a:ext cx="1383773" cy="646986"/>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Master</a:t>
            </a:r>
          </a:p>
        </p:txBody>
      </p:sp>
      <p:sp>
        <p:nvSpPr>
          <p:cNvPr id="73" name="Rectangle 72"/>
          <p:cNvSpPr/>
          <p:nvPr/>
        </p:nvSpPr>
        <p:spPr bwMode="auto">
          <a:xfrm>
            <a:off x="4534836" y="1250261"/>
            <a:ext cx="914162" cy="338554"/>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74" name="Rectangle 73"/>
          <p:cNvSpPr/>
          <p:nvPr/>
        </p:nvSpPr>
        <p:spPr bwMode="auto">
          <a:xfrm>
            <a:off x="6363628" y="1281038"/>
            <a:ext cx="914162" cy="276999"/>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75" name="Rectangle 74"/>
          <p:cNvSpPr/>
          <p:nvPr/>
        </p:nvSpPr>
        <p:spPr bwMode="auto">
          <a:xfrm>
            <a:off x="8192420" y="1281038"/>
            <a:ext cx="914162" cy="276999"/>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76" name="Rectangle 75"/>
          <p:cNvSpPr/>
          <p:nvPr/>
        </p:nvSpPr>
        <p:spPr bwMode="auto">
          <a:xfrm>
            <a:off x="10021210" y="1281038"/>
            <a:ext cx="914162" cy="276999"/>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77" name="Rectangle 76"/>
          <p:cNvSpPr/>
          <p:nvPr/>
        </p:nvSpPr>
        <p:spPr bwMode="auto">
          <a:xfrm>
            <a:off x="10292290" y="2070963"/>
            <a:ext cx="1383773" cy="646985"/>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Lock Service</a:t>
            </a:r>
          </a:p>
        </p:txBody>
      </p:sp>
      <p:cxnSp>
        <p:nvCxnSpPr>
          <p:cNvPr id="78" name="Straight Arrow Connector 77"/>
          <p:cNvCxnSpPr/>
          <p:nvPr/>
        </p:nvCxnSpPr>
        <p:spPr bwMode="auto">
          <a:xfrm flipH="1" flipV="1">
            <a:off x="8657824" y="2394456"/>
            <a:ext cx="1585662" cy="0"/>
          </a:xfrm>
          <a:prstGeom prst="straightConnector1">
            <a:avLst/>
          </a:prstGeom>
          <a:ln w="44450">
            <a:solidFill>
              <a:srgbClr val="FFC000"/>
            </a:solidFill>
            <a:prstDash val="dash"/>
            <a:headEnd type="non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a:stCxn id="77" idx="2"/>
          </p:cNvCxnSpPr>
          <p:nvPr/>
        </p:nvCxnSpPr>
        <p:spPr bwMode="auto">
          <a:xfrm flipH="1">
            <a:off x="9298148" y="2717948"/>
            <a:ext cx="1686029" cy="779678"/>
          </a:xfrm>
          <a:prstGeom prst="straightConnector1">
            <a:avLst/>
          </a:prstGeom>
          <a:ln w="44450">
            <a:solidFill>
              <a:srgbClr val="FFC000"/>
            </a:solidFill>
            <a:prstDash val="dash"/>
            <a:headEnd type="none" w="med" len="lg"/>
            <a:tailEnd type="none" w="med" len="lg"/>
          </a:ln>
        </p:spPr>
        <p:style>
          <a:lnRef idx="1">
            <a:schemeClr val="accent1"/>
          </a:lnRef>
          <a:fillRef idx="0">
            <a:schemeClr val="accent1"/>
          </a:fillRef>
          <a:effectRef idx="0">
            <a:schemeClr val="accent1"/>
          </a:effectRef>
          <a:fontRef idx="minor">
            <a:schemeClr val="tx1"/>
          </a:fontRef>
        </p:style>
      </p:cxnSp>
      <p:sp>
        <p:nvSpPr>
          <p:cNvPr id="106" name="TextBox 30"/>
          <p:cNvSpPr txBox="1">
            <a:spLocks noChangeArrowheads="1"/>
          </p:cNvSpPr>
          <p:nvPr/>
        </p:nvSpPr>
        <p:spPr bwMode="auto">
          <a:xfrm>
            <a:off x="522529" y="2776680"/>
            <a:ext cx="1437125" cy="867930"/>
          </a:xfrm>
          <a:prstGeom prst="rect">
            <a:avLst/>
          </a:prstGeom>
          <a:noFill/>
        </p:spPr>
        <p:txBody>
          <a:bodyPr wrap="none" lIns="0" rtlCol="0">
            <a:spAutoFit/>
          </a:bodyPr>
          <a:lstStyle>
            <a:defPPr>
              <a:defRPr lang="en-US"/>
            </a:defPPr>
            <a:lvl1pPr>
              <a:lnSpc>
                <a:spcPct val="90000"/>
              </a:lnSpc>
              <a:defRPr sz="2800">
                <a:solidFill>
                  <a:schemeClr val="accent2">
                    <a:alpha val="99000"/>
                  </a:schemeClr>
                </a:solidFill>
                <a:latin typeface="Segoe UI Light" pitchFamily="34" charset="0"/>
              </a:defRPr>
            </a:lvl1pPr>
          </a:lstStyle>
          <a:p>
            <a:r>
              <a:rPr lang="en-US" dirty="0">
                <a:solidFill>
                  <a:schemeClr val="tx2">
                    <a:alpha val="99000"/>
                  </a:schemeClr>
                </a:solidFill>
              </a:rPr>
              <a:t>Partition </a:t>
            </a:r>
            <a:r>
              <a:rPr lang="en-US" dirty="0" smtClean="0">
                <a:solidFill>
                  <a:schemeClr val="tx2">
                    <a:alpha val="99000"/>
                  </a:schemeClr>
                </a:solidFill>
              </a:rPr>
              <a:t/>
            </a:r>
            <a:br>
              <a:rPr lang="en-US" dirty="0" smtClean="0">
                <a:solidFill>
                  <a:schemeClr val="tx2">
                    <a:alpha val="99000"/>
                  </a:schemeClr>
                </a:solidFill>
              </a:rPr>
            </a:br>
            <a:r>
              <a:rPr lang="en-US" dirty="0" smtClean="0">
                <a:solidFill>
                  <a:schemeClr val="tx2">
                    <a:alpha val="99000"/>
                  </a:schemeClr>
                </a:solidFill>
              </a:rPr>
              <a:t>Layer</a:t>
            </a:r>
            <a:endParaRPr lang="en-US" dirty="0">
              <a:solidFill>
                <a:schemeClr val="tx2">
                  <a:alpha val="99000"/>
                </a:schemeClr>
              </a:solidFill>
            </a:endParaRPr>
          </a:p>
        </p:txBody>
      </p:sp>
      <p:sp>
        <p:nvSpPr>
          <p:cNvPr id="107" name="TextBox 30"/>
          <p:cNvSpPr txBox="1">
            <a:spLocks noChangeArrowheads="1"/>
          </p:cNvSpPr>
          <p:nvPr/>
        </p:nvSpPr>
        <p:spPr bwMode="auto">
          <a:xfrm>
            <a:off x="522529" y="4961878"/>
            <a:ext cx="898644" cy="867930"/>
          </a:xfrm>
          <a:prstGeom prst="rect">
            <a:avLst/>
          </a:prstGeom>
          <a:noFill/>
        </p:spPr>
        <p:txBody>
          <a:bodyPr wrap="none" lIns="0" rtlCol="0">
            <a:spAutoFit/>
          </a:bodyPr>
          <a:lstStyle>
            <a:defPPr>
              <a:defRPr lang="en-US"/>
            </a:defPPr>
            <a:lvl1pPr>
              <a:defRPr sz="2000">
                <a:solidFill>
                  <a:schemeClr val="tx2"/>
                </a:solidFill>
              </a:defRPr>
            </a:lvl1pPr>
          </a:lstStyle>
          <a:p>
            <a:pPr>
              <a:lnSpc>
                <a:spcPct val="90000"/>
              </a:lnSpc>
            </a:pPr>
            <a:r>
              <a:rPr lang="en-US" sz="2800" dirty="0">
                <a:solidFill>
                  <a:schemeClr val="accent2">
                    <a:alpha val="99000"/>
                  </a:schemeClr>
                </a:solidFill>
                <a:latin typeface="Segoe UI Light" pitchFamily="34" charset="0"/>
              </a:rPr>
              <a:t>DFS </a:t>
            </a:r>
          </a:p>
          <a:p>
            <a:pPr>
              <a:lnSpc>
                <a:spcPct val="90000"/>
              </a:lnSpc>
            </a:pPr>
            <a:r>
              <a:rPr lang="en-US" sz="2800" dirty="0">
                <a:solidFill>
                  <a:schemeClr val="accent2">
                    <a:alpha val="99000"/>
                  </a:schemeClr>
                </a:solidFill>
                <a:latin typeface="Segoe UI Light" pitchFamily="34" charset="0"/>
              </a:rPr>
              <a:t>Layer</a:t>
            </a:r>
          </a:p>
        </p:txBody>
      </p:sp>
      <p:sp>
        <p:nvSpPr>
          <p:cNvPr id="11" name="Rectangle 10"/>
          <p:cNvSpPr/>
          <p:nvPr/>
        </p:nvSpPr>
        <p:spPr bwMode="auto">
          <a:xfrm>
            <a:off x="2199735" y="4557643"/>
            <a:ext cx="9476328" cy="1676400"/>
          </a:xfrm>
          <a:prstGeom prst="rect">
            <a:avLst/>
          </a:prstGeom>
          <a:noFill/>
          <a:ln w="25400" cap="flat" cmpd="sng" algn="ctr">
            <a:solidFill>
              <a:schemeClr val="tx2"/>
            </a:solidFill>
            <a:prstDash val="solid"/>
            <a:round/>
            <a:headEnd type="none" w="med" len="med"/>
            <a:tailEnd type="none" w="med" len="med"/>
          </a:ln>
          <a:effectLst/>
        </p:spPr>
        <p:txBody>
          <a:bodyPr wrap="none"/>
          <a:lstStyle/>
          <a:p>
            <a:pPr algn="ctr">
              <a:defRPr/>
            </a:pPr>
            <a:endParaRPr lang="en-US" dirty="0">
              <a:solidFill>
                <a:prstClr val="white"/>
              </a:solidFill>
            </a:endParaRPr>
          </a:p>
        </p:txBody>
      </p:sp>
      <p:sp>
        <p:nvSpPr>
          <p:cNvPr id="70" name="Content Placeholder 2"/>
          <p:cNvSpPr txBox="1">
            <a:spLocks/>
          </p:cNvSpPr>
          <p:nvPr/>
        </p:nvSpPr>
        <p:spPr>
          <a:xfrm>
            <a:off x="8579177" y="186050"/>
            <a:ext cx="3109456" cy="761007"/>
          </a:xfrm>
          <a:prstGeom prst="rect">
            <a:avLst/>
          </a:prstGeom>
        </p:spPr>
        <p:txBody>
          <a:bodyPr vert="horz" wrap="square" lIns="0" tIns="0" rIns="0" bIns="0" rtlCol="0" anchor="ctr">
            <a:normAutofit fontScale="92500" lnSpcReduction="20000"/>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a:spcBef>
                <a:spcPts val="300"/>
              </a:spcBef>
              <a:buFont typeface="Arial" pitchFamily="34" charset="0"/>
              <a:buNone/>
            </a:pPr>
            <a:r>
              <a:rPr lang="en-US" sz="2000" spc="-50" smtClean="0"/>
              <a:t>Stateless Servers</a:t>
            </a:r>
          </a:p>
          <a:p>
            <a:pPr marL="3175" lvl="1" indent="0">
              <a:spcBef>
                <a:spcPts val="300"/>
              </a:spcBef>
              <a:buFont typeface="Arial" pitchFamily="34" charset="0"/>
              <a:buNone/>
            </a:pPr>
            <a:r>
              <a:rPr lang="en-US" sz="2000" spc="-50" smtClean="0"/>
              <a:t>Authentication + authorization</a:t>
            </a:r>
          </a:p>
          <a:p>
            <a:pPr marL="3175" lvl="1" indent="0">
              <a:spcBef>
                <a:spcPts val="300"/>
              </a:spcBef>
              <a:buFont typeface="Arial" pitchFamily="34" charset="0"/>
              <a:buNone/>
            </a:pPr>
            <a:r>
              <a:rPr lang="en-US" sz="2000" spc="-50" smtClean="0"/>
              <a:t>Request routing</a:t>
            </a:r>
            <a:endParaRPr lang="en-US" sz="2000" spc="-50" dirty="0"/>
          </a:p>
        </p:txBody>
      </p:sp>
      <p:sp>
        <p:nvSpPr>
          <p:cNvPr id="46" name="TextBox 25"/>
          <p:cNvSpPr txBox="1">
            <a:spLocks noChangeArrowheads="1"/>
          </p:cNvSpPr>
          <p:nvPr/>
        </p:nvSpPr>
        <p:spPr bwMode="auto">
          <a:xfrm>
            <a:off x="8367554" y="5826065"/>
            <a:ext cx="1520673" cy="400110"/>
          </a:xfrm>
          <a:prstGeom prst="rect">
            <a:avLst/>
          </a:prstGeom>
          <a:noFill/>
        </p:spPr>
        <p:txBody>
          <a:bodyPr wrap="none" rtlCol="0" anchor="ctr">
            <a:spAutoFit/>
          </a:bodyPr>
          <a:lstStyle>
            <a:defPPr>
              <a:defRPr lang="en-US"/>
            </a:defPPr>
            <a:lvl1pPr algn="ctr">
              <a:defRPr sz="2000">
                <a:solidFill>
                  <a:schemeClr val="tx2"/>
                </a:solidFill>
              </a:defRPr>
            </a:lvl1pPr>
          </a:lstStyle>
          <a:p>
            <a:r>
              <a:rPr lang="en-US" dirty="0"/>
              <a:t>DFS Servers</a:t>
            </a:r>
          </a:p>
        </p:txBody>
      </p:sp>
    </p:spTree>
    <p:extLst>
      <p:ext uri="{BB962C8B-B14F-4D97-AF65-F5344CB8AC3E}">
        <p14:creationId xmlns:p14="http://schemas.microsoft.com/office/powerpoint/2010/main" val="1186101231"/>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2199735" y="2043039"/>
            <a:ext cx="7959491" cy="2335213"/>
          </a:xfrm>
          <a:prstGeom prst="rect">
            <a:avLst/>
          </a:prstGeom>
          <a:solidFill>
            <a:schemeClr val="bg1">
              <a:lumMod val="85000"/>
              <a:alpha val="50000"/>
            </a:schemeClr>
          </a:solidFill>
          <a:ln w="25400" cap="flat" cmpd="sng" algn="ctr">
            <a:solidFill>
              <a:schemeClr val="tx2"/>
            </a:solidFill>
            <a:prstDash val="dash"/>
            <a:round/>
            <a:headEnd type="none" w="med" len="med"/>
            <a:tailEnd type="none" w="med" len="med"/>
          </a:ln>
          <a:effectLst/>
        </p:spPr>
        <p:txBody>
          <a:bodyPr/>
          <a:lstStyle/>
          <a:p>
            <a:pPr>
              <a:defRPr/>
            </a:pPr>
            <a:r>
              <a:rPr lang="en-US" dirty="0">
                <a:solidFill>
                  <a:prstClr val="white"/>
                </a:solidFill>
              </a:rPr>
              <a:t>	</a:t>
            </a:r>
          </a:p>
        </p:txBody>
      </p:sp>
      <p:cxnSp>
        <p:nvCxnSpPr>
          <p:cNvPr id="69" name="Straight Arrow Connector 68"/>
          <p:cNvCxnSpPr/>
          <p:nvPr/>
        </p:nvCxnSpPr>
        <p:spPr bwMode="auto">
          <a:xfrm flipV="1">
            <a:off x="4100563" y="2717949"/>
            <a:ext cx="3822173" cy="779677"/>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62" name="Rectangle 61"/>
          <p:cNvSpPr/>
          <p:nvPr/>
        </p:nvSpPr>
        <p:spPr bwMode="auto">
          <a:xfrm>
            <a:off x="3408676" y="3497626"/>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45" name="Rectangle 44"/>
          <p:cNvSpPr/>
          <p:nvPr/>
        </p:nvSpPr>
        <p:spPr>
          <a:xfrm>
            <a:off x="2199735" y="1052438"/>
            <a:ext cx="9476328" cy="762000"/>
          </a:xfrm>
          <a:prstGeom prst="rect">
            <a:avLst/>
          </a:prstGeom>
          <a:solidFill>
            <a:schemeClr val="bg1">
              <a:lumMod val="85000"/>
            </a:schemeClr>
          </a:solidFill>
          <a:ln w="25400" cap="flat" cmpd="sng" algn="ctr">
            <a:noFill/>
            <a:prstDash val="sysDot"/>
            <a:round/>
            <a:headEnd type="none" w="med" len="med"/>
            <a:tailEnd type="none" w="med" len="med"/>
          </a:ln>
          <a:effectLst/>
        </p:spPr>
        <p:txBody>
          <a:bodyPr anchor="b"/>
          <a:lstStyle/>
          <a:p>
            <a:pPr algn="ctr"/>
            <a:endParaRPr lang="en-US">
              <a:solidFill>
                <a:prstClr val="white"/>
              </a:solidFill>
            </a:endParaRPr>
          </a:p>
        </p:txBody>
      </p:sp>
      <p:sp>
        <p:nvSpPr>
          <p:cNvPr id="2" name="Title 1"/>
          <p:cNvSpPr>
            <a:spLocks noGrp="1"/>
          </p:cNvSpPr>
          <p:nvPr>
            <p:ph type="title"/>
          </p:nvPr>
        </p:nvSpPr>
        <p:spPr>
          <a:xfrm>
            <a:off x="519112" y="228600"/>
            <a:ext cx="11149013" cy="553998"/>
          </a:xfrm>
        </p:spPr>
        <p:txBody>
          <a:bodyPr/>
          <a:lstStyle/>
          <a:p>
            <a:r>
              <a:rPr lang="en-US" sz="4000" dirty="0" smtClean="0"/>
              <a:t>Storage Stamp Architecture</a:t>
            </a:r>
            <a:endParaRPr lang="en-US" sz="4000" dirty="0"/>
          </a:p>
        </p:txBody>
      </p:sp>
      <p:cxnSp>
        <p:nvCxnSpPr>
          <p:cNvPr id="65" name="Straight Connector 64"/>
          <p:cNvCxnSpPr/>
          <p:nvPr/>
        </p:nvCxnSpPr>
        <p:spPr>
          <a:xfrm rot="10800000">
            <a:off x="0" y="4467153"/>
            <a:ext cx="12188825" cy="1588"/>
          </a:xfrm>
          <a:prstGeom prst="line">
            <a:avLst/>
          </a:prstGeom>
          <a:ln w="38100" cmpd="sng">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2" name="Group 34"/>
          <p:cNvGrpSpPr>
            <a:grpSpLocks/>
          </p:cNvGrpSpPr>
          <p:nvPr/>
        </p:nvGrpSpPr>
        <p:grpSpPr bwMode="auto">
          <a:xfrm>
            <a:off x="2846176" y="4938643"/>
            <a:ext cx="2130928" cy="762000"/>
            <a:chOff x="6934200" y="1447800"/>
            <a:chExt cx="1371600" cy="762000"/>
          </a:xfrm>
        </p:grpSpPr>
        <p:sp>
          <p:nvSpPr>
            <p:cNvPr id="26" name="Oval 31"/>
            <p:cNvSpPr>
              <a:spLocks noChangeArrowheads="1"/>
            </p:cNvSpPr>
            <p:nvPr/>
          </p:nvSpPr>
          <p:spPr bwMode="auto">
            <a:xfrm>
              <a:off x="6934200" y="1447800"/>
              <a:ext cx="1371600" cy="762000"/>
            </a:xfrm>
            <a:prstGeom prst="ellipse">
              <a:avLst/>
            </a:prstGeom>
            <a:noFill/>
            <a:ln w="38100" algn="ctr">
              <a:solidFill>
                <a:schemeClr val="accent4"/>
              </a:solidFill>
              <a:round/>
              <a:headEnd/>
              <a:tailEnd/>
            </a:ln>
          </p:spPr>
          <p:txBody>
            <a:bodyPr/>
            <a:lstStyle/>
            <a:p>
              <a:endParaRPr lang="en-US">
                <a:solidFill>
                  <a:prstClr val="white"/>
                </a:solidFill>
              </a:endParaRPr>
            </a:p>
          </p:txBody>
        </p:sp>
        <p:sp>
          <p:nvSpPr>
            <p:cNvPr id="27" name="Right Triangle 33"/>
            <p:cNvSpPr>
              <a:spLocks noChangeArrowheads="1"/>
            </p:cNvSpPr>
            <p:nvPr/>
          </p:nvSpPr>
          <p:spPr bwMode="auto">
            <a:xfrm rot="-5400000">
              <a:off x="7019598" y="1943100"/>
              <a:ext cx="228600" cy="228600"/>
            </a:xfrm>
            <a:prstGeom prst="rtTriangle">
              <a:avLst/>
            </a:prstGeom>
            <a:solidFill>
              <a:schemeClr val="accent4"/>
            </a:solidFill>
            <a:ln w="25400" algn="ctr">
              <a:noFill/>
              <a:round/>
              <a:headEnd/>
              <a:tailEnd/>
            </a:ln>
          </p:spPr>
          <p:txBody>
            <a:bodyPr vert="eaVert" wrap="none"/>
            <a:lstStyle/>
            <a:p>
              <a:endParaRPr lang="en-US">
                <a:solidFill>
                  <a:prstClr val="white"/>
                </a:solidFill>
              </a:endParaRPr>
            </a:p>
          </p:txBody>
        </p:sp>
      </p:grpSp>
      <p:sp>
        <p:nvSpPr>
          <p:cNvPr id="28" name="Oval 24"/>
          <p:cNvSpPr>
            <a:spLocks noChangeArrowheads="1"/>
          </p:cNvSpPr>
          <p:nvPr/>
        </p:nvSpPr>
        <p:spPr bwMode="auto">
          <a:xfrm>
            <a:off x="5586545" y="4481443"/>
            <a:ext cx="6297560" cy="1752600"/>
          </a:xfrm>
          <a:prstGeom prst="ellipse">
            <a:avLst/>
          </a:prstGeom>
          <a:solidFill>
            <a:schemeClr val="bg1">
              <a:lumMod val="85000"/>
            </a:schemeClr>
          </a:solidFill>
          <a:ln w="25400" algn="ctr">
            <a:noFill/>
            <a:round/>
            <a:headEnd/>
            <a:tailEnd/>
          </a:ln>
        </p:spPr>
        <p:txBody>
          <a:bodyPr/>
          <a:lstStyle/>
          <a:p>
            <a:endParaRPr lang="en-US">
              <a:solidFill>
                <a:prstClr val="white"/>
              </a:solidFill>
            </a:endParaRPr>
          </a:p>
        </p:txBody>
      </p:sp>
      <p:sp>
        <p:nvSpPr>
          <p:cNvPr id="29" name="Rectangle 28"/>
          <p:cNvSpPr/>
          <p:nvPr/>
        </p:nvSpPr>
        <p:spPr bwMode="auto">
          <a:xfrm>
            <a:off x="2399943" y="5065800"/>
            <a:ext cx="578907" cy="408623"/>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pic>
        <p:nvPicPr>
          <p:cNvPr id="30"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027093" y="5548243"/>
            <a:ext cx="345352" cy="568057"/>
          </a:xfrm>
          <a:prstGeom prst="rect">
            <a:avLst/>
          </a:prstGeom>
          <a:noFill/>
          <a:ln w="9525">
            <a:noFill/>
            <a:miter lim="800000"/>
            <a:headEnd/>
            <a:tailEnd/>
          </a:ln>
        </p:spPr>
      </p:pic>
      <p:pic>
        <p:nvPicPr>
          <p:cNvPr id="31"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144402" y="4862443"/>
            <a:ext cx="345352" cy="568057"/>
          </a:xfrm>
          <a:prstGeom prst="rect">
            <a:avLst/>
          </a:prstGeom>
          <a:noFill/>
          <a:ln w="9525">
            <a:noFill/>
            <a:miter lim="800000"/>
            <a:headEnd/>
            <a:tailEnd/>
          </a:ln>
        </p:spPr>
      </p:pic>
      <p:pic>
        <p:nvPicPr>
          <p:cNvPr id="32"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9855416" y="5395843"/>
            <a:ext cx="345352" cy="568057"/>
          </a:xfrm>
          <a:prstGeom prst="rect">
            <a:avLst/>
          </a:prstGeom>
          <a:noFill/>
          <a:ln w="9525">
            <a:noFill/>
            <a:miter lim="800000"/>
            <a:headEnd/>
            <a:tailEnd/>
          </a:ln>
        </p:spPr>
      </p:pic>
      <p:pic>
        <p:nvPicPr>
          <p:cNvPr id="33"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10668005" y="4862443"/>
            <a:ext cx="345352" cy="568057"/>
          </a:xfrm>
          <a:prstGeom prst="rect">
            <a:avLst/>
          </a:prstGeom>
          <a:noFill/>
          <a:ln w="9525">
            <a:noFill/>
            <a:miter lim="800000"/>
            <a:headEnd/>
            <a:tailEnd/>
          </a:ln>
        </p:spPr>
      </p:pic>
      <p:pic>
        <p:nvPicPr>
          <p:cNvPr id="34"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6401916" y="5319643"/>
            <a:ext cx="345352" cy="568057"/>
          </a:xfrm>
          <a:prstGeom prst="rect">
            <a:avLst/>
          </a:prstGeom>
          <a:noFill/>
          <a:ln w="9525">
            <a:noFill/>
            <a:miter lim="800000"/>
            <a:headEnd/>
            <a:tailEnd/>
          </a:ln>
        </p:spPr>
      </p:pic>
      <p:pic>
        <p:nvPicPr>
          <p:cNvPr id="35" name="Picture 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7620799" y="4843393"/>
            <a:ext cx="345352" cy="568057"/>
          </a:xfrm>
          <a:prstGeom prst="rect">
            <a:avLst/>
          </a:prstGeom>
          <a:noFill/>
          <a:ln w="9525">
            <a:noFill/>
            <a:miter lim="800000"/>
            <a:headEnd/>
            <a:tailEnd/>
          </a:ln>
        </p:spPr>
      </p:pic>
      <p:sp>
        <p:nvSpPr>
          <p:cNvPr id="39" name="TextBox 30"/>
          <p:cNvSpPr txBox="1">
            <a:spLocks noChangeArrowheads="1"/>
          </p:cNvSpPr>
          <p:nvPr/>
        </p:nvSpPr>
        <p:spPr bwMode="auto">
          <a:xfrm>
            <a:off x="3431494" y="5156359"/>
            <a:ext cx="825226" cy="400110"/>
          </a:xfrm>
          <a:prstGeom prst="rect">
            <a:avLst/>
          </a:prstGeom>
          <a:noFill/>
        </p:spPr>
        <p:txBody>
          <a:bodyPr wrap="none" rtlCol="0" anchor="ctr">
            <a:spAutoFit/>
          </a:bodyPr>
          <a:lstStyle>
            <a:defPPr>
              <a:defRPr lang="en-US"/>
            </a:defPPr>
            <a:lvl1pPr>
              <a:defRPr sz="2000">
                <a:solidFill>
                  <a:schemeClr val="tx2"/>
                </a:solidFill>
              </a:defRPr>
            </a:lvl1pPr>
          </a:lstStyle>
          <a:p>
            <a:pPr algn="ctr"/>
            <a:r>
              <a:rPr lang="en-US" dirty="0" err="1"/>
              <a:t>Paxos</a:t>
            </a:r>
            <a:endParaRPr lang="en-US" dirty="0"/>
          </a:p>
        </p:txBody>
      </p:sp>
      <p:cxnSp>
        <p:nvCxnSpPr>
          <p:cNvPr id="40" name="Straight Arrow Connector 39"/>
          <p:cNvCxnSpPr/>
          <p:nvPr/>
        </p:nvCxnSpPr>
        <p:spPr bwMode="auto">
          <a:xfrm>
            <a:off x="5078677" y="5319643"/>
            <a:ext cx="812588" cy="1588"/>
          </a:xfrm>
          <a:prstGeom prst="straightConnector1">
            <a:avLst/>
          </a:prstGeom>
          <a:ln w="38100">
            <a:solidFill>
              <a:srgbClr val="FFC000"/>
            </a:solidFill>
            <a:prstDash val="solid"/>
            <a:headEnd type="triangle" w="med" len="lg"/>
            <a:tailEnd type="triangle" w="med" len="lg"/>
          </a:ln>
        </p:spPr>
        <p:style>
          <a:lnRef idx="1">
            <a:schemeClr val="accent1"/>
          </a:lnRef>
          <a:fillRef idx="0">
            <a:schemeClr val="accent1"/>
          </a:fillRef>
          <a:effectRef idx="0">
            <a:schemeClr val="accent1"/>
          </a:effectRef>
          <a:fontRef idx="minor">
            <a:schemeClr val="tx1"/>
          </a:fontRef>
        </p:style>
      </p:cxnSp>
      <p:sp>
        <p:nvSpPr>
          <p:cNvPr id="58" name="Line 26"/>
          <p:cNvSpPr>
            <a:spLocks noChangeShapeType="1"/>
          </p:cNvSpPr>
          <p:nvPr/>
        </p:nvSpPr>
        <p:spPr bwMode="auto">
          <a:xfrm>
            <a:off x="6805427" y="5624443"/>
            <a:ext cx="1117309" cy="228600"/>
          </a:xfrm>
          <a:prstGeom prst="line">
            <a:avLst/>
          </a:prstGeom>
          <a:ln w="38100">
            <a:solidFill>
              <a:srgbClr val="FFC000"/>
            </a:solidFill>
            <a:prstDash val="solid"/>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wrap="square">
            <a:spAutoFit/>
          </a:bodyPr>
          <a:lstStyle/>
          <a:p>
            <a:endParaRPr lang="en-US">
              <a:solidFill>
                <a:prstClr val="white"/>
              </a:solidFill>
            </a:endParaRPr>
          </a:p>
        </p:txBody>
      </p:sp>
      <p:cxnSp>
        <p:nvCxnSpPr>
          <p:cNvPr id="63" name="Straight Connector 62"/>
          <p:cNvCxnSpPr/>
          <p:nvPr/>
        </p:nvCxnSpPr>
        <p:spPr>
          <a:xfrm rot="10800000">
            <a:off x="0" y="1927944"/>
            <a:ext cx="12188825" cy="1588"/>
          </a:xfrm>
          <a:prstGeom prst="line">
            <a:avLst/>
          </a:prstGeom>
          <a:ln w="38100" cmpd="sng">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bwMode="auto">
          <a:xfrm flipH="1" flipV="1">
            <a:off x="7965937" y="2717949"/>
            <a:ext cx="1226479" cy="772894"/>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bwMode="auto">
          <a:xfrm flipV="1">
            <a:off x="7565619" y="2717949"/>
            <a:ext cx="400318" cy="779677"/>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bwMode="auto">
          <a:xfrm flipV="1">
            <a:off x="6399130" y="2717949"/>
            <a:ext cx="1523606" cy="772902"/>
          </a:xfrm>
          <a:prstGeom prst="straightConnector1">
            <a:avLst/>
          </a:prstGeom>
          <a:ln w="38100">
            <a:solidFill>
              <a:schemeClr val="tx2"/>
            </a:solidFill>
            <a:prstDash val="dash"/>
            <a:headEnd type="triangle" w="med" len="lg"/>
            <a:tailEnd type="none" w="med" len="lg"/>
          </a:ln>
        </p:spPr>
        <p:style>
          <a:lnRef idx="1">
            <a:schemeClr val="accent1"/>
          </a:lnRef>
          <a:fillRef idx="0">
            <a:schemeClr val="accent1"/>
          </a:fillRef>
          <a:effectRef idx="0">
            <a:schemeClr val="accent1"/>
          </a:effectRef>
          <a:fontRef idx="minor">
            <a:schemeClr val="tx1"/>
          </a:fontRef>
        </p:style>
      </p:cxnSp>
      <p:sp>
        <p:nvSpPr>
          <p:cNvPr id="44" name="TextBox 30"/>
          <p:cNvSpPr txBox="1">
            <a:spLocks noChangeArrowheads="1"/>
          </p:cNvSpPr>
          <p:nvPr/>
        </p:nvSpPr>
        <p:spPr bwMode="auto">
          <a:xfrm>
            <a:off x="522529" y="1008894"/>
            <a:ext cx="1568699" cy="867930"/>
          </a:xfrm>
          <a:prstGeom prst="rect">
            <a:avLst/>
          </a:prstGeom>
          <a:noFill/>
        </p:spPr>
        <p:txBody>
          <a:bodyPr wrap="none" lIns="0" rtlCol="0">
            <a:spAutoFit/>
          </a:bodyPr>
          <a:lstStyle>
            <a:defPPr>
              <a:defRPr lang="en-US"/>
            </a:defPPr>
            <a:lvl1pPr>
              <a:lnSpc>
                <a:spcPct val="90000"/>
              </a:lnSpc>
              <a:defRPr sz="2800">
                <a:solidFill>
                  <a:schemeClr val="accent2">
                    <a:alpha val="99000"/>
                  </a:schemeClr>
                </a:solidFill>
                <a:latin typeface="Segoe UI Light" pitchFamily="34" charset="0"/>
              </a:defRPr>
            </a:lvl1pPr>
          </a:lstStyle>
          <a:p>
            <a:r>
              <a:rPr lang="en-US" dirty="0"/>
              <a:t>Front </a:t>
            </a:r>
            <a:r>
              <a:rPr lang="en-US" dirty="0" smtClean="0"/>
              <a:t/>
            </a:r>
            <a:br>
              <a:rPr lang="en-US" dirty="0" smtClean="0"/>
            </a:br>
            <a:r>
              <a:rPr lang="en-US" dirty="0" smtClean="0"/>
              <a:t>End </a:t>
            </a:r>
            <a:r>
              <a:rPr lang="en-US" dirty="0"/>
              <a:t>Layer</a:t>
            </a:r>
          </a:p>
        </p:txBody>
      </p:sp>
      <p:sp>
        <p:nvSpPr>
          <p:cNvPr id="47" name="Rectangle 46"/>
          <p:cNvSpPr/>
          <p:nvPr/>
        </p:nvSpPr>
        <p:spPr bwMode="auto">
          <a:xfrm>
            <a:off x="2706044" y="1250261"/>
            <a:ext cx="914162" cy="338554"/>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55" name="Line 26"/>
          <p:cNvSpPr>
            <a:spLocks noChangeShapeType="1"/>
          </p:cNvSpPr>
          <p:nvPr/>
        </p:nvSpPr>
        <p:spPr bwMode="auto">
          <a:xfrm>
            <a:off x="6867749" y="747638"/>
            <a:ext cx="0" cy="457200"/>
          </a:xfrm>
          <a:prstGeom prst="line">
            <a:avLst/>
          </a:prstGeom>
          <a:ln w="38100">
            <a:solidFill>
              <a:schemeClr val="accent1"/>
            </a:solidFill>
            <a:prstDash val="solid"/>
            <a:headEnd type="none" w="med" len="lg"/>
            <a:tailEnd type="triangle" w="med" len="lg"/>
          </a:ln>
        </p:spPr>
        <p:style>
          <a:lnRef idx="1">
            <a:schemeClr val="accent1"/>
          </a:lnRef>
          <a:fillRef idx="0">
            <a:schemeClr val="accent1"/>
          </a:fillRef>
          <a:effectRef idx="0">
            <a:schemeClr val="accent1"/>
          </a:effectRef>
          <a:fontRef idx="minor">
            <a:schemeClr val="tx1"/>
          </a:fontRef>
        </p:style>
        <p:txBody>
          <a:bodyPr wrap="square">
            <a:spAutoFit/>
          </a:bodyPr>
          <a:lstStyle/>
          <a:p>
            <a:endParaRPr lang="en-US">
              <a:solidFill>
                <a:prstClr val="white"/>
              </a:solidFill>
            </a:endParaRPr>
          </a:p>
        </p:txBody>
      </p:sp>
      <p:sp>
        <p:nvSpPr>
          <p:cNvPr id="56" name="TextBox 30"/>
          <p:cNvSpPr txBox="1">
            <a:spLocks noChangeArrowheads="1"/>
          </p:cNvSpPr>
          <p:nvPr/>
        </p:nvSpPr>
        <p:spPr bwMode="auto">
          <a:xfrm>
            <a:off x="6981499" y="684725"/>
            <a:ext cx="2908680" cy="400110"/>
          </a:xfrm>
          <a:prstGeom prst="rect">
            <a:avLst/>
          </a:prstGeom>
          <a:noFill/>
        </p:spPr>
        <p:txBody>
          <a:bodyPr wrap="none" rtlCol="0" anchor="ctr">
            <a:spAutoFit/>
          </a:bodyPr>
          <a:lstStyle>
            <a:defPPr>
              <a:defRPr lang="en-US"/>
            </a:defPPr>
            <a:lvl1pPr algn="ctr">
              <a:defRPr sz="2000">
                <a:solidFill>
                  <a:schemeClr val="tx2"/>
                </a:solidFill>
              </a:defRPr>
            </a:lvl1pPr>
          </a:lstStyle>
          <a:p>
            <a:r>
              <a:rPr lang="en-US" dirty="0"/>
              <a:t>Incoming Write Request</a:t>
            </a:r>
          </a:p>
        </p:txBody>
      </p:sp>
      <p:sp>
        <p:nvSpPr>
          <p:cNvPr id="60" name="Rectangle 59"/>
          <p:cNvSpPr/>
          <p:nvPr/>
        </p:nvSpPr>
        <p:spPr bwMode="auto">
          <a:xfrm>
            <a:off x="4061367" y="5644240"/>
            <a:ext cx="578907" cy="408623"/>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sp>
        <p:nvSpPr>
          <p:cNvPr id="61" name="Rectangle 60"/>
          <p:cNvSpPr/>
          <p:nvPr/>
        </p:nvSpPr>
        <p:spPr bwMode="auto">
          <a:xfrm>
            <a:off x="4061367" y="4737848"/>
            <a:ext cx="578907" cy="374571"/>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M</a:t>
            </a:r>
          </a:p>
        </p:txBody>
      </p:sp>
      <p:sp>
        <p:nvSpPr>
          <p:cNvPr id="64" name="Rectangle 63"/>
          <p:cNvSpPr/>
          <p:nvPr/>
        </p:nvSpPr>
        <p:spPr bwMode="auto">
          <a:xfrm>
            <a:off x="5141204" y="3497626"/>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66" name="Rectangle 65"/>
          <p:cNvSpPr/>
          <p:nvPr/>
        </p:nvSpPr>
        <p:spPr bwMode="auto">
          <a:xfrm>
            <a:off x="6873732" y="3497626"/>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67" name="Rectangle 66"/>
          <p:cNvSpPr/>
          <p:nvPr/>
        </p:nvSpPr>
        <p:spPr bwMode="auto">
          <a:xfrm>
            <a:off x="8606261" y="3497625"/>
            <a:ext cx="1383773" cy="715089"/>
          </a:xfrm>
          <a:prstGeom prst="rec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68" name="Rectangle 67"/>
          <p:cNvSpPr/>
          <p:nvPr/>
        </p:nvSpPr>
        <p:spPr bwMode="auto">
          <a:xfrm>
            <a:off x="7274051" y="2070963"/>
            <a:ext cx="1383773" cy="646986"/>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Master</a:t>
            </a:r>
          </a:p>
        </p:txBody>
      </p:sp>
      <p:sp>
        <p:nvSpPr>
          <p:cNvPr id="73" name="Rectangle 72"/>
          <p:cNvSpPr/>
          <p:nvPr/>
        </p:nvSpPr>
        <p:spPr bwMode="auto">
          <a:xfrm>
            <a:off x="4534836" y="1250261"/>
            <a:ext cx="914162" cy="338554"/>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74" name="Rectangle 73"/>
          <p:cNvSpPr/>
          <p:nvPr/>
        </p:nvSpPr>
        <p:spPr bwMode="auto">
          <a:xfrm>
            <a:off x="6363628" y="1281038"/>
            <a:ext cx="914162" cy="276999"/>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75" name="Rectangle 74"/>
          <p:cNvSpPr/>
          <p:nvPr/>
        </p:nvSpPr>
        <p:spPr bwMode="auto">
          <a:xfrm>
            <a:off x="8192420" y="1281038"/>
            <a:ext cx="914162" cy="276999"/>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76" name="Rectangle 75"/>
          <p:cNvSpPr/>
          <p:nvPr/>
        </p:nvSpPr>
        <p:spPr bwMode="auto">
          <a:xfrm>
            <a:off x="10021210" y="1281038"/>
            <a:ext cx="914162" cy="276999"/>
          </a:xfrm>
          <a:prstGeom prst="rect">
            <a:avLst/>
          </a:prstGeom>
          <a:solidFill>
            <a:schemeClr val="accent6"/>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FE</a:t>
            </a:r>
          </a:p>
        </p:txBody>
      </p:sp>
      <p:sp>
        <p:nvSpPr>
          <p:cNvPr id="77" name="Rectangle 76"/>
          <p:cNvSpPr/>
          <p:nvPr/>
        </p:nvSpPr>
        <p:spPr bwMode="auto">
          <a:xfrm>
            <a:off x="10292290" y="2070963"/>
            <a:ext cx="1383773" cy="646985"/>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Lock Service</a:t>
            </a:r>
          </a:p>
        </p:txBody>
      </p:sp>
      <p:cxnSp>
        <p:nvCxnSpPr>
          <p:cNvPr id="78" name="Straight Arrow Connector 77"/>
          <p:cNvCxnSpPr/>
          <p:nvPr/>
        </p:nvCxnSpPr>
        <p:spPr bwMode="auto">
          <a:xfrm flipH="1" flipV="1">
            <a:off x="8657824" y="2394456"/>
            <a:ext cx="1585662" cy="0"/>
          </a:xfrm>
          <a:prstGeom prst="straightConnector1">
            <a:avLst/>
          </a:prstGeom>
          <a:ln w="44450">
            <a:solidFill>
              <a:srgbClr val="FFC000"/>
            </a:solidFill>
            <a:prstDash val="dash"/>
            <a:headEnd type="none" w="med" len="lg"/>
            <a:tailEnd type="none" w="med" len="lg"/>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a:stCxn id="77" idx="2"/>
          </p:cNvCxnSpPr>
          <p:nvPr/>
        </p:nvCxnSpPr>
        <p:spPr bwMode="auto">
          <a:xfrm flipH="1">
            <a:off x="9298148" y="2717948"/>
            <a:ext cx="1686029" cy="779678"/>
          </a:xfrm>
          <a:prstGeom prst="straightConnector1">
            <a:avLst/>
          </a:prstGeom>
          <a:ln w="44450">
            <a:solidFill>
              <a:srgbClr val="FFC000"/>
            </a:solidFill>
            <a:prstDash val="dash"/>
            <a:headEnd type="none" w="med" len="lg"/>
            <a:tailEnd type="none" w="med" len="lg"/>
          </a:ln>
        </p:spPr>
        <p:style>
          <a:lnRef idx="1">
            <a:schemeClr val="accent1"/>
          </a:lnRef>
          <a:fillRef idx="0">
            <a:schemeClr val="accent1"/>
          </a:fillRef>
          <a:effectRef idx="0">
            <a:schemeClr val="accent1"/>
          </a:effectRef>
          <a:fontRef idx="minor">
            <a:schemeClr val="tx1"/>
          </a:fontRef>
        </p:style>
      </p:cxnSp>
      <p:sp>
        <p:nvSpPr>
          <p:cNvPr id="85" name="Oval 84"/>
          <p:cNvSpPr/>
          <p:nvPr/>
        </p:nvSpPr>
        <p:spPr bwMode="auto">
          <a:xfrm>
            <a:off x="6300173" y="860281"/>
            <a:ext cx="328991" cy="337066"/>
          </a:xfrm>
          <a:prstGeom prst="ellipse">
            <a:avLst/>
          </a:prstGeom>
          <a:solidFill>
            <a:schemeClr val="accent3"/>
          </a:solidFill>
          <a:ln w="25400" cap="flat" cmpd="sng" algn="ctr">
            <a:noFill/>
            <a:prstDash val="solid"/>
            <a:round/>
            <a:headEnd type="none" w="med" len="med"/>
            <a:tailEnd type="none" w="med" len="med"/>
          </a:ln>
          <a:effectLst/>
        </p:spPr>
        <p:txBody>
          <a:bodyPr wrap="none" anchor="ctr"/>
          <a:lstStyle/>
          <a:p>
            <a:pPr algn="ctr"/>
            <a:endParaRPr lang="en-US" sz="1600" dirty="0">
              <a:solidFill>
                <a:schemeClr val="bg1">
                  <a:alpha val="99000"/>
                </a:schemeClr>
              </a:solidFill>
            </a:endParaRPr>
          </a:p>
        </p:txBody>
      </p:sp>
      <p:sp>
        <p:nvSpPr>
          <p:cNvPr id="86" name="Oval 85"/>
          <p:cNvSpPr/>
          <p:nvPr/>
        </p:nvSpPr>
        <p:spPr bwMode="auto">
          <a:xfrm>
            <a:off x="6464621" y="5530735"/>
            <a:ext cx="328991" cy="337066"/>
          </a:xfrm>
          <a:prstGeom prst="ellipse">
            <a:avLst/>
          </a:prstGeom>
          <a:solidFill>
            <a:schemeClr val="accent3"/>
          </a:solidFill>
          <a:ln w="25400" cap="flat" cmpd="sng" algn="ctr">
            <a:noFill/>
            <a:prstDash val="solid"/>
            <a:round/>
            <a:headEnd type="none" w="med" len="med"/>
            <a:tailEnd type="none" w="med" len="med"/>
          </a:ln>
          <a:effectLst/>
        </p:spPr>
        <p:txBody>
          <a:bodyPr wrap="none" anchor="ctr"/>
          <a:lstStyle/>
          <a:p>
            <a:pPr algn="ctr"/>
            <a:endParaRPr lang="en-US" sz="1600" dirty="0">
              <a:solidFill>
                <a:schemeClr val="bg1">
                  <a:alpha val="99000"/>
                </a:schemeClr>
              </a:solidFill>
            </a:endParaRPr>
          </a:p>
        </p:txBody>
      </p:sp>
      <p:sp>
        <p:nvSpPr>
          <p:cNvPr id="87" name="Oval 86"/>
          <p:cNvSpPr/>
          <p:nvPr/>
        </p:nvSpPr>
        <p:spPr bwMode="auto">
          <a:xfrm>
            <a:off x="8101613" y="5749213"/>
            <a:ext cx="328991" cy="337066"/>
          </a:xfrm>
          <a:prstGeom prst="ellipse">
            <a:avLst/>
          </a:prstGeom>
          <a:solidFill>
            <a:schemeClr val="accent3"/>
          </a:solidFill>
          <a:ln w="25400" cap="flat" cmpd="sng" algn="ctr">
            <a:noFill/>
            <a:prstDash val="solid"/>
            <a:round/>
            <a:headEnd type="none" w="med" len="med"/>
            <a:tailEnd type="none" w="med" len="med"/>
          </a:ln>
          <a:effectLst/>
        </p:spPr>
        <p:txBody>
          <a:bodyPr wrap="none" anchor="ctr"/>
          <a:lstStyle/>
          <a:p>
            <a:pPr algn="ctr"/>
            <a:endParaRPr lang="en-US" sz="1600" dirty="0">
              <a:solidFill>
                <a:schemeClr val="bg1">
                  <a:alpha val="99000"/>
                </a:schemeClr>
              </a:solidFill>
            </a:endParaRPr>
          </a:p>
        </p:txBody>
      </p:sp>
      <p:sp>
        <p:nvSpPr>
          <p:cNvPr id="88" name="Line 26"/>
          <p:cNvSpPr>
            <a:spLocks noChangeShapeType="1"/>
          </p:cNvSpPr>
          <p:nvPr/>
        </p:nvSpPr>
        <p:spPr bwMode="auto">
          <a:xfrm flipV="1">
            <a:off x="8350370" y="5270111"/>
            <a:ext cx="756212" cy="479102"/>
          </a:xfrm>
          <a:prstGeom prst="line">
            <a:avLst/>
          </a:prstGeom>
          <a:ln w="38100">
            <a:solidFill>
              <a:srgbClr val="FFC000"/>
            </a:solidFill>
            <a:prstDash val="solid"/>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wrap="square">
            <a:spAutoFit/>
          </a:bodyPr>
          <a:lstStyle/>
          <a:p>
            <a:endParaRPr lang="en-US">
              <a:solidFill>
                <a:prstClr val="white"/>
              </a:solidFill>
            </a:endParaRPr>
          </a:p>
        </p:txBody>
      </p:sp>
      <p:sp>
        <p:nvSpPr>
          <p:cNvPr id="90" name="Line 26"/>
          <p:cNvSpPr>
            <a:spLocks noChangeShapeType="1"/>
          </p:cNvSpPr>
          <p:nvPr/>
        </p:nvSpPr>
        <p:spPr bwMode="auto">
          <a:xfrm>
            <a:off x="5517210" y="3984114"/>
            <a:ext cx="1007768" cy="1427335"/>
          </a:xfrm>
          <a:prstGeom prst="line">
            <a:avLst/>
          </a:prstGeom>
          <a:ln w="38100">
            <a:solidFill>
              <a:srgbClr val="FFC000"/>
            </a:solidFill>
            <a:prstDash val="solid"/>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wrap="square">
            <a:spAutoFit/>
          </a:bodyPr>
          <a:lstStyle/>
          <a:p>
            <a:endParaRPr lang="en-US">
              <a:solidFill>
                <a:prstClr val="white"/>
              </a:solidFill>
            </a:endParaRPr>
          </a:p>
        </p:txBody>
      </p:sp>
      <p:sp>
        <p:nvSpPr>
          <p:cNvPr id="91" name="Line 26"/>
          <p:cNvSpPr>
            <a:spLocks noChangeShapeType="1"/>
          </p:cNvSpPr>
          <p:nvPr/>
        </p:nvSpPr>
        <p:spPr bwMode="auto">
          <a:xfrm flipH="1">
            <a:off x="5517209" y="1419537"/>
            <a:ext cx="1057382" cy="2078089"/>
          </a:xfrm>
          <a:prstGeom prst="line">
            <a:avLst/>
          </a:prstGeom>
          <a:ln w="38100">
            <a:solidFill>
              <a:srgbClr val="FFC000"/>
            </a:solidFill>
            <a:prstDash val="solid"/>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wrap="square">
            <a:spAutoFit/>
          </a:bodyPr>
          <a:lstStyle/>
          <a:p>
            <a:endParaRPr lang="en-US">
              <a:solidFill>
                <a:prstClr val="white"/>
              </a:solidFill>
            </a:endParaRPr>
          </a:p>
        </p:txBody>
      </p:sp>
      <p:sp>
        <p:nvSpPr>
          <p:cNvPr id="92" name="Line 26"/>
          <p:cNvSpPr>
            <a:spLocks noChangeShapeType="1"/>
          </p:cNvSpPr>
          <p:nvPr/>
        </p:nvSpPr>
        <p:spPr bwMode="auto">
          <a:xfrm flipH="1">
            <a:off x="6629116" y="699459"/>
            <a:ext cx="0" cy="658709"/>
          </a:xfrm>
          <a:prstGeom prst="line">
            <a:avLst/>
          </a:prstGeom>
          <a:ln w="38100">
            <a:solidFill>
              <a:srgbClr val="FFC000"/>
            </a:solidFill>
            <a:prstDash val="solid"/>
            <a:headEnd type="triangle" w="med" len="lg"/>
            <a:tailEnd type="none" w="med" len="lg"/>
          </a:ln>
        </p:spPr>
        <p:style>
          <a:lnRef idx="1">
            <a:schemeClr val="accent1"/>
          </a:lnRef>
          <a:fillRef idx="0">
            <a:schemeClr val="accent1"/>
          </a:fillRef>
          <a:effectRef idx="0">
            <a:schemeClr val="accent1"/>
          </a:effectRef>
          <a:fontRef idx="minor">
            <a:schemeClr val="tx1"/>
          </a:fontRef>
        </p:style>
        <p:txBody>
          <a:bodyPr wrap="square">
            <a:spAutoFit/>
          </a:bodyPr>
          <a:lstStyle/>
          <a:p>
            <a:endParaRPr lang="en-US">
              <a:solidFill>
                <a:prstClr val="white"/>
              </a:solidFill>
            </a:endParaRPr>
          </a:p>
        </p:txBody>
      </p:sp>
      <p:sp>
        <p:nvSpPr>
          <p:cNvPr id="93" name="TextBox 30"/>
          <p:cNvSpPr txBox="1">
            <a:spLocks noChangeArrowheads="1"/>
          </p:cNvSpPr>
          <p:nvPr/>
        </p:nvSpPr>
        <p:spPr bwMode="auto">
          <a:xfrm>
            <a:off x="5760602" y="817164"/>
            <a:ext cx="596638" cy="400110"/>
          </a:xfrm>
          <a:prstGeom prst="rect">
            <a:avLst/>
          </a:prstGeom>
          <a:noFill/>
        </p:spPr>
        <p:txBody>
          <a:bodyPr wrap="none" rtlCol="0" anchor="ctr">
            <a:spAutoFit/>
          </a:bodyPr>
          <a:lstStyle>
            <a:defPPr>
              <a:defRPr lang="en-US"/>
            </a:defPPr>
            <a:lvl1pPr algn="ctr">
              <a:defRPr sz="2000">
                <a:solidFill>
                  <a:schemeClr val="tx2"/>
                </a:solidFill>
              </a:defRPr>
            </a:lvl1pPr>
          </a:lstStyle>
          <a:p>
            <a:r>
              <a:rPr lang="en-US" dirty="0" err="1"/>
              <a:t>Ack</a:t>
            </a:r>
            <a:endParaRPr lang="en-US" dirty="0"/>
          </a:p>
        </p:txBody>
      </p:sp>
      <p:cxnSp>
        <p:nvCxnSpPr>
          <p:cNvPr id="95" name="Straight Arrow Connector 94"/>
          <p:cNvCxnSpPr/>
          <p:nvPr/>
        </p:nvCxnSpPr>
        <p:spPr>
          <a:xfrm flipH="1">
            <a:off x="5824465" y="1558037"/>
            <a:ext cx="987618" cy="1939589"/>
          </a:xfrm>
          <a:prstGeom prst="straightConnector1">
            <a:avLst/>
          </a:prstGeom>
          <a:ln w="38100">
            <a:solidFill>
              <a:schemeClr val="accent1"/>
            </a:solidFill>
            <a:prstDash val="solid"/>
            <a:headEnd type="non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a:endCxn id="34" idx="0"/>
          </p:cNvCxnSpPr>
          <p:nvPr/>
        </p:nvCxnSpPr>
        <p:spPr>
          <a:xfrm>
            <a:off x="5833091" y="4212715"/>
            <a:ext cx="741501" cy="1106928"/>
          </a:xfrm>
          <a:prstGeom prst="straightConnector1">
            <a:avLst/>
          </a:prstGeom>
          <a:ln w="38100">
            <a:solidFill>
              <a:schemeClr val="accent1"/>
            </a:solidFill>
            <a:prstDash val="solid"/>
            <a:headEnd type="non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99" name="Straight Arrow Connector 98"/>
          <p:cNvCxnSpPr/>
          <p:nvPr/>
        </p:nvCxnSpPr>
        <p:spPr>
          <a:xfrm>
            <a:off x="6856215" y="5530735"/>
            <a:ext cx="1109722" cy="218478"/>
          </a:xfrm>
          <a:prstGeom prst="straightConnector1">
            <a:avLst/>
          </a:prstGeom>
          <a:ln w="38100">
            <a:solidFill>
              <a:schemeClr val="accent1"/>
            </a:solidFill>
            <a:prstDash val="solid"/>
            <a:headEnd type="none" w="med" len="lg"/>
            <a:tailEnd type="triangle" w="med" len="lg"/>
          </a:ln>
        </p:spPr>
        <p:style>
          <a:lnRef idx="1">
            <a:schemeClr val="accent1"/>
          </a:lnRef>
          <a:fillRef idx="0">
            <a:schemeClr val="accent1"/>
          </a:fillRef>
          <a:effectRef idx="0">
            <a:schemeClr val="accent1"/>
          </a:effectRef>
          <a:fontRef idx="minor">
            <a:schemeClr val="tx1"/>
          </a:fontRef>
        </p:style>
      </p:cxnSp>
      <p:cxnSp>
        <p:nvCxnSpPr>
          <p:cNvPr id="102" name="Straight Arrow Connector 101"/>
          <p:cNvCxnSpPr/>
          <p:nvPr/>
        </p:nvCxnSpPr>
        <p:spPr>
          <a:xfrm flipV="1">
            <a:off x="8266108" y="5091043"/>
            <a:ext cx="875511" cy="548932"/>
          </a:xfrm>
          <a:prstGeom prst="straightConnector1">
            <a:avLst/>
          </a:prstGeom>
          <a:ln w="38100">
            <a:solidFill>
              <a:schemeClr val="accent1"/>
            </a:solidFill>
            <a:prstDash val="solid"/>
            <a:headEnd type="none" w="med" len="lg"/>
            <a:tailEnd type="triangle" w="med" len="lg"/>
          </a:ln>
        </p:spPr>
        <p:style>
          <a:lnRef idx="1">
            <a:schemeClr val="accent1"/>
          </a:lnRef>
          <a:fillRef idx="0">
            <a:schemeClr val="accent1"/>
          </a:fillRef>
          <a:effectRef idx="0">
            <a:schemeClr val="accent1"/>
          </a:effectRef>
          <a:fontRef idx="minor">
            <a:schemeClr val="tx1"/>
          </a:fontRef>
        </p:style>
      </p:cxnSp>
      <p:sp>
        <p:nvSpPr>
          <p:cNvPr id="106" name="TextBox 30"/>
          <p:cNvSpPr txBox="1">
            <a:spLocks noChangeArrowheads="1"/>
          </p:cNvSpPr>
          <p:nvPr/>
        </p:nvSpPr>
        <p:spPr bwMode="auto">
          <a:xfrm>
            <a:off x="522529" y="2776680"/>
            <a:ext cx="1437125" cy="867930"/>
          </a:xfrm>
          <a:prstGeom prst="rect">
            <a:avLst/>
          </a:prstGeom>
          <a:noFill/>
        </p:spPr>
        <p:txBody>
          <a:bodyPr wrap="none" lIns="0" rtlCol="0">
            <a:spAutoFit/>
          </a:bodyPr>
          <a:lstStyle>
            <a:defPPr>
              <a:defRPr lang="en-US"/>
            </a:defPPr>
            <a:lvl1pPr>
              <a:lnSpc>
                <a:spcPct val="90000"/>
              </a:lnSpc>
              <a:defRPr sz="2800">
                <a:solidFill>
                  <a:schemeClr val="accent2">
                    <a:alpha val="99000"/>
                  </a:schemeClr>
                </a:solidFill>
                <a:latin typeface="Segoe UI Light" pitchFamily="34" charset="0"/>
              </a:defRPr>
            </a:lvl1pPr>
          </a:lstStyle>
          <a:p>
            <a:r>
              <a:rPr lang="en-US" dirty="0"/>
              <a:t>Partition </a:t>
            </a:r>
            <a:r>
              <a:rPr lang="en-US" dirty="0" smtClean="0"/>
              <a:t/>
            </a:r>
            <a:br>
              <a:rPr lang="en-US" dirty="0" smtClean="0"/>
            </a:br>
            <a:r>
              <a:rPr lang="en-US" dirty="0" smtClean="0"/>
              <a:t>Layer</a:t>
            </a:r>
            <a:endParaRPr lang="en-US" dirty="0"/>
          </a:p>
        </p:txBody>
      </p:sp>
      <p:sp>
        <p:nvSpPr>
          <p:cNvPr id="107" name="TextBox 30"/>
          <p:cNvSpPr txBox="1">
            <a:spLocks noChangeArrowheads="1"/>
          </p:cNvSpPr>
          <p:nvPr/>
        </p:nvSpPr>
        <p:spPr bwMode="auto">
          <a:xfrm>
            <a:off x="522529" y="4961878"/>
            <a:ext cx="898644" cy="867930"/>
          </a:xfrm>
          <a:prstGeom prst="rect">
            <a:avLst/>
          </a:prstGeom>
          <a:noFill/>
        </p:spPr>
        <p:txBody>
          <a:bodyPr wrap="none" lIns="0" rtlCol="0">
            <a:spAutoFit/>
          </a:bodyPr>
          <a:lstStyle>
            <a:defPPr>
              <a:defRPr lang="en-US"/>
            </a:defPPr>
            <a:lvl1pPr>
              <a:defRPr sz="2000">
                <a:solidFill>
                  <a:schemeClr val="tx2"/>
                </a:solidFill>
              </a:defRPr>
            </a:lvl1pPr>
          </a:lstStyle>
          <a:p>
            <a:pPr>
              <a:lnSpc>
                <a:spcPct val="90000"/>
              </a:lnSpc>
            </a:pPr>
            <a:r>
              <a:rPr lang="en-US" sz="2800" dirty="0">
                <a:solidFill>
                  <a:schemeClr val="accent2">
                    <a:alpha val="99000"/>
                  </a:schemeClr>
                </a:solidFill>
                <a:latin typeface="Segoe UI Light" pitchFamily="34" charset="0"/>
              </a:rPr>
              <a:t>DFS </a:t>
            </a:r>
          </a:p>
          <a:p>
            <a:pPr>
              <a:lnSpc>
                <a:spcPct val="90000"/>
              </a:lnSpc>
            </a:pPr>
            <a:r>
              <a:rPr lang="en-US" sz="2800" dirty="0">
                <a:solidFill>
                  <a:schemeClr val="accent2">
                    <a:alpha val="99000"/>
                  </a:schemeClr>
                </a:solidFill>
                <a:latin typeface="Segoe UI Light" pitchFamily="34" charset="0"/>
              </a:rPr>
              <a:t>Layer</a:t>
            </a:r>
          </a:p>
        </p:txBody>
      </p:sp>
      <p:sp>
        <p:nvSpPr>
          <p:cNvPr id="11" name="Rectangle 10"/>
          <p:cNvSpPr/>
          <p:nvPr/>
        </p:nvSpPr>
        <p:spPr bwMode="auto">
          <a:xfrm>
            <a:off x="2199735" y="4557643"/>
            <a:ext cx="9476328" cy="1676400"/>
          </a:xfrm>
          <a:prstGeom prst="rect">
            <a:avLst/>
          </a:prstGeom>
          <a:noFill/>
          <a:ln w="25400" cap="flat" cmpd="sng" algn="ctr">
            <a:solidFill>
              <a:schemeClr val="tx2"/>
            </a:solidFill>
            <a:prstDash val="solid"/>
            <a:round/>
            <a:headEnd type="none" w="med" len="med"/>
            <a:tailEnd type="none" w="med" len="med"/>
          </a:ln>
          <a:effectLst/>
        </p:spPr>
        <p:txBody>
          <a:bodyPr wrap="none"/>
          <a:lstStyle/>
          <a:p>
            <a:pPr algn="ctr">
              <a:defRPr/>
            </a:pPr>
            <a:endParaRPr lang="en-US" dirty="0">
              <a:solidFill>
                <a:prstClr val="white"/>
              </a:solidFill>
            </a:endParaRPr>
          </a:p>
        </p:txBody>
      </p:sp>
      <p:sp>
        <p:nvSpPr>
          <p:cNvPr id="59" name="TextBox 25"/>
          <p:cNvSpPr txBox="1">
            <a:spLocks noChangeArrowheads="1"/>
          </p:cNvSpPr>
          <p:nvPr/>
        </p:nvSpPr>
        <p:spPr bwMode="auto">
          <a:xfrm>
            <a:off x="8367554" y="5826065"/>
            <a:ext cx="1520673" cy="400110"/>
          </a:xfrm>
          <a:prstGeom prst="rect">
            <a:avLst/>
          </a:prstGeom>
          <a:noFill/>
        </p:spPr>
        <p:txBody>
          <a:bodyPr wrap="none" rtlCol="0" anchor="ctr">
            <a:spAutoFit/>
          </a:bodyPr>
          <a:lstStyle>
            <a:defPPr>
              <a:defRPr lang="en-US"/>
            </a:defPPr>
            <a:lvl1pPr algn="ctr">
              <a:defRPr sz="2000">
                <a:solidFill>
                  <a:schemeClr val="tx2"/>
                </a:solidFill>
              </a:defRPr>
            </a:lvl1pPr>
          </a:lstStyle>
          <a:p>
            <a:r>
              <a:rPr lang="en-US" dirty="0"/>
              <a:t>DFS Servers</a:t>
            </a:r>
          </a:p>
        </p:txBody>
      </p:sp>
    </p:spTree>
    <p:extLst>
      <p:ext uri="{BB962C8B-B14F-4D97-AF65-F5344CB8AC3E}">
        <p14:creationId xmlns:p14="http://schemas.microsoft.com/office/powerpoint/2010/main" val="1472769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85"/>
                                        </p:tgtEl>
                                        <p:attrNameLst>
                                          <p:attrName>style.visibility</p:attrName>
                                        </p:attrNameLst>
                                      </p:cBhvr>
                                      <p:to>
                                        <p:strVal val="visible"/>
                                      </p:to>
                                    </p:set>
                                    <p:anim calcmode="lin" valueType="num">
                                      <p:cBhvr additive="base">
                                        <p:cTn id="7" dur="500" fill="hold"/>
                                        <p:tgtEl>
                                          <p:spTgt spid="85"/>
                                        </p:tgtEl>
                                        <p:attrNameLst>
                                          <p:attrName>ppt_x</p:attrName>
                                        </p:attrNameLst>
                                      </p:cBhvr>
                                      <p:tavLst>
                                        <p:tav tm="0">
                                          <p:val>
                                            <p:strVal val="#ppt_x"/>
                                          </p:val>
                                        </p:tav>
                                        <p:tav tm="100000">
                                          <p:val>
                                            <p:strVal val="#ppt_x"/>
                                          </p:val>
                                        </p:tav>
                                      </p:tavLst>
                                    </p:anim>
                                    <p:anim calcmode="lin" valueType="num">
                                      <p:cBhvr additive="base">
                                        <p:cTn id="8" dur="500" fill="hold"/>
                                        <p:tgtEl>
                                          <p:spTgt spid="85"/>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500" fill="hold"/>
                                        <p:tgtEl>
                                          <p:spTgt spid="56"/>
                                        </p:tgtEl>
                                        <p:attrNameLst>
                                          <p:attrName>ppt_x</p:attrName>
                                        </p:attrNameLst>
                                      </p:cBhvr>
                                      <p:tavLst>
                                        <p:tav tm="0">
                                          <p:val>
                                            <p:strVal val="#ppt_x"/>
                                          </p:val>
                                        </p:tav>
                                        <p:tav tm="100000">
                                          <p:val>
                                            <p:strVal val="#ppt_x"/>
                                          </p:val>
                                        </p:tav>
                                      </p:tavLst>
                                    </p:anim>
                                    <p:anim calcmode="lin" valueType="num">
                                      <p:cBhvr additive="base">
                                        <p:cTn id="12" dur="500" fill="hold"/>
                                        <p:tgtEl>
                                          <p:spTgt spid="56"/>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55"/>
                                        </p:tgtEl>
                                        <p:attrNameLst>
                                          <p:attrName>style.visibility</p:attrName>
                                        </p:attrNameLst>
                                      </p:cBhvr>
                                      <p:to>
                                        <p:strVal val="visible"/>
                                      </p:to>
                                    </p:set>
                                    <p:anim calcmode="lin" valueType="num">
                                      <p:cBhvr additive="base">
                                        <p:cTn id="15" dur="500" fill="hold"/>
                                        <p:tgtEl>
                                          <p:spTgt spid="55"/>
                                        </p:tgtEl>
                                        <p:attrNameLst>
                                          <p:attrName>ppt_x</p:attrName>
                                        </p:attrNameLst>
                                      </p:cBhvr>
                                      <p:tavLst>
                                        <p:tav tm="0">
                                          <p:val>
                                            <p:strVal val="#ppt_x"/>
                                          </p:val>
                                        </p:tav>
                                        <p:tav tm="100000">
                                          <p:val>
                                            <p:strVal val="#ppt_x"/>
                                          </p:val>
                                        </p:tav>
                                      </p:tavLst>
                                    </p:anim>
                                    <p:anim calcmode="lin" valueType="num">
                                      <p:cBhvr additive="base">
                                        <p:cTn id="16" dur="500" fill="hold"/>
                                        <p:tgtEl>
                                          <p:spTgt spid="55"/>
                                        </p:tgtEl>
                                        <p:attrNameLst>
                                          <p:attrName>ppt_y</p:attrName>
                                        </p:attrNameLst>
                                      </p:cBhvr>
                                      <p:tavLst>
                                        <p:tav tm="0">
                                          <p:val>
                                            <p:strVal val="0-#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grpId="1" nodeType="clickEffect">
                                  <p:stCondLst>
                                    <p:cond delay="0"/>
                                  </p:stCondLst>
                                  <p:childTnLst>
                                    <p:animMotion origin="layout" path="M 3.55561E-6 2.77556E-17 L -0.08232 0.34676 " pathEditMode="relative" rAng="0" ptsTypes="AA">
                                      <p:cBhvr>
                                        <p:cTn id="20" dur="1000" fill="hold"/>
                                        <p:tgtEl>
                                          <p:spTgt spid="85"/>
                                        </p:tgtEl>
                                        <p:attrNameLst>
                                          <p:attrName>ppt_x</p:attrName>
                                          <p:attrName>ppt_y</p:attrName>
                                        </p:attrNameLst>
                                      </p:cBhvr>
                                      <p:rCtr x="-4116" y="17338"/>
                                    </p:animMotion>
                                  </p:childTnLst>
                                </p:cTn>
                              </p:par>
                              <p:par>
                                <p:cTn id="21" presetID="22" presetClass="entr" presetSubtype="1" fill="hold" nodeType="withEffect">
                                  <p:stCondLst>
                                    <p:cond delay="0"/>
                                  </p:stCondLst>
                                  <p:childTnLst>
                                    <p:set>
                                      <p:cBhvr>
                                        <p:cTn id="22" dur="1" fill="hold">
                                          <p:stCondLst>
                                            <p:cond delay="0"/>
                                          </p:stCondLst>
                                        </p:cTn>
                                        <p:tgtEl>
                                          <p:spTgt spid="95"/>
                                        </p:tgtEl>
                                        <p:attrNameLst>
                                          <p:attrName>style.visibility</p:attrName>
                                        </p:attrNameLst>
                                      </p:cBhvr>
                                      <p:to>
                                        <p:strVal val="visible"/>
                                      </p:to>
                                    </p:set>
                                    <p:animEffect transition="in" filter="wipe(up)">
                                      <p:cBhvr>
                                        <p:cTn id="23" dur="500"/>
                                        <p:tgtEl>
                                          <p:spTgt spid="95"/>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mph" presetSubtype="0" repeatCount="2000" fill="hold" grpId="0" nodeType="clickEffect">
                                  <p:stCondLst>
                                    <p:cond delay="0"/>
                                  </p:stCondLst>
                                  <p:childTnLst>
                                    <p:animEffect transition="out" filter="fade">
                                      <p:cBhvr>
                                        <p:cTn id="27" dur="500" tmFilter="0, 0; .2, .5; .8, .5; 1, 0"/>
                                        <p:tgtEl>
                                          <p:spTgt spid="64"/>
                                        </p:tgtEl>
                                      </p:cBhvr>
                                    </p:animEffect>
                                    <p:animScale>
                                      <p:cBhvr>
                                        <p:cTn id="28" dur="250" autoRev="1" fill="hold"/>
                                        <p:tgtEl>
                                          <p:spTgt spid="64"/>
                                        </p:tgtEl>
                                      </p:cBhvr>
                                      <p:by x="105000" y="105000"/>
                                    </p:animScale>
                                  </p:childTnLst>
                                </p:cTn>
                              </p:par>
                            </p:childTnLst>
                          </p:cTn>
                        </p:par>
                        <p:par>
                          <p:cTn id="29" fill="hold">
                            <p:stCondLst>
                              <p:cond delay="1000"/>
                            </p:stCondLst>
                            <p:childTnLst>
                              <p:par>
                                <p:cTn id="30" presetID="42" presetClass="path" presetSubtype="0" accel="50000" decel="50000" fill="hold" grpId="2" nodeType="afterEffect">
                                  <p:stCondLst>
                                    <p:cond delay="0"/>
                                  </p:stCondLst>
                                  <p:childTnLst>
                                    <p:animMotion origin="layout" path="M -0.08206 0.425 L 0.00989 0.65 " pathEditMode="relative" rAng="0" ptsTypes="AA">
                                      <p:cBhvr>
                                        <p:cTn id="31" dur="1000" fill="hold"/>
                                        <p:tgtEl>
                                          <p:spTgt spid="85"/>
                                        </p:tgtEl>
                                        <p:attrNameLst>
                                          <p:attrName>ppt_x</p:attrName>
                                          <p:attrName>ppt_y</p:attrName>
                                        </p:attrNameLst>
                                      </p:cBhvr>
                                      <p:rCtr x="4598" y="11250"/>
                                    </p:animMotion>
                                  </p:childTnLst>
                                </p:cTn>
                              </p:par>
                              <p:par>
                                <p:cTn id="32" presetID="22" presetClass="entr" presetSubtype="1" fill="hold" nodeType="withEffect">
                                  <p:stCondLst>
                                    <p:cond delay="0"/>
                                  </p:stCondLst>
                                  <p:childTnLst>
                                    <p:set>
                                      <p:cBhvr>
                                        <p:cTn id="33" dur="1" fill="hold">
                                          <p:stCondLst>
                                            <p:cond delay="0"/>
                                          </p:stCondLst>
                                        </p:cTn>
                                        <p:tgtEl>
                                          <p:spTgt spid="96"/>
                                        </p:tgtEl>
                                        <p:attrNameLst>
                                          <p:attrName>style.visibility</p:attrName>
                                        </p:attrNameLst>
                                      </p:cBhvr>
                                      <p:to>
                                        <p:strVal val="visible"/>
                                      </p:to>
                                    </p:set>
                                    <p:animEffect transition="in" filter="wipe(up)">
                                      <p:cBhvr>
                                        <p:cTn id="34" dur="500"/>
                                        <p:tgtEl>
                                          <p:spTgt spid="96"/>
                                        </p:tgtEl>
                                      </p:cBhvr>
                                    </p:animEffect>
                                  </p:childTnLst>
                                </p:cTn>
                              </p:par>
                            </p:childTnLst>
                          </p:cTn>
                        </p:par>
                        <p:par>
                          <p:cTn id="35" fill="hold">
                            <p:stCondLst>
                              <p:cond delay="2000"/>
                            </p:stCondLst>
                            <p:childTnLst>
                              <p:par>
                                <p:cTn id="36" presetID="10" presetClass="entr" presetSubtype="0" fill="hold" grpId="0" nodeType="afterEffect">
                                  <p:stCondLst>
                                    <p:cond delay="0"/>
                                  </p:stCondLst>
                                  <p:childTnLst>
                                    <p:set>
                                      <p:cBhvr>
                                        <p:cTn id="37" dur="1" fill="hold">
                                          <p:stCondLst>
                                            <p:cond delay="0"/>
                                          </p:stCondLst>
                                        </p:cTn>
                                        <p:tgtEl>
                                          <p:spTgt spid="86"/>
                                        </p:tgtEl>
                                        <p:attrNameLst>
                                          <p:attrName>style.visibility</p:attrName>
                                        </p:attrNameLst>
                                      </p:cBhvr>
                                      <p:to>
                                        <p:strVal val="visible"/>
                                      </p:to>
                                    </p:set>
                                    <p:animEffect transition="in" filter="fade">
                                      <p:cBhvr>
                                        <p:cTn id="38" dur="500"/>
                                        <p:tgtEl>
                                          <p:spTgt spid="86"/>
                                        </p:tgtEl>
                                      </p:cBhvr>
                                    </p:animEffect>
                                  </p:childTnLst>
                                </p:cTn>
                              </p:par>
                            </p:childTnLst>
                          </p:cTn>
                        </p:par>
                        <p:par>
                          <p:cTn id="39" fill="hold">
                            <p:stCondLst>
                              <p:cond delay="2500"/>
                            </p:stCondLst>
                            <p:childTnLst>
                              <p:par>
                                <p:cTn id="40" presetID="42" presetClass="path" presetSubtype="0" accel="50000" decel="50000" fill="hold" grpId="3" nodeType="afterEffect">
                                  <p:stCondLst>
                                    <p:cond delay="0"/>
                                  </p:stCondLst>
                                  <p:childTnLst>
                                    <p:animMotion origin="layout" path="M 0.00989 0.65 L 0.15043 0.69282 " pathEditMode="relative" rAng="0" ptsTypes="AA">
                                      <p:cBhvr>
                                        <p:cTn id="41" dur="1000" fill="hold"/>
                                        <p:tgtEl>
                                          <p:spTgt spid="85"/>
                                        </p:tgtEl>
                                        <p:attrNameLst>
                                          <p:attrName>ppt_x</p:attrName>
                                          <p:attrName>ppt_y</p:attrName>
                                        </p:attrNameLst>
                                      </p:cBhvr>
                                      <p:rCtr x="7020" y="2130"/>
                                    </p:animMotion>
                                  </p:childTnLst>
                                </p:cTn>
                              </p:par>
                              <p:par>
                                <p:cTn id="42" presetID="22" presetClass="entr" presetSubtype="1" fill="hold" nodeType="withEffect">
                                  <p:stCondLst>
                                    <p:cond delay="0"/>
                                  </p:stCondLst>
                                  <p:childTnLst>
                                    <p:set>
                                      <p:cBhvr>
                                        <p:cTn id="43" dur="1" fill="hold">
                                          <p:stCondLst>
                                            <p:cond delay="0"/>
                                          </p:stCondLst>
                                        </p:cTn>
                                        <p:tgtEl>
                                          <p:spTgt spid="99"/>
                                        </p:tgtEl>
                                        <p:attrNameLst>
                                          <p:attrName>style.visibility</p:attrName>
                                        </p:attrNameLst>
                                      </p:cBhvr>
                                      <p:to>
                                        <p:strVal val="visible"/>
                                      </p:to>
                                    </p:set>
                                    <p:animEffect transition="in" filter="wipe(up)">
                                      <p:cBhvr>
                                        <p:cTn id="44" dur="500"/>
                                        <p:tgtEl>
                                          <p:spTgt spid="99"/>
                                        </p:tgtEl>
                                      </p:cBhvr>
                                    </p:animEffect>
                                  </p:childTnLst>
                                </p:cTn>
                              </p:par>
                            </p:childTnLst>
                          </p:cTn>
                        </p:par>
                        <p:par>
                          <p:cTn id="45" fill="hold">
                            <p:stCondLst>
                              <p:cond delay="3500"/>
                            </p:stCondLst>
                            <p:childTnLst>
                              <p:par>
                                <p:cTn id="46" presetID="10" presetClass="entr" presetSubtype="0" fill="hold" grpId="0" nodeType="afterEffect">
                                  <p:stCondLst>
                                    <p:cond delay="0"/>
                                  </p:stCondLst>
                                  <p:childTnLst>
                                    <p:set>
                                      <p:cBhvr>
                                        <p:cTn id="47" dur="1" fill="hold">
                                          <p:stCondLst>
                                            <p:cond delay="0"/>
                                          </p:stCondLst>
                                        </p:cTn>
                                        <p:tgtEl>
                                          <p:spTgt spid="87"/>
                                        </p:tgtEl>
                                        <p:attrNameLst>
                                          <p:attrName>style.visibility</p:attrName>
                                        </p:attrNameLst>
                                      </p:cBhvr>
                                      <p:to>
                                        <p:strVal val="visible"/>
                                      </p:to>
                                    </p:set>
                                    <p:animEffect transition="in" filter="fade">
                                      <p:cBhvr>
                                        <p:cTn id="48" dur="500"/>
                                        <p:tgtEl>
                                          <p:spTgt spid="87"/>
                                        </p:tgtEl>
                                      </p:cBhvr>
                                    </p:animEffect>
                                  </p:childTnLst>
                                </p:cTn>
                              </p:par>
                            </p:childTnLst>
                          </p:cTn>
                        </p:par>
                        <p:par>
                          <p:cTn id="49" fill="hold">
                            <p:stCondLst>
                              <p:cond delay="4000"/>
                            </p:stCondLst>
                            <p:childTnLst>
                              <p:par>
                                <p:cTn id="50" presetID="42" presetClass="path" presetSubtype="0" accel="50000" decel="50000" fill="hold" grpId="4" nodeType="afterEffect">
                                  <p:stCondLst>
                                    <p:cond delay="0"/>
                                  </p:stCondLst>
                                  <p:childTnLst>
                                    <p:animMotion origin="layout" path="M 0.15043 0.69282 L 0.23964 0.60602 " pathEditMode="relative" rAng="0" ptsTypes="AA">
                                      <p:cBhvr>
                                        <p:cTn id="51" dur="1000" fill="hold"/>
                                        <p:tgtEl>
                                          <p:spTgt spid="85"/>
                                        </p:tgtEl>
                                        <p:attrNameLst>
                                          <p:attrName>ppt_x</p:attrName>
                                          <p:attrName>ppt_y</p:attrName>
                                        </p:attrNameLst>
                                      </p:cBhvr>
                                      <p:rCtr x="4454" y="-4352"/>
                                    </p:animMotion>
                                  </p:childTnLst>
                                </p:cTn>
                              </p:par>
                              <p:par>
                                <p:cTn id="52" presetID="22" presetClass="entr" presetSubtype="4" fill="hold" nodeType="withEffect">
                                  <p:stCondLst>
                                    <p:cond delay="0"/>
                                  </p:stCondLst>
                                  <p:childTnLst>
                                    <p:set>
                                      <p:cBhvr>
                                        <p:cTn id="53" dur="1" fill="hold">
                                          <p:stCondLst>
                                            <p:cond delay="0"/>
                                          </p:stCondLst>
                                        </p:cTn>
                                        <p:tgtEl>
                                          <p:spTgt spid="102"/>
                                        </p:tgtEl>
                                        <p:attrNameLst>
                                          <p:attrName>style.visibility</p:attrName>
                                        </p:attrNameLst>
                                      </p:cBhvr>
                                      <p:to>
                                        <p:strVal val="visible"/>
                                      </p:to>
                                    </p:set>
                                    <p:animEffect transition="in" filter="wipe(down)">
                                      <p:cBhvr>
                                        <p:cTn id="54" dur="500"/>
                                        <p:tgtEl>
                                          <p:spTgt spid="102"/>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2" fill="hold" grpId="0" nodeType="clickEffect">
                                  <p:stCondLst>
                                    <p:cond delay="0"/>
                                  </p:stCondLst>
                                  <p:childTnLst>
                                    <p:set>
                                      <p:cBhvr>
                                        <p:cTn id="58" dur="1" fill="hold">
                                          <p:stCondLst>
                                            <p:cond delay="0"/>
                                          </p:stCondLst>
                                        </p:cTn>
                                        <p:tgtEl>
                                          <p:spTgt spid="88"/>
                                        </p:tgtEl>
                                        <p:attrNameLst>
                                          <p:attrName>style.visibility</p:attrName>
                                        </p:attrNameLst>
                                      </p:cBhvr>
                                      <p:to>
                                        <p:strVal val="visible"/>
                                      </p:to>
                                    </p:set>
                                    <p:animEffect transition="in" filter="wipe(right)">
                                      <p:cBhvr>
                                        <p:cTn id="59" dur="500"/>
                                        <p:tgtEl>
                                          <p:spTgt spid="88"/>
                                        </p:tgtEl>
                                      </p:cBhvr>
                                    </p:animEffect>
                                  </p:childTnLst>
                                </p:cTn>
                              </p:par>
                            </p:childTnLst>
                          </p:cTn>
                        </p:par>
                        <p:par>
                          <p:cTn id="60" fill="hold">
                            <p:stCondLst>
                              <p:cond delay="500"/>
                            </p:stCondLst>
                            <p:childTnLst>
                              <p:par>
                                <p:cTn id="61" presetID="22" presetClass="entr" presetSubtype="2" fill="hold" grpId="0" nodeType="afterEffect">
                                  <p:stCondLst>
                                    <p:cond delay="0"/>
                                  </p:stCondLst>
                                  <p:childTnLst>
                                    <p:set>
                                      <p:cBhvr>
                                        <p:cTn id="62" dur="1" fill="hold">
                                          <p:stCondLst>
                                            <p:cond delay="0"/>
                                          </p:stCondLst>
                                        </p:cTn>
                                        <p:tgtEl>
                                          <p:spTgt spid="58"/>
                                        </p:tgtEl>
                                        <p:attrNameLst>
                                          <p:attrName>style.visibility</p:attrName>
                                        </p:attrNameLst>
                                      </p:cBhvr>
                                      <p:to>
                                        <p:strVal val="visible"/>
                                      </p:to>
                                    </p:set>
                                    <p:animEffect transition="in" filter="wipe(right)">
                                      <p:cBhvr>
                                        <p:cTn id="63" dur="500"/>
                                        <p:tgtEl>
                                          <p:spTgt spid="58"/>
                                        </p:tgtEl>
                                      </p:cBhvr>
                                    </p:animEffect>
                                  </p:childTnLst>
                                </p:cTn>
                              </p:par>
                            </p:childTnLst>
                          </p:cTn>
                        </p:par>
                        <p:par>
                          <p:cTn id="64" fill="hold">
                            <p:stCondLst>
                              <p:cond delay="1000"/>
                            </p:stCondLst>
                            <p:childTnLst>
                              <p:par>
                                <p:cTn id="65" presetID="22" presetClass="entr" presetSubtype="4" fill="hold" grpId="0" nodeType="afterEffect">
                                  <p:stCondLst>
                                    <p:cond delay="0"/>
                                  </p:stCondLst>
                                  <p:childTnLst>
                                    <p:set>
                                      <p:cBhvr>
                                        <p:cTn id="66" dur="1" fill="hold">
                                          <p:stCondLst>
                                            <p:cond delay="0"/>
                                          </p:stCondLst>
                                        </p:cTn>
                                        <p:tgtEl>
                                          <p:spTgt spid="90"/>
                                        </p:tgtEl>
                                        <p:attrNameLst>
                                          <p:attrName>style.visibility</p:attrName>
                                        </p:attrNameLst>
                                      </p:cBhvr>
                                      <p:to>
                                        <p:strVal val="visible"/>
                                      </p:to>
                                    </p:set>
                                    <p:animEffect transition="in" filter="wipe(down)">
                                      <p:cBhvr>
                                        <p:cTn id="67" dur="500"/>
                                        <p:tgtEl>
                                          <p:spTgt spid="90"/>
                                        </p:tgtEl>
                                      </p:cBhvr>
                                    </p:animEffect>
                                  </p:childTnLst>
                                </p:cTn>
                              </p:par>
                            </p:childTnLst>
                          </p:cTn>
                        </p:par>
                        <p:par>
                          <p:cTn id="68" fill="hold">
                            <p:stCondLst>
                              <p:cond delay="1500"/>
                            </p:stCondLst>
                            <p:childTnLst>
                              <p:par>
                                <p:cTn id="69" presetID="22" presetClass="entr" presetSubtype="4" fill="hold" grpId="0" nodeType="afterEffect">
                                  <p:stCondLst>
                                    <p:cond delay="0"/>
                                  </p:stCondLst>
                                  <p:childTnLst>
                                    <p:set>
                                      <p:cBhvr>
                                        <p:cTn id="70" dur="1" fill="hold">
                                          <p:stCondLst>
                                            <p:cond delay="0"/>
                                          </p:stCondLst>
                                        </p:cTn>
                                        <p:tgtEl>
                                          <p:spTgt spid="91"/>
                                        </p:tgtEl>
                                        <p:attrNameLst>
                                          <p:attrName>style.visibility</p:attrName>
                                        </p:attrNameLst>
                                      </p:cBhvr>
                                      <p:to>
                                        <p:strVal val="visible"/>
                                      </p:to>
                                    </p:set>
                                    <p:animEffect transition="in" filter="wipe(down)">
                                      <p:cBhvr>
                                        <p:cTn id="71" dur="500"/>
                                        <p:tgtEl>
                                          <p:spTgt spid="91"/>
                                        </p:tgtEl>
                                      </p:cBhvr>
                                    </p:animEffect>
                                  </p:childTnLst>
                                </p:cTn>
                              </p:par>
                            </p:childTnLst>
                          </p:cTn>
                        </p:par>
                        <p:par>
                          <p:cTn id="72" fill="hold">
                            <p:stCondLst>
                              <p:cond delay="2000"/>
                            </p:stCondLst>
                            <p:childTnLst>
                              <p:par>
                                <p:cTn id="73" presetID="22" presetClass="entr" presetSubtype="4" fill="hold" grpId="0" nodeType="afterEffect">
                                  <p:stCondLst>
                                    <p:cond delay="0"/>
                                  </p:stCondLst>
                                  <p:childTnLst>
                                    <p:set>
                                      <p:cBhvr>
                                        <p:cTn id="74" dur="1" fill="hold">
                                          <p:stCondLst>
                                            <p:cond delay="0"/>
                                          </p:stCondLst>
                                        </p:cTn>
                                        <p:tgtEl>
                                          <p:spTgt spid="92"/>
                                        </p:tgtEl>
                                        <p:attrNameLst>
                                          <p:attrName>style.visibility</p:attrName>
                                        </p:attrNameLst>
                                      </p:cBhvr>
                                      <p:to>
                                        <p:strVal val="visible"/>
                                      </p:to>
                                    </p:set>
                                    <p:animEffect transition="in" filter="wipe(down)">
                                      <p:cBhvr>
                                        <p:cTn id="75" dur="500"/>
                                        <p:tgtEl>
                                          <p:spTgt spid="92"/>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93"/>
                                        </p:tgtEl>
                                        <p:attrNameLst>
                                          <p:attrName>style.visibility</p:attrName>
                                        </p:attrNameLst>
                                      </p:cBhvr>
                                      <p:to>
                                        <p:strVal val="visible"/>
                                      </p:to>
                                    </p:set>
                                    <p:animEffect transition="in" filter="fade">
                                      <p:cBhvr>
                                        <p:cTn id="78"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5" grpId="0" animBg="1"/>
      <p:bldP spid="56" grpId="0"/>
      <p:bldP spid="64" grpId="0" animBg="1"/>
      <p:bldP spid="85" grpId="0" animBg="1"/>
      <p:bldP spid="85" grpId="1" animBg="1"/>
      <p:bldP spid="85" grpId="2" animBg="1"/>
      <p:bldP spid="85" grpId="3" animBg="1"/>
      <p:bldP spid="85" grpId="4" animBg="1"/>
      <p:bldP spid="86" grpId="0" animBg="1"/>
      <p:bldP spid="87" grpId="0" animBg="1"/>
      <p:bldP spid="88" grpId="0" animBg="1"/>
      <p:bldP spid="90" grpId="0" animBg="1"/>
      <p:bldP spid="91" grpId="0" animBg="1"/>
      <p:bldP spid="92" grpId="0" animBg="1"/>
      <p:bldP spid="9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Partition Layer – Scalable Object Index</a:t>
            </a:r>
          </a:p>
        </p:txBody>
      </p:sp>
      <p:sp>
        <p:nvSpPr>
          <p:cNvPr id="3" name="Content Placeholder 5"/>
          <p:cNvSpPr txBox="1">
            <a:spLocks/>
          </p:cNvSpPr>
          <p:nvPr/>
        </p:nvSpPr>
        <p:spPr>
          <a:xfrm>
            <a:off x="517525" y="1434735"/>
            <a:ext cx="5413601"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100s of Billions of blobs, entities, messages across all accounts can be stored in a </a:t>
            </a:r>
            <a:r>
              <a:rPr lang="en-US" sz="2800" spc="-100" dirty="0" smtClean="0">
                <a:solidFill>
                  <a:srgbClr val="00B0F0">
                    <a:alpha val="99000"/>
                  </a:srgbClr>
                </a:solidFill>
                <a:latin typeface="Segoe UI Light" pitchFamily="34" charset="0"/>
              </a:rPr>
              <a:t>stamp</a:t>
            </a:r>
          </a:p>
          <a:p>
            <a:pPr marL="3175" lvl="1" indent="0">
              <a:spcBef>
                <a:spcPts val="1200"/>
              </a:spcBef>
              <a:buNone/>
            </a:pPr>
            <a:r>
              <a:rPr lang="en-US" sz="2000" spc="-50" dirty="0"/>
              <a:t>Need to efficiently enumerate, query, get, and update them</a:t>
            </a:r>
          </a:p>
          <a:p>
            <a:pPr marL="3175" lvl="1" indent="0">
              <a:spcBef>
                <a:spcPts val="1200"/>
              </a:spcBef>
              <a:buNone/>
            </a:pPr>
            <a:r>
              <a:rPr lang="en-US" sz="2000" spc="-50" dirty="0"/>
              <a:t>Traffic pattern can be highly dynamic</a:t>
            </a:r>
          </a:p>
          <a:p>
            <a:pPr marL="347663" lvl="1" indent="0">
              <a:spcBef>
                <a:spcPts val="600"/>
              </a:spcBef>
              <a:buNone/>
            </a:pPr>
            <a:r>
              <a:rPr lang="en-US" sz="1800" spc="-50" dirty="0"/>
              <a:t>Hot objects, peak load, traffic bursts, </a:t>
            </a:r>
            <a:r>
              <a:rPr lang="en-US" sz="1800" spc="-50" dirty="0" err="1"/>
              <a:t>etc</a:t>
            </a:r>
            <a:endParaRPr lang="en-US" sz="1800" spc="-50" dirty="0"/>
          </a:p>
        </p:txBody>
      </p:sp>
      <p:sp>
        <p:nvSpPr>
          <p:cNvPr id="4" name="Content Placeholder 5"/>
          <p:cNvSpPr txBox="1">
            <a:spLocks/>
          </p:cNvSpPr>
          <p:nvPr/>
        </p:nvSpPr>
        <p:spPr>
          <a:xfrm>
            <a:off x="6262462" y="1432556"/>
            <a:ext cx="5413601"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Need a scalable index for the objects that </a:t>
            </a:r>
            <a:r>
              <a:rPr lang="en-US" sz="2800" spc="-100" dirty="0" smtClean="0">
                <a:solidFill>
                  <a:srgbClr val="00B0F0">
                    <a:alpha val="99000"/>
                  </a:srgbClr>
                </a:solidFill>
                <a:latin typeface="Segoe UI Light" pitchFamily="34" charset="0"/>
              </a:rPr>
              <a:t>can: </a:t>
            </a:r>
            <a:endParaRPr lang="en-US" sz="2800" spc="-100" dirty="0">
              <a:solidFill>
                <a:srgbClr val="00B0F0">
                  <a:alpha val="99000"/>
                </a:srgbClr>
              </a:solidFill>
              <a:latin typeface="Segoe UI Light" pitchFamily="34" charset="0"/>
            </a:endParaRPr>
          </a:p>
          <a:p>
            <a:pPr marL="3175" lvl="1" indent="0">
              <a:spcBef>
                <a:spcPts val="1200"/>
              </a:spcBef>
              <a:buNone/>
            </a:pPr>
            <a:r>
              <a:rPr lang="en-US" sz="2000" spc="-50" dirty="0" smtClean="0"/>
              <a:t>Spread </a:t>
            </a:r>
            <a:r>
              <a:rPr lang="en-US" sz="2000" spc="-50" dirty="0"/>
              <a:t>the index across 100s of servers</a:t>
            </a:r>
          </a:p>
          <a:p>
            <a:pPr marL="3175" lvl="1" indent="0">
              <a:spcBef>
                <a:spcPts val="1200"/>
              </a:spcBef>
              <a:buNone/>
            </a:pPr>
            <a:r>
              <a:rPr lang="en-US" sz="2000" spc="-50" dirty="0"/>
              <a:t>Dynamically load balance</a:t>
            </a:r>
          </a:p>
          <a:p>
            <a:pPr marL="347663" lvl="1" indent="0">
              <a:spcBef>
                <a:spcPts val="600"/>
              </a:spcBef>
              <a:buNone/>
            </a:pPr>
            <a:r>
              <a:rPr lang="en-US" sz="1800" spc="-50" dirty="0"/>
              <a:t>Dynamically change what servers are serving each part of the index based on load</a:t>
            </a:r>
          </a:p>
        </p:txBody>
      </p:sp>
      <p:sp>
        <p:nvSpPr>
          <p:cNvPr id="5" name="Freeform 89"/>
          <p:cNvSpPr>
            <a:spLocks noEditPoints="1"/>
          </p:cNvSpPr>
          <p:nvPr/>
        </p:nvSpPr>
        <p:spPr bwMode="black">
          <a:xfrm>
            <a:off x="4788294" y="4542432"/>
            <a:ext cx="2612237" cy="1681564"/>
          </a:xfrm>
          <a:custGeom>
            <a:avLst/>
            <a:gdLst>
              <a:gd name="T0" fmla="*/ 350 w 3153"/>
              <a:gd name="T1" fmla="*/ 935 h 2031"/>
              <a:gd name="T2" fmla="*/ 788 w 3153"/>
              <a:gd name="T3" fmla="*/ 0 h 2031"/>
              <a:gd name="T4" fmla="*/ 2918 w 3153"/>
              <a:gd name="T5" fmla="*/ 1882 h 2031"/>
              <a:gd name="T6" fmla="*/ 2403 w 3153"/>
              <a:gd name="T7" fmla="*/ 1493 h 2031"/>
              <a:gd name="T8" fmla="*/ 2244 w 3153"/>
              <a:gd name="T9" fmla="*/ 1424 h 2031"/>
              <a:gd name="T10" fmla="*/ 2391 w 3153"/>
              <a:gd name="T11" fmla="*/ 1458 h 2031"/>
              <a:gd name="T12" fmla="*/ 1437 w 3153"/>
              <a:gd name="T13" fmla="*/ 1486 h 2031"/>
              <a:gd name="T14" fmla="*/ 1460 w 3153"/>
              <a:gd name="T15" fmla="*/ 1427 h 2031"/>
              <a:gd name="T16" fmla="*/ 1588 w 3153"/>
              <a:gd name="T17" fmla="*/ 1440 h 2031"/>
              <a:gd name="T18" fmla="*/ 1563 w 3153"/>
              <a:gd name="T19" fmla="*/ 1636 h 2031"/>
              <a:gd name="T20" fmla="*/ 1421 w 3153"/>
              <a:gd name="T21" fmla="*/ 1612 h 2031"/>
              <a:gd name="T22" fmla="*/ 1170 w 3153"/>
              <a:gd name="T23" fmla="*/ 1604 h 2031"/>
              <a:gd name="T24" fmla="*/ 1340 w 3153"/>
              <a:gd name="T25" fmla="*/ 1589 h 2031"/>
              <a:gd name="T26" fmla="*/ 1175 w 3153"/>
              <a:gd name="T27" fmla="*/ 1631 h 2031"/>
              <a:gd name="T28" fmla="*/ 1228 w 3153"/>
              <a:gd name="T29" fmla="*/ 1433 h 2031"/>
              <a:gd name="T30" fmla="*/ 1366 w 3153"/>
              <a:gd name="T31" fmla="*/ 1441 h 2031"/>
              <a:gd name="T32" fmla="*/ 916 w 3153"/>
              <a:gd name="T33" fmla="*/ 1607 h 2031"/>
              <a:gd name="T34" fmla="*/ 1099 w 3153"/>
              <a:gd name="T35" fmla="*/ 1564 h 2031"/>
              <a:gd name="T36" fmla="*/ 911 w 3153"/>
              <a:gd name="T37" fmla="*/ 1624 h 2031"/>
              <a:gd name="T38" fmla="*/ 832 w 3153"/>
              <a:gd name="T39" fmla="*/ 1503 h 2031"/>
              <a:gd name="T40" fmla="*/ 922 w 3153"/>
              <a:gd name="T41" fmla="*/ 1437 h 2031"/>
              <a:gd name="T42" fmla="*/ 999 w 3153"/>
              <a:gd name="T43" fmla="*/ 1440 h 2031"/>
              <a:gd name="T44" fmla="*/ 1143 w 3153"/>
              <a:gd name="T45" fmla="*/ 1436 h 2031"/>
              <a:gd name="T46" fmla="*/ 1113 w 3153"/>
              <a:gd name="T47" fmla="*/ 1496 h 2031"/>
              <a:gd name="T48" fmla="*/ 692 w 3153"/>
              <a:gd name="T49" fmla="*/ 1804 h 2031"/>
              <a:gd name="T50" fmla="*/ 574 w 3153"/>
              <a:gd name="T51" fmla="*/ 1739 h 2031"/>
              <a:gd name="T52" fmla="*/ 656 w 3153"/>
              <a:gd name="T53" fmla="*/ 1687 h 2031"/>
              <a:gd name="T54" fmla="*/ 823 w 3153"/>
              <a:gd name="T55" fmla="*/ 1619 h 2031"/>
              <a:gd name="T56" fmla="*/ 669 w 3153"/>
              <a:gd name="T57" fmla="*/ 1638 h 2031"/>
              <a:gd name="T58" fmla="*/ 713 w 3153"/>
              <a:gd name="T59" fmla="*/ 1551 h 2031"/>
              <a:gd name="T60" fmla="*/ 828 w 3153"/>
              <a:gd name="T61" fmla="*/ 1613 h 2031"/>
              <a:gd name="T62" fmla="*/ 1570 w 3153"/>
              <a:gd name="T63" fmla="*/ 1798 h 2031"/>
              <a:gd name="T64" fmla="*/ 850 w 3153"/>
              <a:gd name="T65" fmla="*/ 1803 h 2031"/>
              <a:gd name="T66" fmla="*/ 882 w 3153"/>
              <a:gd name="T67" fmla="*/ 1698 h 2031"/>
              <a:gd name="T68" fmla="*/ 1563 w 3153"/>
              <a:gd name="T69" fmla="*/ 1687 h 2031"/>
              <a:gd name="T70" fmla="*/ 1670 w 3153"/>
              <a:gd name="T71" fmla="*/ 1489 h 2031"/>
              <a:gd name="T72" fmla="*/ 1693 w 3153"/>
              <a:gd name="T73" fmla="*/ 1424 h 2031"/>
              <a:gd name="T74" fmla="*/ 1793 w 3153"/>
              <a:gd name="T75" fmla="*/ 1500 h 2031"/>
              <a:gd name="T76" fmla="*/ 1675 w 3153"/>
              <a:gd name="T77" fmla="*/ 1612 h 2031"/>
              <a:gd name="T78" fmla="*/ 1843 w 3153"/>
              <a:gd name="T79" fmla="*/ 1621 h 2031"/>
              <a:gd name="T80" fmla="*/ 1804 w 3153"/>
              <a:gd name="T81" fmla="*/ 1637 h 2031"/>
              <a:gd name="T82" fmla="*/ 1866 w 3153"/>
              <a:gd name="T83" fmla="*/ 1793 h 2031"/>
              <a:gd name="T84" fmla="*/ 1690 w 3153"/>
              <a:gd name="T85" fmla="*/ 1778 h 2031"/>
              <a:gd name="T86" fmla="*/ 1686 w 3153"/>
              <a:gd name="T87" fmla="*/ 1702 h 2031"/>
              <a:gd name="T88" fmla="*/ 1724 w 3153"/>
              <a:gd name="T89" fmla="*/ 1685 h 2031"/>
              <a:gd name="T90" fmla="*/ 1843 w 3153"/>
              <a:gd name="T91" fmla="*/ 1691 h 2031"/>
              <a:gd name="T92" fmla="*/ 2009 w 3153"/>
              <a:gd name="T93" fmla="*/ 1439 h 2031"/>
              <a:gd name="T94" fmla="*/ 2140 w 3153"/>
              <a:gd name="T95" fmla="*/ 1428 h 2031"/>
              <a:gd name="T96" fmla="*/ 2161 w 3153"/>
              <a:gd name="T97" fmla="*/ 1499 h 2031"/>
              <a:gd name="T98" fmla="*/ 2064 w 3153"/>
              <a:gd name="T99" fmla="*/ 1588 h 2031"/>
              <a:gd name="T100" fmla="*/ 2218 w 3153"/>
              <a:gd name="T101" fmla="*/ 1565 h 2031"/>
              <a:gd name="T102" fmla="*/ 2225 w 3153"/>
              <a:gd name="T103" fmla="*/ 1634 h 2031"/>
              <a:gd name="T104" fmla="*/ 2319 w 3153"/>
              <a:gd name="T105" fmla="*/ 1790 h 2031"/>
              <a:gd name="T106" fmla="*/ 2131 w 3153"/>
              <a:gd name="T107" fmla="*/ 1770 h 2031"/>
              <a:gd name="T108" fmla="*/ 2145 w 3153"/>
              <a:gd name="T109" fmla="*/ 1683 h 2031"/>
              <a:gd name="T110" fmla="*/ 2340 w 3153"/>
              <a:gd name="T111" fmla="*/ 1624 h 2031"/>
              <a:gd name="T112" fmla="*/ 2463 w 3153"/>
              <a:gd name="T113" fmla="*/ 1564 h 2031"/>
              <a:gd name="T114" fmla="*/ 2434 w 3153"/>
              <a:gd name="T115" fmla="*/ 1636 h 2031"/>
              <a:gd name="T116" fmla="*/ 2415 w 3153"/>
              <a:gd name="T117" fmla="*/ 1769 h 2031"/>
              <a:gd name="T118" fmla="*/ 2500 w 3153"/>
              <a:gd name="T119" fmla="*/ 1683 h 2031"/>
              <a:gd name="T120" fmla="*/ 2605 w 3153"/>
              <a:gd name="T121" fmla="*/ 1791 h 20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153" h="2031">
                <a:moveTo>
                  <a:pt x="448" y="830"/>
                </a:moveTo>
                <a:cubicBezTo>
                  <a:pt x="368" y="755"/>
                  <a:pt x="368" y="615"/>
                  <a:pt x="448" y="539"/>
                </a:cubicBezTo>
                <a:cubicBezTo>
                  <a:pt x="393" y="549"/>
                  <a:pt x="339" y="610"/>
                  <a:pt x="339" y="685"/>
                </a:cubicBezTo>
                <a:cubicBezTo>
                  <a:pt x="339" y="759"/>
                  <a:pt x="393" y="820"/>
                  <a:pt x="448" y="830"/>
                </a:cubicBezTo>
                <a:close/>
                <a:moveTo>
                  <a:pt x="2814" y="685"/>
                </a:moveTo>
                <a:cubicBezTo>
                  <a:pt x="2815" y="610"/>
                  <a:pt x="2761" y="549"/>
                  <a:pt x="2706" y="539"/>
                </a:cubicBezTo>
                <a:cubicBezTo>
                  <a:pt x="2786" y="615"/>
                  <a:pt x="2786" y="755"/>
                  <a:pt x="2706" y="830"/>
                </a:cubicBezTo>
                <a:cubicBezTo>
                  <a:pt x="2761" y="820"/>
                  <a:pt x="2815" y="759"/>
                  <a:pt x="2814" y="685"/>
                </a:cubicBezTo>
                <a:close/>
                <a:moveTo>
                  <a:pt x="2804" y="935"/>
                </a:moveTo>
                <a:cubicBezTo>
                  <a:pt x="2886" y="904"/>
                  <a:pt x="2970" y="808"/>
                  <a:pt x="2969" y="685"/>
                </a:cubicBezTo>
                <a:cubicBezTo>
                  <a:pt x="2970" y="561"/>
                  <a:pt x="2886" y="465"/>
                  <a:pt x="2804" y="434"/>
                </a:cubicBezTo>
                <a:cubicBezTo>
                  <a:pt x="2871" y="501"/>
                  <a:pt x="2915" y="591"/>
                  <a:pt x="2914" y="685"/>
                </a:cubicBezTo>
                <a:cubicBezTo>
                  <a:pt x="2915" y="778"/>
                  <a:pt x="2871" y="868"/>
                  <a:pt x="2804" y="935"/>
                </a:cubicBezTo>
                <a:close/>
                <a:moveTo>
                  <a:pt x="350" y="935"/>
                </a:moveTo>
                <a:cubicBezTo>
                  <a:pt x="282" y="868"/>
                  <a:pt x="239" y="778"/>
                  <a:pt x="239" y="685"/>
                </a:cubicBezTo>
                <a:cubicBezTo>
                  <a:pt x="239" y="591"/>
                  <a:pt x="282" y="501"/>
                  <a:pt x="350" y="434"/>
                </a:cubicBezTo>
                <a:cubicBezTo>
                  <a:pt x="267" y="465"/>
                  <a:pt x="183" y="561"/>
                  <a:pt x="184" y="685"/>
                </a:cubicBezTo>
                <a:cubicBezTo>
                  <a:pt x="183" y="808"/>
                  <a:pt x="267" y="904"/>
                  <a:pt x="350" y="935"/>
                </a:cubicBezTo>
                <a:close/>
                <a:moveTo>
                  <a:pt x="2877" y="1804"/>
                </a:moveTo>
                <a:cubicBezTo>
                  <a:pt x="2844" y="1765"/>
                  <a:pt x="2811" y="1726"/>
                  <a:pt x="2778" y="1687"/>
                </a:cubicBezTo>
                <a:cubicBezTo>
                  <a:pt x="2705" y="1601"/>
                  <a:pt x="2633" y="1516"/>
                  <a:pt x="2560" y="1430"/>
                </a:cubicBezTo>
                <a:cubicBezTo>
                  <a:pt x="2557" y="1426"/>
                  <a:pt x="2553" y="1421"/>
                  <a:pt x="2549" y="1417"/>
                </a:cubicBezTo>
                <a:cubicBezTo>
                  <a:pt x="2534" y="1399"/>
                  <a:pt x="2511" y="1389"/>
                  <a:pt x="2489" y="1381"/>
                </a:cubicBezTo>
                <a:cubicBezTo>
                  <a:pt x="2466" y="1373"/>
                  <a:pt x="2441" y="1368"/>
                  <a:pt x="2416" y="1367"/>
                </a:cubicBezTo>
                <a:cubicBezTo>
                  <a:pt x="2503" y="1344"/>
                  <a:pt x="2567" y="1266"/>
                  <a:pt x="2567" y="1172"/>
                </a:cubicBezTo>
                <a:cubicBezTo>
                  <a:pt x="2567" y="202"/>
                  <a:pt x="2567" y="202"/>
                  <a:pt x="2567" y="202"/>
                </a:cubicBezTo>
                <a:cubicBezTo>
                  <a:pt x="2567" y="90"/>
                  <a:pt x="2476" y="0"/>
                  <a:pt x="2365" y="0"/>
                </a:cubicBezTo>
                <a:cubicBezTo>
                  <a:pt x="788" y="0"/>
                  <a:pt x="788" y="0"/>
                  <a:pt x="788" y="0"/>
                </a:cubicBezTo>
                <a:cubicBezTo>
                  <a:pt x="677" y="0"/>
                  <a:pt x="586" y="90"/>
                  <a:pt x="586" y="202"/>
                </a:cubicBezTo>
                <a:cubicBezTo>
                  <a:pt x="586" y="1172"/>
                  <a:pt x="586" y="1172"/>
                  <a:pt x="586" y="1172"/>
                </a:cubicBezTo>
                <a:cubicBezTo>
                  <a:pt x="586" y="1266"/>
                  <a:pt x="651" y="1345"/>
                  <a:pt x="738" y="1368"/>
                </a:cubicBezTo>
                <a:cubicBezTo>
                  <a:pt x="689" y="1370"/>
                  <a:pt x="633" y="1388"/>
                  <a:pt x="600" y="1426"/>
                </a:cubicBezTo>
                <a:cubicBezTo>
                  <a:pt x="575" y="1457"/>
                  <a:pt x="549" y="1487"/>
                  <a:pt x="524" y="1518"/>
                </a:cubicBezTo>
                <a:cubicBezTo>
                  <a:pt x="446" y="1610"/>
                  <a:pt x="368" y="1703"/>
                  <a:pt x="290" y="1796"/>
                </a:cubicBezTo>
                <a:cubicBezTo>
                  <a:pt x="271" y="1819"/>
                  <a:pt x="235" y="1852"/>
                  <a:pt x="235" y="1884"/>
                </a:cubicBezTo>
                <a:cubicBezTo>
                  <a:pt x="235" y="1971"/>
                  <a:pt x="235" y="1971"/>
                  <a:pt x="235" y="1971"/>
                </a:cubicBezTo>
                <a:cubicBezTo>
                  <a:pt x="236" y="1982"/>
                  <a:pt x="238" y="1993"/>
                  <a:pt x="244" y="2002"/>
                </a:cubicBezTo>
                <a:cubicBezTo>
                  <a:pt x="264" y="2030"/>
                  <a:pt x="304" y="2031"/>
                  <a:pt x="336" y="2031"/>
                </a:cubicBezTo>
                <a:cubicBezTo>
                  <a:pt x="380" y="2031"/>
                  <a:pt x="2688" y="2031"/>
                  <a:pt x="2758" y="2031"/>
                </a:cubicBezTo>
                <a:cubicBezTo>
                  <a:pt x="2792" y="2031"/>
                  <a:pt x="2831" y="2027"/>
                  <a:pt x="2865" y="2020"/>
                </a:cubicBezTo>
                <a:cubicBezTo>
                  <a:pt x="2888" y="2016"/>
                  <a:pt x="2915" y="2003"/>
                  <a:pt x="2918" y="1976"/>
                </a:cubicBezTo>
                <a:cubicBezTo>
                  <a:pt x="2918" y="1882"/>
                  <a:pt x="2918" y="1882"/>
                  <a:pt x="2918" y="1882"/>
                </a:cubicBezTo>
                <a:cubicBezTo>
                  <a:pt x="2921" y="1861"/>
                  <a:pt x="2909" y="1841"/>
                  <a:pt x="2896" y="1826"/>
                </a:cubicBezTo>
                <a:cubicBezTo>
                  <a:pt x="2889" y="1818"/>
                  <a:pt x="2883" y="1811"/>
                  <a:pt x="2877" y="1804"/>
                </a:cubicBezTo>
                <a:close/>
                <a:moveTo>
                  <a:pt x="705" y="1159"/>
                </a:moveTo>
                <a:cubicBezTo>
                  <a:pt x="705" y="215"/>
                  <a:pt x="705" y="215"/>
                  <a:pt x="705" y="215"/>
                </a:cubicBezTo>
                <a:cubicBezTo>
                  <a:pt x="705" y="157"/>
                  <a:pt x="752" y="111"/>
                  <a:pt x="809" y="111"/>
                </a:cubicBezTo>
                <a:cubicBezTo>
                  <a:pt x="2344" y="111"/>
                  <a:pt x="2344" y="111"/>
                  <a:pt x="2344" y="111"/>
                </a:cubicBezTo>
                <a:cubicBezTo>
                  <a:pt x="2401" y="111"/>
                  <a:pt x="2448" y="157"/>
                  <a:pt x="2448" y="215"/>
                </a:cubicBezTo>
                <a:cubicBezTo>
                  <a:pt x="2448" y="1159"/>
                  <a:pt x="2448" y="1159"/>
                  <a:pt x="2448" y="1159"/>
                </a:cubicBezTo>
                <a:cubicBezTo>
                  <a:pt x="2448" y="1216"/>
                  <a:pt x="2401" y="1263"/>
                  <a:pt x="2344" y="1263"/>
                </a:cubicBezTo>
                <a:cubicBezTo>
                  <a:pt x="809" y="1263"/>
                  <a:pt x="809" y="1263"/>
                  <a:pt x="809" y="1263"/>
                </a:cubicBezTo>
                <a:cubicBezTo>
                  <a:pt x="752" y="1263"/>
                  <a:pt x="705" y="1216"/>
                  <a:pt x="705" y="1159"/>
                </a:cubicBezTo>
                <a:close/>
                <a:moveTo>
                  <a:pt x="2407" y="1487"/>
                </a:moveTo>
                <a:cubicBezTo>
                  <a:pt x="2407" y="1489"/>
                  <a:pt x="2406" y="1491"/>
                  <a:pt x="2404" y="1493"/>
                </a:cubicBezTo>
                <a:cubicBezTo>
                  <a:pt x="2404" y="1493"/>
                  <a:pt x="2403" y="1493"/>
                  <a:pt x="2403" y="1493"/>
                </a:cubicBezTo>
                <a:cubicBezTo>
                  <a:pt x="2403" y="1493"/>
                  <a:pt x="2403" y="1493"/>
                  <a:pt x="2403" y="1493"/>
                </a:cubicBezTo>
                <a:cubicBezTo>
                  <a:pt x="2403" y="1494"/>
                  <a:pt x="2403" y="1494"/>
                  <a:pt x="2402" y="1494"/>
                </a:cubicBezTo>
                <a:cubicBezTo>
                  <a:pt x="2402" y="1494"/>
                  <a:pt x="2402" y="1494"/>
                  <a:pt x="2401" y="1495"/>
                </a:cubicBezTo>
                <a:cubicBezTo>
                  <a:pt x="2401" y="1495"/>
                  <a:pt x="2400" y="1495"/>
                  <a:pt x="2400" y="1496"/>
                </a:cubicBezTo>
                <a:cubicBezTo>
                  <a:pt x="2399" y="1496"/>
                  <a:pt x="2399" y="1496"/>
                  <a:pt x="2398" y="1496"/>
                </a:cubicBezTo>
                <a:cubicBezTo>
                  <a:pt x="2388" y="1501"/>
                  <a:pt x="2374" y="1500"/>
                  <a:pt x="2362" y="1500"/>
                </a:cubicBezTo>
                <a:cubicBezTo>
                  <a:pt x="2304" y="1500"/>
                  <a:pt x="2304" y="1500"/>
                  <a:pt x="2304" y="1500"/>
                </a:cubicBezTo>
                <a:cubicBezTo>
                  <a:pt x="2293" y="1500"/>
                  <a:pt x="2281" y="1498"/>
                  <a:pt x="2271" y="1493"/>
                </a:cubicBezTo>
                <a:cubicBezTo>
                  <a:pt x="2267" y="1491"/>
                  <a:pt x="2263" y="1489"/>
                  <a:pt x="2260" y="1487"/>
                </a:cubicBezTo>
                <a:cubicBezTo>
                  <a:pt x="2257" y="1484"/>
                  <a:pt x="2254" y="1482"/>
                  <a:pt x="2252" y="1479"/>
                </a:cubicBezTo>
                <a:cubicBezTo>
                  <a:pt x="2250" y="1474"/>
                  <a:pt x="2250" y="1474"/>
                  <a:pt x="2250" y="1474"/>
                </a:cubicBezTo>
                <a:cubicBezTo>
                  <a:pt x="2244" y="1463"/>
                  <a:pt x="2236" y="1453"/>
                  <a:pt x="2231" y="1441"/>
                </a:cubicBezTo>
                <a:cubicBezTo>
                  <a:pt x="2227" y="1433"/>
                  <a:pt x="2231" y="1429"/>
                  <a:pt x="2238" y="1426"/>
                </a:cubicBezTo>
                <a:cubicBezTo>
                  <a:pt x="2240" y="1425"/>
                  <a:pt x="2242" y="1424"/>
                  <a:pt x="2244" y="1424"/>
                </a:cubicBezTo>
                <a:cubicBezTo>
                  <a:pt x="2248" y="1423"/>
                  <a:pt x="2253" y="1422"/>
                  <a:pt x="2258" y="1422"/>
                </a:cubicBezTo>
                <a:cubicBezTo>
                  <a:pt x="2266" y="1422"/>
                  <a:pt x="2266" y="1422"/>
                  <a:pt x="2266" y="1422"/>
                </a:cubicBezTo>
                <a:cubicBezTo>
                  <a:pt x="2266" y="1422"/>
                  <a:pt x="2266" y="1422"/>
                  <a:pt x="2266" y="1422"/>
                </a:cubicBezTo>
                <a:cubicBezTo>
                  <a:pt x="2282" y="1422"/>
                  <a:pt x="2297" y="1422"/>
                  <a:pt x="2312" y="1422"/>
                </a:cubicBezTo>
                <a:cubicBezTo>
                  <a:pt x="2313" y="1422"/>
                  <a:pt x="2313" y="1422"/>
                  <a:pt x="2313" y="1422"/>
                </a:cubicBezTo>
                <a:cubicBezTo>
                  <a:pt x="2328" y="1422"/>
                  <a:pt x="2328" y="1422"/>
                  <a:pt x="2328" y="1422"/>
                </a:cubicBezTo>
                <a:cubicBezTo>
                  <a:pt x="2333" y="1422"/>
                  <a:pt x="2339" y="1422"/>
                  <a:pt x="2344" y="1423"/>
                </a:cubicBezTo>
                <a:cubicBezTo>
                  <a:pt x="2347" y="1424"/>
                  <a:pt x="2351" y="1425"/>
                  <a:pt x="2354" y="1426"/>
                </a:cubicBezTo>
                <a:cubicBezTo>
                  <a:pt x="2355" y="1426"/>
                  <a:pt x="2355" y="1426"/>
                  <a:pt x="2356" y="1426"/>
                </a:cubicBezTo>
                <a:cubicBezTo>
                  <a:pt x="2356" y="1427"/>
                  <a:pt x="2356" y="1427"/>
                  <a:pt x="2357" y="1427"/>
                </a:cubicBezTo>
                <a:cubicBezTo>
                  <a:pt x="2357" y="1427"/>
                  <a:pt x="2358" y="1427"/>
                  <a:pt x="2358" y="1427"/>
                </a:cubicBezTo>
                <a:cubicBezTo>
                  <a:pt x="2363" y="1429"/>
                  <a:pt x="2367" y="1431"/>
                  <a:pt x="2371" y="1433"/>
                </a:cubicBezTo>
                <a:cubicBezTo>
                  <a:pt x="2374" y="1436"/>
                  <a:pt x="2377" y="1438"/>
                  <a:pt x="2379" y="1441"/>
                </a:cubicBezTo>
                <a:cubicBezTo>
                  <a:pt x="2391" y="1458"/>
                  <a:pt x="2391" y="1458"/>
                  <a:pt x="2391" y="1458"/>
                </a:cubicBezTo>
                <a:cubicBezTo>
                  <a:pt x="2394" y="1463"/>
                  <a:pt x="2401" y="1471"/>
                  <a:pt x="2404" y="1478"/>
                </a:cubicBezTo>
                <a:cubicBezTo>
                  <a:pt x="2404" y="1478"/>
                  <a:pt x="2404" y="1478"/>
                  <a:pt x="2404" y="1478"/>
                </a:cubicBezTo>
                <a:cubicBezTo>
                  <a:pt x="2406" y="1481"/>
                  <a:pt x="2407" y="1484"/>
                  <a:pt x="2407" y="1487"/>
                </a:cubicBezTo>
                <a:close/>
                <a:moveTo>
                  <a:pt x="1589" y="1480"/>
                </a:moveTo>
                <a:cubicBezTo>
                  <a:pt x="1589" y="1483"/>
                  <a:pt x="1588" y="1485"/>
                  <a:pt x="1587" y="1487"/>
                </a:cubicBezTo>
                <a:cubicBezTo>
                  <a:pt x="1576" y="1507"/>
                  <a:pt x="1525" y="1502"/>
                  <a:pt x="1507" y="1502"/>
                </a:cubicBezTo>
                <a:cubicBezTo>
                  <a:pt x="1496" y="1502"/>
                  <a:pt x="1485" y="1502"/>
                  <a:pt x="1474" y="1502"/>
                </a:cubicBezTo>
                <a:cubicBezTo>
                  <a:pt x="1464" y="1502"/>
                  <a:pt x="1451" y="1500"/>
                  <a:pt x="1442" y="1493"/>
                </a:cubicBezTo>
                <a:cubicBezTo>
                  <a:pt x="1442" y="1493"/>
                  <a:pt x="1441" y="1492"/>
                  <a:pt x="1441" y="1492"/>
                </a:cubicBezTo>
                <a:cubicBezTo>
                  <a:pt x="1441" y="1492"/>
                  <a:pt x="1440" y="1491"/>
                  <a:pt x="1440" y="1491"/>
                </a:cubicBezTo>
                <a:cubicBezTo>
                  <a:pt x="1439" y="1490"/>
                  <a:pt x="1439" y="1490"/>
                  <a:pt x="1439" y="1489"/>
                </a:cubicBezTo>
                <a:cubicBezTo>
                  <a:pt x="1439" y="1489"/>
                  <a:pt x="1439" y="1489"/>
                  <a:pt x="1438" y="1489"/>
                </a:cubicBezTo>
                <a:cubicBezTo>
                  <a:pt x="1438" y="1489"/>
                  <a:pt x="1438" y="1489"/>
                  <a:pt x="1438" y="1489"/>
                </a:cubicBezTo>
                <a:cubicBezTo>
                  <a:pt x="1438" y="1488"/>
                  <a:pt x="1437" y="1487"/>
                  <a:pt x="1437" y="1486"/>
                </a:cubicBezTo>
                <a:cubicBezTo>
                  <a:pt x="1436" y="1484"/>
                  <a:pt x="1436" y="1483"/>
                  <a:pt x="1436" y="1481"/>
                </a:cubicBezTo>
                <a:cubicBezTo>
                  <a:pt x="1436" y="1479"/>
                  <a:pt x="1436" y="1479"/>
                  <a:pt x="1436" y="1479"/>
                </a:cubicBezTo>
                <a:cubicBezTo>
                  <a:pt x="1437" y="1477"/>
                  <a:pt x="1437" y="1474"/>
                  <a:pt x="1437" y="1472"/>
                </a:cubicBezTo>
                <a:cubicBezTo>
                  <a:pt x="1437" y="1471"/>
                  <a:pt x="1437" y="1471"/>
                  <a:pt x="1437" y="1471"/>
                </a:cubicBezTo>
                <a:cubicBezTo>
                  <a:pt x="1438" y="1463"/>
                  <a:pt x="1438" y="1454"/>
                  <a:pt x="1440" y="1446"/>
                </a:cubicBezTo>
                <a:cubicBezTo>
                  <a:pt x="1440" y="1443"/>
                  <a:pt x="1440" y="1443"/>
                  <a:pt x="1440" y="1443"/>
                </a:cubicBezTo>
                <a:cubicBezTo>
                  <a:pt x="1441" y="1441"/>
                  <a:pt x="1442" y="1438"/>
                  <a:pt x="1444" y="1436"/>
                </a:cubicBezTo>
                <a:cubicBezTo>
                  <a:pt x="1446" y="1434"/>
                  <a:pt x="1448" y="1433"/>
                  <a:pt x="1450" y="1431"/>
                </a:cubicBezTo>
                <a:cubicBezTo>
                  <a:pt x="1450" y="1431"/>
                  <a:pt x="1450" y="1431"/>
                  <a:pt x="1450" y="1431"/>
                </a:cubicBezTo>
                <a:cubicBezTo>
                  <a:pt x="1451" y="1431"/>
                  <a:pt x="1451" y="1430"/>
                  <a:pt x="1452" y="1430"/>
                </a:cubicBezTo>
                <a:cubicBezTo>
                  <a:pt x="1452" y="1430"/>
                  <a:pt x="1453" y="1430"/>
                  <a:pt x="1453" y="1429"/>
                </a:cubicBezTo>
                <a:cubicBezTo>
                  <a:pt x="1453" y="1429"/>
                  <a:pt x="1454" y="1429"/>
                  <a:pt x="1454" y="1429"/>
                </a:cubicBezTo>
                <a:cubicBezTo>
                  <a:pt x="1455" y="1428"/>
                  <a:pt x="1457" y="1428"/>
                  <a:pt x="1458" y="1427"/>
                </a:cubicBezTo>
                <a:cubicBezTo>
                  <a:pt x="1459" y="1427"/>
                  <a:pt x="1459" y="1427"/>
                  <a:pt x="1460" y="1427"/>
                </a:cubicBezTo>
                <a:cubicBezTo>
                  <a:pt x="1461" y="1426"/>
                  <a:pt x="1463" y="1426"/>
                  <a:pt x="1464" y="1426"/>
                </a:cubicBezTo>
                <a:cubicBezTo>
                  <a:pt x="1465" y="1426"/>
                  <a:pt x="1465" y="1425"/>
                  <a:pt x="1466" y="1425"/>
                </a:cubicBezTo>
                <a:cubicBezTo>
                  <a:pt x="1466" y="1425"/>
                  <a:pt x="1466" y="1425"/>
                  <a:pt x="1466" y="1425"/>
                </a:cubicBezTo>
                <a:cubicBezTo>
                  <a:pt x="1467" y="1425"/>
                  <a:pt x="1468" y="1425"/>
                  <a:pt x="1468" y="1425"/>
                </a:cubicBezTo>
                <a:cubicBezTo>
                  <a:pt x="1472" y="1424"/>
                  <a:pt x="1476" y="1424"/>
                  <a:pt x="1480" y="1424"/>
                </a:cubicBezTo>
                <a:cubicBezTo>
                  <a:pt x="1483" y="1424"/>
                  <a:pt x="1483" y="1424"/>
                  <a:pt x="1483" y="1424"/>
                </a:cubicBezTo>
                <a:cubicBezTo>
                  <a:pt x="1487" y="1424"/>
                  <a:pt x="1492" y="1424"/>
                  <a:pt x="1496" y="1424"/>
                </a:cubicBezTo>
                <a:cubicBezTo>
                  <a:pt x="1550" y="1424"/>
                  <a:pt x="1550" y="1424"/>
                  <a:pt x="1550" y="1424"/>
                </a:cubicBezTo>
                <a:cubicBezTo>
                  <a:pt x="1551" y="1424"/>
                  <a:pt x="1552" y="1424"/>
                  <a:pt x="1554" y="1424"/>
                </a:cubicBezTo>
                <a:cubicBezTo>
                  <a:pt x="1554" y="1424"/>
                  <a:pt x="1555" y="1424"/>
                  <a:pt x="1555" y="1424"/>
                </a:cubicBezTo>
                <a:cubicBezTo>
                  <a:pt x="1556" y="1424"/>
                  <a:pt x="1558" y="1424"/>
                  <a:pt x="1559" y="1424"/>
                </a:cubicBezTo>
                <a:cubicBezTo>
                  <a:pt x="1570" y="1425"/>
                  <a:pt x="1582" y="1428"/>
                  <a:pt x="1586" y="1438"/>
                </a:cubicBezTo>
                <a:cubicBezTo>
                  <a:pt x="1587" y="1438"/>
                  <a:pt x="1587" y="1439"/>
                  <a:pt x="1587" y="1440"/>
                </a:cubicBezTo>
                <a:cubicBezTo>
                  <a:pt x="1588" y="1440"/>
                  <a:pt x="1588" y="1440"/>
                  <a:pt x="1588" y="1440"/>
                </a:cubicBezTo>
                <a:cubicBezTo>
                  <a:pt x="1591" y="1452"/>
                  <a:pt x="1588" y="1466"/>
                  <a:pt x="1589" y="1478"/>
                </a:cubicBezTo>
                <a:lnTo>
                  <a:pt x="1589" y="1480"/>
                </a:lnTo>
                <a:close/>
                <a:moveTo>
                  <a:pt x="1511" y="1543"/>
                </a:moveTo>
                <a:cubicBezTo>
                  <a:pt x="1531" y="1543"/>
                  <a:pt x="1577" y="1537"/>
                  <a:pt x="1588" y="1559"/>
                </a:cubicBezTo>
                <a:cubicBezTo>
                  <a:pt x="1589" y="1561"/>
                  <a:pt x="1590" y="1563"/>
                  <a:pt x="1590" y="1566"/>
                </a:cubicBezTo>
                <a:cubicBezTo>
                  <a:pt x="1590" y="1589"/>
                  <a:pt x="1590" y="1589"/>
                  <a:pt x="1590" y="1589"/>
                </a:cubicBezTo>
                <a:cubicBezTo>
                  <a:pt x="1590" y="1595"/>
                  <a:pt x="1590" y="1602"/>
                  <a:pt x="1590" y="1609"/>
                </a:cubicBezTo>
                <a:cubicBezTo>
                  <a:pt x="1590" y="1609"/>
                  <a:pt x="1590" y="1609"/>
                  <a:pt x="1590" y="1609"/>
                </a:cubicBezTo>
                <a:cubicBezTo>
                  <a:pt x="1590" y="1612"/>
                  <a:pt x="1590" y="1612"/>
                  <a:pt x="1590" y="1612"/>
                </a:cubicBezTo>
                <a:cubicBezTo>
                  <a:pt x="1590" y="1615"/>
                  <a:pt x="1589" y="1619"/>
                  <a:pt x="1587" y="1622"/>
                </a:cubicBezTo>
                <a:cubicBezTo>
                  <a:pt x="1587" y="1622"/>
                  <a:pt x="1586" y="1623"/>
                  <a:pt x="1586" y="1623"/>
                </a:cubicBezTo>
                <a:cubicBezTo>
                  <a:pt x="1585" y="1624"/>
                  <a:pt x="1584" y="1625"/>
                  <a:pt x="1583" y="1626"/>
                </a:cubicBezTo>
                <a:cubicBezTo>
                  <a:pt x="1583" y="1626"/>
                  <a:pt x="1583" y="1626"/>
                  <a:pt x="1583" y="1626"/>
                </a:cubicBezTo>
                <a:cubicBezTo>
                  <a:pt x="1578" y="1631"/>
                  <a:pt x="1571" y="1634"/>
                  <a:pt x="1563" y="1636"/>
                </a:cubicBezTo>
                <a:cubicBezTo>
                  <a:pt x="1563" y="1636"/>
                  <a:pt x="1563" y="1636"/>
                  <a:pt x="1563" y="1636"/>
                </a:cubicBezTo>
                <a:cubicBezTo>
                  <a:pt x="1563" y="1636"/>
                  <a:pt x="1563" y="1636"/>
                  <a:pt x="1563" y="1636"/>
                </a:cubicBezTo>
                <a:cubicBezTo>
                  <a:pt x="1560" y="1637"/>
                  <a:pt x="1558" y="1637"/>
                  <a:pt x="1556" y="1637"/>
                </a:cubicBezTo>
                <a:cubicBezTo>
                  <a:pt x="1555" y="1637"/>
                  <a:pt x="1554" y="1637"/>
                  <a:pt x="1554" y="1638"/>
                </a:cubicBezTo>
                <a:cubicBezTo>
                  <a:pt x="1551" y="1638"/>
                  <a:pt x="1548" y="1638"/>
                  <a:pt x="1546" y="1638"/>
                </a:cubicBezTo>
                <a:cubicBezTo>
                  <a:pt x="1546" y="1638"/>
                  <a:pt x="1546" y="1638"/>
                  <a:pt x="1546" y="1638"/>
                </a:cubicBezTo>
                <a:cubicBezTo>
                  <a:pt x="1463" y="1638"/>
                  <a:pt x="1463" y="1638"/>
                  <a:pt x="1463" y="1638"/>
                </a:cubicBezTo>
                <a:cubicBezTo>
                  <a:pt x="1453" y="1638"/>
                  <a:pt x="1441" y="1636"/>
                  <a:pt x="1432" y="1631"/>
                </a:cubicBezTo>
                <a:cubicBezTo>
                  <a:pt x="1432" y="1631"/>
                  <a:pt x="1432" y="1631"/>
                  <a:pt x="1432" y="1631"/>
                </a:cubicBezTo>
                <a:cubicBezTo>
                  <a:pt x="1432" y="1631"/>
                  <a:pt x="1432" y="1630"/>
                  <a:pt x="1432" y="1630"/>
                </a:cubicBezTo>
                <a:cubicBezTo>
                  <a:pt x="1431" y="1629"/>
                  <a:pt x="1429" y="1628"/>
                  <a:pt x="1427" y="1627"/>
                </a:cubicBezTo>
                <a:cubicBezTo>
                  <a:pt x="1426" y="1626"/>
                  <a:pt x="1425" y="1624"/>
                  <a:pt x="1424" y="1623"/>
                </a:cubicBezTo>
                <a:cubicBezTo>
                  <a:pt x="1424" y="1623"/>
                  <a:pt x="1424" y="1623"/>
                  <a:pt x="1424" y="1622"/>
                </a:cubicBezTo>
                <a:cubicBezTo>
                  <a:pt x="1422" y="1619"/>
                  <a:pt x="1421" y="1616"/>
                  <a:pt x="1421" y="1612"/>
                </a:cubicBezTo>
                <a:cubicBezTo>
                  <a:pt x="1422" y="1606"/>
                  <a:pt x="1422" y="1606"/>
                  <a:pt x="1422" y="1606"/>
                </a:cubicBezTo>
                <a:cubicBezTo>
                  <a:pt x="1422" y="1606"/>
                  <a:pt x="1422" y="1606"/>
                  <a:pt x="1422" y="1606"/>
                </a:cubicBezTo>
                <a:cubicBezTo>
                  <a:pt x="1424" y="1593"/>
                  <a:pt x="1425" y="1580"/>
                  <a:pt x="1427" y="1567"/>
                </a:cubicBezTo>
                <a:cubicBezTo>
                  <a:pt x="1427" y="1566"/>
                  <a:pt x="1427" y="1566"/>
                  <a:pt x="1427" y="1566"/>
                </a:cubicBezTo>
                <a:cubicBezTo>
                  <a:pt x="1427" y="1566"/>
                  <a:pt x="1427" y="1566"/>
                  <a:pt x="1427" y="1565"/>
                </a:cubicBezTo>
                <a:cubicBezTo>
                  <a:pt x="1432" y="1536"/>
                  <a:pt x="1490" y="1543"/>
                  <a:pt x="1511" y="1543"/>
                </a:cubicBezTo>
                <a:close/>
                <a:moveTo>
                  <a:pt x="1175" y="1631"/>
                </a:moveTo>
                <a:cubicBezTo>
                  <a:pt x="1173" y="1630"/>
                  <a:pt x="1172" y="1629"/>
                  <a:pt x="1170" y="1627"/>
                </a:cubicBezTo>
                <a:cubicBezTo>
                  <a:pt x="1169" y="1626"/>
                  <a:pt x="1169" y="1625"/>
                  <a:pt x="1168" y="1624"/>
                </a:cubicBezTo>
                <a:cubicBezTo>
                  <a:pt x="1168" y="1623"/>
                  <a:pt x="1168" y="1623"/>
                  <a:pt x="1168" y="1623"/>
                </a:cubicBezTo>
                <a:cubicBezTo>
                  <a:pt x="1166" y="1620"/>
                  <a:pt x="1166" y="1616"/>
                  <a:pt x="1167" y="1613"/>
                </a:cubicBezTo>
                <a:cubicBezTo>
                  <a:pt x="1169" y="1607"/>
                  <a:pt x="1169" y="1607"/>
                  <a:pt x="1169" y="1607"/>
                </a:cubicBezTo>
                <a:cubicBezTo>
                  <a:pt x="1169" y="1607"/>
                  <a:pt x="1169" y="1607"/>
                  <a:pt x="1169" y="1607"/>
                </a:cubicBezTo>
                <a:cubicBezTo>
                  <a:pt x="1169" y="1606"/>
                  <a:pt x="1169" y="1605"/>
                  <a:pt x="1170" y="1604"/>
                </a:cubicBezTo>
                <a:cubicBezTo>
                  <a:pt x="1181" y="1567"/>
                  <a:pt x="1181" y="1567"/>
                  <a:pt x="1181" y="1567"/>
                </a:cubicBezTo>
                <a:cubicBezTo>
                  <a:pt x="1181" y="1566"/>
                  <a:pt x="1181" y="1566"/>
                  <a:pt x="1182" y="1565"/>
                </a:cubicBezTo>
                <a:cubicBezTo>
                  <a:pt x="1193" y="1537"/>
                  <a:pt x="1244" y="1543"/>
                  <a:pt x="1268" y="1543"/>
                </a:cubicBezTo>
                <a:cubicBezTo>
                  <a:pt x="1278" y="1543"/>
                  <a:pt x="1297" y="1542"/>
                  <a:pt x="1314" y="1543"/>
                </a:cubicBezTo>
                <a:cubicBezTo>
                  <a:pt x="1317" y="1544"/>
                  <a:pt x="1320" y="1544"/>
                  <a:pt x="1323" y="1545"/>
                </a:cubicBezTo>
                <a:cubicBezTo>
                  <a:pt x="1323" y="1545"/>
                  <a:pt x="1323" y="1545"/>
                  <a:pt x="1324" y="1545"/>
                </a:cubicBezTo>
                <a:cubicBezTo>
                  <a:pt x="1332" y="1547"/>
                  <a:pt x="1339" y="1551"/>
                  <a:pt x="1342" y="1556"/>
                </a:cubicBezTo>
                <a:cubicBezTo>
                  <a:pt x="1342" y="1557"/>
                  <a:pt x="1342" y="1557"/>
                  <a:pt x="1343" y="1557"/>
                </a:cubicBezTo>
                <a:cubicBezTo>
                  <a:pt x="1343" y="1558"/>
                  <a:pt x="1343" y="1558"/>
                  <a:pt x="1343" y="1558"/>
                </a:cubicBezTo>
                <a:cubicBezTo>
                  <a:pt x="1343" y="1558"/>
                  <a:pt x="1343" y="1559"/>
                  <a:pt x="1343" y="1559"/>
                </a:cubicBezTo>
                <a:cubicBezTo>
                  <a:pt x="1344" y="1561"/>
                  <a:pt x="1345" y="1564"/>
                  <a:pt x="1344" y="1567"/>
                </a:cubicBezTo>
                <a:cubicBezTo>
                  <a:pt x="1344" y="1569"/>
                  <a:pt x="1344" y="1569"/>
                  <a:pt x="1344" y="1569"/>
                </a:cubicBezTo>
                <a:cubicBezTo>
                  <a:pt x="1344" y="1569"/>
                  <a:pt x="1344" y="1569"/>
                  <a:pt x="1344" y="1569"/>
                </a:cubicBezTo>
                <a:cubicBezTo>
                  <a:pt x="1343" y="1576"/>
                  <a:pt x="1341" y="1583"/>
                  <a:pt x="1340" y="1589"/>
                </a:cubicBezTo>
                <a:cubicBezTo>
                  <a:pt x="1336" y="1612"/>
                  <a:pt x="1336" y="1612"/>
                  <a:pt x="1336" y="1612"/>
                </a:cubicBezTo>
                <a:cubicBezTo>
                  <a:pt x="1336" y="1616"/>
                  <a:pt x="1334" y="1619"/>
                  <a:pt x="1331" y="1622"/>
                </a:cubicBezTo>
                <a:cubicBezTo>
                  <a:pt x="1331" y="1623"/>
                  <a:pt x="1330" y="1623"/>
                  <a:pt x="1330" y="1623"/>
                </a:cubicBezTo>
                <a:cubicBezTo>
                  <a:pt x="1330" y="1624"/>
                  <a:pt x="1329" y="1624"/>
                  <a:pt x="1329" y="1624"/>
                </a:cubicBezTo>
                <a:cubicBezTo>
                  <a:pt x="1328" y="1625"/>
                  <a:pt x="1327" y="1626"/>
                  <a:pt x="1326" y="1627"/>
                </a:cubicBezTo>
                <a:cubicBezTo>
                  <a:pt x="1320" y="1632"/>
                  <a:pt x="1312" y="1635"/>
                  <a:pt x="1305" y="1636"/>
                </a:cubicBezTo>
                <a:cubicBezTo>
                  <a:pt x="1305" y="1637"/>
                  <a:pt x="1305" y="1637"/>
                  <a:pt x="1305" y="1637"/>
                </a:cubicBezTo>
                <a:cubicBezTo>
                  <a:pt x="1304" y="1637"/>
                  <a:pt x="1304" y="1637"/>
                  <a:pt x="1304" y="1637"/>
                </a:cubicBezTo>
                <a:cubicBezTo>
                  <a:pt x="1302" y="1637"/>
                  <a:pt x="1300" y="1638"/>
                  <a:pt x="1297" y="1638"/>
                </a:cubicBezTo>
                <a:cubicBezTo>
                  <a:pt x="1297" y="1638"/>
                  <a:pt x="1296" y="1638"/>
                  <a:pt x="1295" y="1638"/>
                </a:cubicBezTo>
                <a:cubicBezTo>
                  <a:pt x="1292" y="1638"/>
                  <a:pt x="1290" y="1639"/>
                  <a:pt x="1287" y="1639"/>
                </a:cubicBezTo>
                <a:cubicBezTo>
                  <a:pt x="1287" y="1639"/>
                  <a:pt x="1287" y="1639"/>
                  <a:pt x="1287" y="1639"/>
                </a:cubicBezTo>
                <a:cubicBezTo>
                  <a:pt x="1204" y="1639"/>
                  <a:pt x="1204" y="1639"/>
                  <a:pt x="1204" y="1639"/>
                </a:cubicBezTo>
                <a:cubicBezTo>
                  <a:pt x="1194" y="1639"/>
                  <a:pt x="1183" y="1637"/>
                  <a:pt x="1175" y="1631"/>
                </a:cubicBezTo>
                <a:cubicBezTo>
                  <a:pt x="1175" y="1631"/>
                  <a:pt x="1175" y="1631"/>
                  <a:pt x="1175" y="1631"/>
                </a:cubicBezTo>
                <a:close/>
                <a:moveTo>
                  <a:pt x="1278" y="1502"/>
                </a:moveTo>
                <a:cubicBezTo>
                  <a:pt x="1266" y="1502"/>
                  <a:pt x="1253" y="1502"/>
                  <a:pt x="1241" y="1502"/>
                </a:cubicBezTo>
                <a:cubicBezTo>
                  <a:pt x="1230" y="1502"/>
                  <a:pt x="1213" y="1500"/>
                  <a:pt x="1207" y="1489"/>
                </a:cubicBezTo>
                <a:cubicBezTo>
                  <a:pt x="1207" y="1488"/>
                  <a:pt x="1207" y="1487"/>
                  <a:pt x="1207" y="1486"/>
                </a:cubicBezTo>
                <a:cubicBezTo>
                  <a:pt x="1206" y="1486"/>
                  <a:pt x="1206" y="1485"/>
                  <a:pt x="1206" y="1484"/>
                </a:cubicBezTo>
                <a:cubicBezTo>
                  <a:pt x="1206" y="1483"/>
                  <a:pt x="1207" y="1482"/>
                  <a:pt x="1207" y="1481"/>
                </a:cubicBezTo>
                <a:cubicBezTo>
                  <a:pt x="1207" y="1481"/>
                  <a:pt x="1207" y="1481"/>
                  <a:pt x="1207" y="1481"/>
                </a:cubicBezTo>
                <a:cubicBezTo>
                  <a:pt x="1207" y="1481"/>
                  <a:pt x="1207" y="1481"/>
                  <a:pt x="1207" y="1481"/>
                </a:cubicBezTo>
                <a:cubicBezTo>
                  <a:pt x="1207" y="1478"/>
                  <a:pt x="1209" y="1474"/>
                  <a:pt x="1210" y="1472"/>
                </a:cubicBezTo>
                <a:cubicBezTo>
                  <a:pt x="1212" y="1463"/>
                  <a:pt x="1214" y="1453"/>
                  <a:pt x="1218" y="1445"/>
                </a:cubicBezTo>
                <a:cubicBezTo>
                  <a:pt x="1218" y="1444"/>
                  <a:pt x="1218" y="1444"/>
                  <a:pt x="1218" y="1444"/>
                </a:cubicBezTo>
                <a:cubicBezTo>
                  <a:pt x="1219" y="1441"/>
                  <a:pt x="1221" y="1438"/>
                  <a:pt x="1223" y="1436"/>
                </a:cubicBezTo>
                <a:cubicBezTo>
                  <a:pt x="1225" y="1435"/>
                  <a:pt x="1226" y="1434"/>
                  <a:pt x="1228" y="1433"/>
                </a:cubicBezTo>
                <a:cubicBezTo>
                  <a:pt x="1233" y="1429"/>
                  <a:pt x="1239" y="1427"/>
                  <a:pt x="1245" y="1426"/>
                </a:cubicBezTo>
                <a:cubicBezTo>
                  <a:pt x="1246" y="1426"/>
                  <a:pt x="1246" y="1426"/>
                  <a:pt x="1247" y="1426"/>
                </a:cubicBezTo>
                <a:cubicBezTo>
                  <a:pt x="1251" y="1425"/>
                  <a:pt x="1257" y="1424"/>
                  <a:pt x="1262" y="1424"/>
                </a:cubicBezTo>
                <a:cubicBezTo>
                  <a:pt x="1269" y="1424"/>
                  <a:pt x="1269" y="1424"/>
                  <a:pt x="1269" y="1424"/>
                </a:cubicBezTo>
                <a:cubicBezTo>
                  <a:pt x="1271" y="1424"/>
                  <a:pt x="1274" y="1424"/>
                  <a:pt x="1276" y="1424"/>
                </a:cubicBezTo>
                <a:cubicBezTo>
                  <a:pt x="1291" y="1424"/>
                  <a:pt x="1307" y="1424"/>
                  <a:pt x="1322" y="1424"/>
                </a:cubicBezTo>
                <a:cubicBezTo>
                  <a:pt x="1324" y="1424"/>
                  <a:pt x="1326" y="1424"/>
                  <a:pt x="1329" y="1424"/>
                </a:cubicBezTo>
                <a:cubicBezTo>
                  <a:pt x="1331" y="1424"/>
                  <a:pt x="1331" y="1424"/>
                  <a:pt x="1331" y="1424"/>
                </a:cubicBezTo>
                <a:cubicBezTo>
                  <a:pt x="1332" y="1424"/>
                  <a:pt x="1332" y="1424"/>
                  <a:pt x="1333" y="1424"/>
                </a:cubicBezTo>
                <a:cubicBezTo>
                  <a:pt x="1335" y="1424"/>
                  <a:pt x="1337" y="1424"/>
                  <a:pt x="1339" y="1425"/>
                </a:cubicBezTo>
                <a:cubicBezTo>
                  <a:pt x="1339" y="1425"/>
                  <a:pt x="1339" y="1425"/>
                  <a:pt x="1339" y="1425"/>
                </a:cubicBezTo>
                <a:cubicBezTo>
                  <a:pt x="1351" y="1426"/>
                  <a:pt x="1364" y="1429"/>
                  <a:pt x="1366" y="1439"/>
                </a:cubicBezTo>
                <a:cubicBezTo>
                  <a:pt x="1366" y="1439"/>
                  <a:pt x="1366" y="1440"/>
                  <a:pt x="1366" y="1440"/>
                </a:cubicBezTo>
                <a:cubicBezTo>
                  <a:pt x="1366" y="1440"/>
                  <a:pt x="1366" y="1440"/>
                  <a:pt x="1366" y="1441"/>
                </a:cubicBezTo>
                <a:cubicBezTo>
                  <a:pt x="1367" y="1452"/>
                  <a:pt x="1362" y="1467"/>
                  <a:pt x="1360" y="1478"/>
                </a:cubicBezTo>
                <a:cubicBezTo>
                  <a:pt x="1360" y="1478"/>
                  <a:pt x="1360" y="1478"/>
                  <a:pt x="1360" y="1478"/>
                </a:cubicBezTo>
                <a:cubicBezTo>
                  <a:pt x="1359" y="1481"/>
                  <a:pt x="1359" y="1481"/>
                  <a:pt x="1359" y="1481"/>
                </a:cubicBezTo>
                <a:cubicBezTo>
                  <a:pt x="1359" y="1483"/>
                  <a:pt x="1358" y="1485"/>
                  <a:pt x="1356" y="1487"/>
                </a:cubicBezTo>
                <a:cubicBezTo>
                  <a:pt x="1356" y="1488"/>
                  <a:pt x="1355" y="1488"/>
                  <a:pt x="1355" y="1489"/>
                </a:cubicBezTo>
                <a:cubicBezTo>
                  <a:pt x="1355" y="1489"/>
                  <a:pt x="1355" y="1489"/>
                  <a:pt x="1355" y="1489"/>
                </a:cubicBezTo>
                <a:cubicBezTo>
                  <a:pt x="1355" y="1489"/>
                  <a:pt x="1355" y="1489"/>
                  <a:pt x="1354" y="1489"/>
                </a:cubicBezTo>
                <a:cubicBezTo>
                  <a:pt x="1339" y="1507"/>
                  <a:pt x="1298" y="1502"/>
                  <a:pt x="1278" y="1502"/>
                </a:cubicBezTo>
                <a:close/>
                <a:moveTo>
                  <a:pt x="911" y="1620"/>
                </a:moveTo>
                <a:cubicBezTo>
                  <a:pt x="911" y="1619"/>
                  <a:pt x="911" y="1618"/>
                  <a:pt x="911" y="1618"/>
                </a:cubicBezTo>
                <a:cubicBezTo>
                  <a:pt x="912" y="1616"/>
                  <a:pt x="912" y="1615"/>
                  <a:pt x="913" y="1614"/>
                </a:cubicBezTo>
                <a:cubicBezTo>
                  <a:pt x="913" y="1614"/>
                  <a:pt x="913" y="1614"/>
                  <a:pt x="913" y="1613"/>
                </a:cubicBezTo>
                <a:cubicBezTo>
                  <a:pt x="913" y="1612"/>
                  <a:pt x="913" y="1612"/>
                  <a:pt x="913" y="1612"/>
                </a:cubicBezTo>
                <a:cubicBezTo>
                  <a:pt x="914" y="1611"/>
                  <a:pt x="915" y="1609"/>
                  <a:pt x="916" y="1607"/>
                </a:cubicBezTo>
                <a:cubicBezTo>
                  <a:pt x="922" y="1594"/>
                  <a:pt x="928" y="1582"/>
                  <a:pt x="935" y="1569"/>
                </a:cubicBezTo>
                <a:cubicBezTo>
                  <a:pt x="935" y="1569"/>
                  <a:pt x="935" y="1569"/>
                  <a:pt x="935" y="1569"/>
                </a:cubicBezTo>
                <a:cubicBezTo>
                  <a:pt x="935" y="1568"/>
                  <a:pt x="935" y="1568"/>
                  <a:pt x="935" y="1568"/>
                </a:cubicBezTo>
                <a:cubicBezTo>
                  <a:pt x="936" y="1567"/>
                  <a:pt x="936" y="1566"/>
                  <a:pt x="937" y="1566"/>
                </a:cubicBezTo>
                <a:cubicBezTo>
                  <a:pt x="937" y="1565"/>
                  <a:pt x="938" y="1564"/>
                  <a:pt x="938" y="1563"/>
                </a:cubicBezTo>
                <a:cubicBezTo>
                  <a:pt x="938" y="1563"/>
                  <a:pt x="938" y="1563"/>
                  <a:pt x="939" y="1563"/>
                </a:cubicBezTo>
                <a:cubicBezTo>
                  <a:pt x="956" y="1539"/>
                  <a:pt x="997" y="1544"/>
                  <a:pt x="1023" y="1544"/>
                </a:cubicBezTo>
                <a:cubicBezTo>
                  <a:pt x="1023" y="1544"/>
                  <a:pt x="1023" y="1544"/>
                  <a:pt x="1023" y="1544"/>
                </a:cubicBezTo>
                <a:cubicBezTo>
                  <a:pt x="1030" y="1544"/>
                  <a:pt x="1049" y="1542"/>
                  <a:pt x="1066" y="1544"/>
                </a:cubicBezTo>
                <a:cubicBezTo>
                  <a:pt x="1071" y="1544"/>
                  <a:pt x="1077" y="1544"/>
                  <a:pt x="1081" y="1545"/>
                </a:cubicBezTo>
                <a:cubicBezTo>
                  <a:pt x="1084" y="1546"/>
                  <a:pt x="1087" y="1547"/>
                  <a:pt x="1089" y="1548"/>
                </a:cubicBezTo>
                <a:cubicBezTo>
                  <a:pt x="1095" y="1551"/>
                  <a:pt x="1099" y="1556"/>
                  <a:pt x="1099" y="1562"/>
                </a:cubicBezTo>
                <a:cubicBezTo>
                  <a:pt x="1099" y="1562"/>
                  <a:pt x="1099" y="1562"/>
                  <a:pt x="1099" y="1562"/>
                </a:cubicBezTo>
                <a:cubicBezTo>
                  <a:pt x="1099" y="1563"/>
                  <a:pt x="1099" y="1563"/>
                  <a:pt x="1099" y="1564"/>
                </a:cubicBezTo>
                <a:cubicBezTo>
                  <a:pt x="1099" y="1565"/>
                  <a:pt x="1099" y="1566"/>
                  <a:pt x="1099" y="1567"/>
                </a:cubicBezTo>
                <a:cubicBezTo>
                  <a:pt x="1082" y="1613"/>
                  <a:pt x="1082" y="1613"/>
                  <a:pt x="1082" y="1613"/>
                </a:cubicBezTo>
                <a:cubicBezTo>
                  <a:pt x="1081" y="1617"/>
                  <a:pt x="1078" y="1620"/>
                  <a:pt x="1075" y="1623"/>
                </a:cubicBezTo>
                <a:cubicBezTo>
                  <a:pt x="1071" y="1626"/>
                  <a:pt x="1067" y="1629"/>
                  <a:pt x="1062" y="1631"/>
                </a:cubicBezTo>
                <a:cubicBezTo>
                  <a:pt x="1062" y="1632"/>
                  <a:pt x="1061" y="1632"/>
                  <a:pt x="1061" y="1632"/>
                </a:cubicBezTo>
                <a:cubicBezTo>
                  <a:pt x="1054" y="1635"/>
                  <a:pt x="1047" y="1637"/>
                  <a:pt x="1039" y="1639"/>
                </a:cubicBezTo>
                <a:cubicBezTo>
                  <a:pt x="1038" y="1639"/>
                  <a:pt x="1038" y="1639"/>
                  <a:pt x="1038" y="1639"/>
                </a:cubicBezTo>
                <a:cubicBezTo>
                  <a:pt x="1036" y="1639"/>
                  <a:pt x="1035" y="1639"/>
                  <a:pt x="1034" y="1639"/>
                </a:cubicBezTo>
                <a:cubicBezTo>
                  <a:pt x="1020" y="1640"/>
                  <a:pt x="1005" y="1639"/>
                  <a:pt x="990" y="1639"/>
                </a:cubicBezTo>
                <a:cubicBezTo>
                  <a:pt x="975" y="1639"/>
                  <a:pt x="960" y="1640"/>
                  <a:pt x="945" y="1640"/>
                </a:cubicBezTo>
                <a:cubicBezTo>
                  <a:pt x="935" y="1640"/>
                  <a:pt x="920" y="1638"/>
                  <a:pt x="914" y="1628"/>
                </a:cubicBezTo>
                <a:cubicBezTo>
                  <a:pt x="913" y="1628"/>
                  <a:pt x="913" y="1628"/>
                  <a:pt x="913" y="1627"/>
                </a:cubicBezTo>
                <a:cubicBezTo>
                  <a:pt x="913" y="1627"/>
                  <a:pt x="912" y="1626"/>
                  <a:pt x="912" y="1626"/>
                </a:cubicBezTo>
                <a:cubicBezTo>
                  <a:pt x="912" y="1625"/>
                  <a:pt x="912" y="1624"/>
                  <a:pt x="911" y="1624"/>
                </a:cubicBezTo>
                <a:cubicBezTo>
                  <a:pt x="911" y="1624"/>
                  <a:pt x="911" y="1624"/>
                  <a:pt x="911" y="1624"/>
                </a:cubicBezTo>
                <a:cubicBezTo>
                  <a:pt x="911" y="1623"/>
                  <a:pt x="911" y="1623"/>
                  <a:pt x="911" y="1623"/>
                </a:cubicBezTo>
                <a:cubicBezTo>
                  <a:pt x="911" y="1622"/>
                  <a:pt x="911" y="1621"/>
                  <a:pt x="911" y="1620"/>
                </a:cubicBezTo>
                <a:close/>
                <a:moveTo>
                  <a:pt x="910" y="1465"/>
                </a:moveTo>
                <a:cubicBezTo>
                  <a:pt x="910" y="1465"/>
                  <a:pt x="910" y="1465"/>
                  <a:pt x="910" y="1465"/>
                </a:cubicBezTo>
                <a:cubicBezTo>
                  <a:pt x="900" y="1482"/>
                  <a:pt x="900" y="1482"/>
                  <a:pt x="900" y="1482"/>
                </a:cubicBezTo>
                <a:cubicBezTo>
                  <a:pt x="899" y="1485"/>
                  <a:pt x="896" y="1488"/>
                  <a:pt x="893" y="1490"/>
                </a:cubicBezTo>
                <a:cubicBezTo>
                  <a:pt x="889" y="1493"/>
                  <a:pt x="885" y="1495"/>
                  <a:pt x="880" y="1497"/>
                </a:cubicBezTo>
                <a:cubicBezTo>
                  <a:pt x="879" y="1497"/>
                  <a:pt x="878" y="1498"/>
                  <a:pt x="876" y="1498"/>
                </a:cubicBezTo>
                <a:cubicBezTo>
                  <a:pt x="876" y="1499"/>
                  <a:pt x="875" y="1499"/>
                  <a:pt x="874" y="1499"/>
                </a:cubicBezTo>
                <a:cubicBezTo>
                  <a:pt x="874" y="1499"/>
                  <a:pt x="874" y="1499"/>
                  <a:pt x="874" y="1499"/>
                </a:cubicBezTo>
                <a:cubicBezTo>
                  <a:pt x="871" y="1500"/>
                  <a:pt x="868" y="1501"/>
                  <a:pt x="865" y="1502"/>
                </a:cubicBezTo>
                <a:cubicBezTo>
                  <a:pt x="859" y="1503"/>
                  <a:pt x="854" y="1503"/>
                  <a:pt x="848" y="1503"/>
                </a:cubicBezTo>
                <a:cubicBezTo>
                  <a:pt x="832" y="1503"/>
                  <a:pt x="832" y="1503"/>
                  <a:pt x="832" y="1503"/>
                </a:cubicBezTo>
                <a:cubicBezTo>
                  <a:pt x="832" y="1503"/>
                  <a:pt x="832" y="1503"/>
                  <a:pt x="832" y="1503"/>
                </a:cubicBezTo>
                <a:cubicBezTo>
                  <a:pt x="812" y="1503"/>
                  <a:pt x="793" y="1504"/>
                  <a:pt x="774" y="1504"/>
                </a:cubicBezTo>
                <a:cubicBezTo>
                  <a:pt x="765" y="1504"/>
                  <a:pt x="747" y="1502"/>
                  <a:pt x="745" y="1491"/>
                </a:cubicBezTo>
                <a:cubicBezTo>
                  <a:pt x="745" y="1489"/>
                  <a:pt x="745" y="1488"/>
                  <a:pt x="746" y="1486"/>
                </a:cubicBezTo>
                <a:cubicBezTo>
                  <a:pt x="747" y="1482"/>
                  <a:pt x="751" y="1478"/>
                  <a:pt x="753" y="1475"/>
                </a:cubicBezTo>
                <a:cubicBezTo>
                  <a:pt x="760" y="1464"/>
                  <a:pt x="766" y="1452"/>
                  <a:pt x="775" y="1443"/>
                </a:cubicBezTo>
                <a:cubicBezTo>
                  <a:pt x="775" y="1442"/>
                  <a:pt x="776" y="1442"/>
                  <a:pt x="776" y="1441"/>
                </a:cubicBezTo>
                <a:cubicBezTo>
                  <a:pt x="776" y="1441"/>
                  <a:pt x="777" y="1441"/>
                  <a:pt x="777" y="1441"/>
                </a:cubicBezTo>
                <a:cubicBezTo>
                  <a:pt x="799" y="1419"/>
                  <a:pt x="845" y="1425"/>
                  <a:pt x="873" y="1425"/>
                </a:cubicBezTo>
                <a:cubicBezTo>
                  <a:pt x="886" y="1425"/>
                  <a:pt x="901" y="1423"/>
                  <a:pt x="913" y="1428"/>
                </a:cubicBezTo>
                <a:cubicBezTo>
                  <a:pt x="913" y="1428"/>
                  <a:pt x="913" y="1428"/>
                  <a:pt x="913" y="1428"/>
                </a:cubicBezTo>
                <a:cubicBezTo>
                  <a:pt x="915" y="1429"/>
                  <a:pt x="916" y="1430"/>
                  <a:pt x="917" y="1430"/>
                </a:cubicBezTo>
                <a:cubicBezTo>
                  <a:pt x="917" y="1430"/>
                  <a:pt x="917" y="1431"/>
                  <a:pt x="918" y="1431"/>
                </a:cubicBezTo>
                <a:cubicBezTo>
                  <a:pt x="920" y="1432"/>
                  <a:pt x="922" y="1435"/>
                  <a:pt x="922" y="1437"/>
                </a:cubicBezTo>
                <a:cubicBezTo>
                  <a:pt x="923" y="1439"/>
                  <a:pt x="923" y="1442"/>
                  <a:pt x="921" y="1444"/>
                </a:cubicBezTo>
                <a:cubicBezTo>
                  <a:pt x="920" y="1446"/>
                  <a:pt x="920" y="1446"/>
                  <a:pt x="920" y="1446"/>
                </a:cubicBezTo>
                <a:cubicBezTo>
                  <a:pt x="918" y="1452"/>
                  <a:pt x="913" y="1460"/>
                  <a:pt x="910" y="1465"/>
                </a:cubicBezTo>
                <a:close/>
                <a:moveTo>
                  <a:pt x="1095" y="1502"/>
                </a:moveTo>
                <a:cubicBezTo>
                  <a:pt x="1093" y="1502"/>
                  <a:pt x="1091" y="1502"/>
                  <a:pt x="1089" y="1502"/>
                </a:cubicBezTo>
                <a:cubicBezTo>
                  <a:pt x="1089" y="1502"/>
                  <a:pt x="1089" y="1503"/>
                  <a:pt x="1088" y="1503"/>
                </a:cubicBezTo>
                <a:cubicBezTo>
                  <a:pt x="1077" y="1504"/>
                  <a:pt x="1066" y="1503"/>
                  <a:pt x="1054" y="1503"/>
                </a:cubicBezTo>
                <a:cubicBezTo>
                  <a:pt x="1007" y="1503"/>
                  <a:pt x="1007" y="1503"/>
                  <a:pt x="1007" y="1503"/>
                </a:cubicBezTo>
                <a:cubicBezTo>
                  <a:pt x="997" y="1503"/>
                  <a:pt x="980" y="1501"/>
                  <a:pt x="976" y="1490"/>
                </a:cubicBezTo>
                <a:cubicBezTo>
                  <a:pt x="976" y="1489"/>
                  <a:pt x="976" y="1488"/>
                  <a:pt x="976" y="1487"/>
                </a:cubicBezTo>
                <a:cubicBezTo>
                  <a:pt x="976" y="1486"/>
                  <a:pt x="976" y="1486"/>
                  <a:pt x="976" y="1485"/>
                </a:cubicBezTo>
                <a:cubicBezTo>
                  <a:pt x="977" y="1481"/>
                  <a:pt x="980" y="1477"/>
                  <a:pt x="982" y="1473"/>
                </a:cubicBezTo>
                <a:cubicBezTo>
                  <a:pt x="986" y="1463"/>
                  <a:pt x="990" y="1449"/>
                  <a:pt x="998" y="1441"/>
                </a:cubicBezTo>
                <a:cubicBezTo>
                  <a:pt x="998" y="1440"/>
                  <a:pt x="999" y="1440"/>
                  <a:pt x="999" y="1440"/>
                </a:cubicBezTo>
                <a:cubicBezTo>
                  <a:pt x="1000" y="1439"/>
                  <a:pt x="1000" y="1439"/>
                  <a:pt x="1000" y="1438"/>
                </a:cubicBezTo>
                <a:cubicBezTo>
                  <a:pt x="1001" y="1438"/>
                  <a:pt x="1001" y="1438"/>
                  <a:pt x="1001" y="1438"/>
                </a:cubicBezTo>
                <a:cubicBezTo>
                  <a:pt x="1002" y="1437"/>
                  <a:pt x="1002" y="1437"/>
                  <a:pt x="1002" y="1437"/>
                </a:cubicBezTo>
                <a:cubicBezTo>
                  <a:pt x="1003" y="1436"/>
                  <a:pt x="1003" y="1436"/>
                  <a:pt x="1003" y="1436"/>
                </a:cubicBezTo>
                <a:cubicBezTo>
                  <a:pt x="1010" y="1431"/>
                  <a:pt x="1018" y="1428"/>
                  <a:pt x="1027" y="1427"/>
                </a:cubicBezTo>
                <a:cubicBezTo>
                  <a:pt x="1027" y="1427"/>
                  <a:pt x="1027" y="1426"/>
                  <a:pt x="1028" y="1426"/>
                </a:cubicBezTo>
                <a:cubicBezTo>
                  <a:pt x="1033" y="1425"/>
                  <a:pt x="1038" y="1425"/>
                  <a:pt x="1043" y="1425"/>
                </a:cubicBezTo>
                <a:cubicBezTo>
                  <a:pt x="1072" y="1425"/>
                  <a:pt x="1072" y="1425"/>
                  <a:pt x="1072" y="1425"/>
                </a:cubicBezTo>
                <a:cubicBezTo>
                  <a:pt x="1081" y="1425"/>
                  <a:pt x="1090" y="1425"/>
                  <a:pt x="1099" y="1425"/>
                </a:cubicBezTo>
                <a:cubicBezTo>
                  <a:pt x="1112" y="1425"/>
                  <a:pt x="1130" y="1423"/>
                  <a:pt x="1140" y="1432"/>
                </a:cubicBezTo>
                <a:cubicBezTo>
                  <a:pt x="1140" y="1433"/>
                  <a:pt x="1141" y="1433"/>
                  <a:pt x="1141" y="1434"/>
                </a:cubicBezTo>
                <a:cubicBezTo>
                  <a:pt x="1142" y="1434"/>
                  <a:pt x="1142" y="1434"/>
                  <a:pt x="1142" y="1434"/>
                </a:cubicBezTo>
                <a:cubicBezTo>
                  <a:pt x="1142" y="1434"/>
                  <a:pt x="1142" y="1435"/>
                  <a:pt x="1142" y="1435"/>
                </a:cubicBezTo>
                <a:cubicBezTo>
                  <a:pt x="1143" y="1435"/>
                  <a:pt x="1143" y="1436"/>
                  <a:pt x="1143" y="1436"/>
                </a:cubicBezTo>
                <a:cubicBezTo>
                  <a:pt x="1144" y="1438"/>
                  <a:pt x="1144" y="1440"/>
                  <a:pt x="1144" y="1442"/>
                </a:cubicBezTo>
                <a:cubicBezTo>
                  <a:pt x="1143" y="1452"/>
                  <a:pt x="1135" y="1467"/>
                  <a:pt x="1133" y="1473"/>
                </a:cubicBezTo>
                <a:cubicBezTo>
                  <a:pt x="1133" y="1474"/>
                  <a:pt x="1133" y="1474"/>
                  <a:pt x="1133" y="1474"/>
                </a:cubicBezTo>
                <a:cubicBezTo>
                  <a:pt x="1132" y="1476"/>
                  <a:pt x="1131" y="1478"/>
                  <a:pt x="1130" y="1480"/>
                </a:cubicBezTo>
                <a:cubicBezTo>
                  <a:pt x="1130" y="1481"/>
                  <a:pt x="1130" y="1481"/>
                  <a:pt x="1130" y="1481"/>
                </a:cubicBezTo>
                <a:cubicBezTo>
                  <a:pt x="1130" y="1482"/>
                  <a:pt x="1129" y="1483"/>
                  <a:pt x="1129" y="1483"/>
                </a:cubicBezTo>
                <a:cubicBezTo>
                  <a:pt x="1129" y="1484"/>
                  <a:pt x="1128" y="1484"/>
                  <a:pt x="1128" y="1485"/>
                </a:cubicBezTo>
                <a:cubicBezTo>
                  <a:pt x="1128" y="1485"/>
                  <a:pt x="1127" y="1486"/>
                  <a:pt x="1127" y="1487"/>
                </a:cubicBezTo>
                <a:cubicBezTo>
                  <a:pt x="1126" y="1487"/>
                  <a:pt x="1126" y="1487"/>
                  <a:pt x="1126" y="1488"/>
                </a:cubicBezTo>
                <a:cubicBezTo>
                  <a:pt x="1125" y="1488"/>
                  <a:pt x="1125" y="1488"/>
                  <a:pt x="1125" y="1488"/>
                </a:cubicBezTo>
                <a:cubicBezTo>
                  <a:pt x="1124" y="1489"/>
                  <a:pt x="1124" y="1489"/>
                  <a:pt x="1124" y="1490"/>
                </a:cubicBezTo>
                <a:cubicBezTo>
                  <a:pt x="1122" y="1491"/>
                  <a:pt x="1121" y="1492"/>
                  <a:pt x="1119" y="1493"/>
                </a:cubicBezTo>
                <a:cubicBezTo>
                  <a:pt x="1117" y="1494"/>
                  <a:pt x="1115" y="1495"/>
                  <a:pt x="1114" y="1496"/>
                </a:cubicBezTo>
                <a:cubicBezTo>
                  <a:pt x="1113" y="1496"/>
                  <a:pt x="1113" y="1496"/>
                  <a:pt x="1113" y="1496"/>
                </a:cubicBezTo>
                <a:cubicBezTo>
                  <a:pt x="1112" y="1497"/>
                  <a:pt x="1112" y="1497"/>
                  <a:pt x="1112" y="1497"/>
                </a:cubicBezTo>
                <a:cubicBezTo>
                  <a:pt x="1106" y="1499"/>
                  <a:pt x="1100" y="1501"/>
                  <a:pt x="1095" y="1502"/>
                </a:cubicBezTo>
                <a:close/>
                <a:moveTo>
                  <a:pt x="773" y="1710"/>
                </a:moveTo>
                <a:cubicBezTo>
                  <a:pt x="773" y="1710"/>
                  <a:pt x="773" y="1710"/>
                  <a:pt x="773" y="1710"/>
                </a:cubicBezTo>
                <a:cubicBezTo>
                  <a:pt x="771" y="1721"/>
                  <a:pt x="762" y="1732"/>
                  <a:pt x="756" y="1742"/>
                </a:cubicBezTo>
                <a:cubicBezTo>
                  <a:pt x="756" y="1742"/>
                  <a:pt x="756" y="1742"/>
                  <a:pt x="756" y="1742"/>
                </a:cubicBezTo>
                <a:cubicBezTo>
                  <a:pt x="750" y="1753"/>
                  <a:pt x="744" y="1767"/>
                  <a:pt x="736" y="1777"/>
                </a:cubicBezTo>
                <a:cubicBezTo>
                  <a:pt x="735" y="1778"/>
                  <a:pt x="735" y="1779"/>
                  <a:pt x="734" y="1781"/>
                </a:cubicBezTo>
                <a:cubicBezTo>
                  <a:pt x="734" y="1781"/>
                  <a:pt x="733" y="1781"/>
                  <a:pt x="733" y="1781"/>
                </a:cubicBezTo>
                <a:cubicBezTo>
                  <a:pt x="732" y="1782"/>
                  <a:pt x="731" y="1783"/>
                  <a:pt x="730" y="1784"/>
                </a:cubicBezTo>
                <a:cubicBezTo>
                  <a:pt x="729" y="1785"/>
                  <a:pt x="729" y="1785"/>
                  <a:pt x="728" y="1786"/>
                </a:cubicBezTo>
                <a:cubicBezTo>
                  <a:pt x="728" y="1786"/>
                  <a:pt x="728" y="1786"/>
                  <a:pt x="728" y="1786"/>
                </a:cubicBezTo>
                <a:cubicBezTo>
                  <a:pt x="719" y="1794"/>
                  <a:pt x="708" y="1799"/>
                  <a:pt x="696" y="1802"/>
                </a:cubicBezTo>
                <a:cubicBezTo>
                  <a:pt x="695" y="1803"/>
                  <a:pt x="693" y="1803"/>
                  <a:pt x="692" y="1804"/>
                </a:cubicBezTo>
                <a:cubicBezTo>
                  <a:pt x="685" y="1805"/>
                  <a:pt x="678" y="1806"/>
                  <a:pt x="671" y="1806"/>
                </a:cubicBezTo>
                <a:cubicBezTo>
                  <a:pt x="665" y="1806"/>
                  <a:pt x="665" y="1806"/>
                  <a:pt x="665" y="1806"/>
                </a:cubicBezTo>
                <a:cubicBezTo>
                  <a:pt x="665" y="1806"/>
                  <a:pt x="665" y="1806"/>
                  <a:pt x="665" y="1806"/>
                </a:cubicBezTo>
                <a:cubicBezTo>
                  <a:pt x="636" y="1806"/>
                  <a:pt x="607" y="1807"/>
                  <a:pt x="578" y="1807"/>
                </a:cubicBezTo>
                <a:cubicBezTo>
                  <a:pt x="575" y="1807"/>
                  <a:pt x="573" y="1806"/>
                  <a:pt x="571" y="1806"/>
                </a:cubicBezTo>
                <a:cubicBezTo>
                  <a:pt x="567" y="1806"/>
                  <a:pt x="563" y="1805"/>
                  <a:pt x="560" y="1804"/>
                </a:cubicBezTo>
                <a:cubicBezTo>
                  <a:pt x="555" y="1802"/>
                  <a:pt x="551" y="1800"/>
                  <a:pt x="549" y="1797"/>
                </a:cubicBezTo>
                <a:cubicBezTo>
                  <a:pt x="546" y="1794"/>
                  <a:pt x="545" y="1790"/>
                  <a:pt x="545" y="1786"/>
                </a:cubicBezTo>
                <a:cubicBezTo>
                  <a:pt x="545" y="1783"/>
                  <a:pt x="546" y="1780"/>
                  <a:pt x="548" y="1777"/>
                </a:cubicBezTo>
                <a:cubicBezTo>
                  <a:pt x="548" y="1776"/>
                  <a:pt x="549" y="1776"/>
                  <a:pt x="549" y="1776"/>
                </a:cubicBezTo>
                <a:cubicBezTo>
                  <a:pt x="549" y="1775"/>
                  <a:pt x="549" y="1774"/>
                  <a:pt x="550" y="1774"/>
                </a:cubicBezTo>
                <a:cubicBezTo>
                  <a:pt x="551" y="1772"/>
                  <a:pt x="551" y="1772"/>
                  <a:pt x="551" y="1772"/>
                </a:cubicBezTo>
                <a:cubicBezTo>
                  <a:pt x="551" y="1772"/>
                  <a:pt x="551" y="1772"/>
                  <a:pt x="551" y="1772"/>
                </a:cubicBezTo>
                <a:cubicBezTo>
                  <a:pt x="558" y="1761"/>
                  <a:pt x="566" y="1750"/>
                  <a:pt x="574" y="1739"/>
                </a:cubicBezTo>
                <a:cubicBezTo>
                  <a:pt x="579" y="1730"/>
                  <a:pt x="585" y="1720"/>
                  <a:pt x="592" y="1713"/>
                </a:cubicBezTo>
                <a:cubicBezTo>
                  <a:pt x="593" y="1712"/>
                  <a:pt x="593" y="1711"/>
                  <a:pt x="594" y="1710"/>
                </a:cubicBezTo>
                <a:cubicBezTo>
                  <a:pt x="594" y="1710"/>
                  <a:pt x="595" y="1710"/>
                  <a:pt x="595" y="1710"/>
                </a:cubicBezTo>
                <a:cubicBezTo>
                  <a:pt x="596" y="1708"/>
                  <a:pt x="598" y="1707"/>
                  <a:pt x="600" y="1705"/>
                </a:cubicBezTo>
                <a:cubicBezTo>
                  <a:pt x="600" y="1705"/>
                  <a:pt x="600" y="1705"/>
                  <a:pt x="600" y="1705"/>
                </a:cubicBezTo>
                <a:cubicBezTo>
                  <a:pt x="600" y="1705"/>
                  <a:pt x="600" y="1705"/>
                  <a:pt x="600" y="1705"/>
                </a:cubicBezTo>
                <a:cubicBezTo>
                  <a:pt x="610" y="1697"/>
                  <a:pt x="622" y="1692"/>
                  <a:pt x="635" y="1690"/>
                </a:cubicBezTo>
                <a:cubicBezTo>
                  <a:pt x="635" y="1690"/>
                  <a:pt x="635" y="1690"/>
                  <a:pt x="635" y="1690"/>
                </a:cubicBezTo>
                <a:cubicBezTo>
                  <a:pt x="636" y="1690"/>
                  <a:pt x="636" y="1690"/>
                  <a:pt x="636" y="1690"/>
                </a:cubicBezTo>
                <a:cubicBezTo>
                  <a:pt x="638" y="1689"/>
                  <a:pt x="640" y="1689"/>
                  <a:pt x="643" y="1688"/>
                </a:cubicBezTo>
                <a:cubicBezTo>
                  <a:pt x="644" y="1688"/>
                  <a:pt x="646" y="1688"/>
                  <a:pt x="647" y="1688"/>
                </a:cubicBezTo>
                <a:cubicBezTo>
                  <a:pt x="649" y="1688"/>
                  <a:pt x="650" y="1688"/>
                  <a:pt x="652" y="1688"/>
                </a:cubicBezTo>
                <a:cubicBezTo>
                  <a:pt x="653" y="1687"/>
                  <a:pt x="654" y="1687"/>
                  <a:pt x="655" y="1687"/>
                </a:cubicBezTo>
                <a:cubicBezTo>
                  <a:pt x="656" y="1687"/>
                  <a:pt x="656" y="1687"/>
                  <a:pt x="656" y="1687"/>
                </a:cubicBezTo>
                <a:cubicBezTo>
                  <a:pt x="656" y="1687"/>
                  <a:pt x="656" y="1687"/>
                  <a:pt x="656" y="1687"/>
                </a:cubicBezTo>
                <a:cubicBezTo>
                  <a:pt x="683" y="1687"/>
                  <a:pt x="709" y="1687"/>
                  <a:pt x="736" y="1687"/>
                </a:cubicBezTo>
                <a:cubicBezTo>
                  <a:pt x="736" y="1687"/>
                  <a:pt x="736" y="1687"/>
                  <a:pt x="736" y="1687"/>
                </a:cubicBezTo>
                <a:cubicBezTo>
                  <a:pt x="740" y="1687"/>
                  <a:pt x="740" y="1687"/>
                  <a:pt x="740" y="1687"/>
                </a:cubicBezTo>
                <a:cubicBezTo>
                  <a:pt x="747" y="1687"/>
                  <a:pt x="753" y="1688"/>
                  <a:pt x="757" y="1689"/>
                </a:cubicBezTo>
                <a:cubicBezTo>
                  <a:pt x="759" y="1690"/>
                  <a:pt x="760" y="1690"/>
                  <a:pt x="761" y="1691"/>
                </a:cubicBezTo>
                <a:cubicBezTo>
                  <a:pt x="761" y="1691"/>
                  <a:pt x="762" y="1691"/>
                  <a:pt x="763" y="1691"/>
                </a:cubicBezTo>
                <a:cubicBezTo>
                  <a:pt x="763" y="1692"/>
                  <a:pt x="763" y="1692"/>
                  <a:pt x="764" y="1692"/>
                </a:cubicBezTo>
                <a:cubicBezTo>
                  <a:pt x="771" y="1695"/>
                  <a:pt x="775" y="1701"/>
                  <a:pt x="773" y="1710"/>
                </a:cubicBezTo>
                <a:close/>
                <a:moveTo>
                  <a:pt x="828" y="1613"/>
                </a:moveTo>
                <a:cubicBezTo>
                  <a:pt x="827" y="1614"/>
                  <a:pt x="827" y="1614"/>
                  <a:pt x="827" y="1614"/>
                </a:cubicBezTo>
                <a:cubicBezTo>
                  <a:pt x="827" y="1614"/>
                  <a:pt x="827" y="1614"/>
                  <a:pt x="827" y="1614"/>
                </a:cubicBezTo>
                <a:cubicBezTo>
                  <a:pt x="826" y="1616"/>
                  <a:pt x="825" y="1617"/>
                  <a:pt x="824" y="1619"/>
                </a:cubicBezTo>
                <a:cubicBezTo>
                  <a:pt x="824" y="1619"/>
                  <a:pt x="824" y="1619"/>
                  <a:pt x="823" y="1619"/>
                </a:cubicBezTo>
                <a:cubicBezTo>
                  <a:pt x="817" y="1627"/>
                  <a:pt x="807" y="1632"/>
                  <a:pt x="797" y="1635"/>
                </a:cubicBezTo>
                <a:cubicBezTo>
                  <a:pt x="797" y="1635"/>
                  <a:pt x="797" y="1635"/>
                  <a:pt x="797" y="1635"/>
                </a:cubicBezTo>
                <a:cubicBezTo>
                  <a:pt x="795" y="1636"/>
                  <a:pt x="794" y="1636"/>
                  <a:pt x="792" y="1636"/>
                </a:cubicBezTo>
                <a:cubicBezTo>
                  <a:pt x="791" y="1637"/>
                  <a:pt x="790" y="1637"/>
                  <a:pt x="789" y="1637"/>
                </a:cubicBezTo>
                <a:cubicBezTo>
                  <a:pt x="788" y="1637"/>
                  <a:pt x="788" y="1638"/>
                  <a:pt x="787" y="1638"/>
                </a:cubicBezTo>
                <a:cubicBezTo>
                  <a:pt x="781" y="1639"/>
                  <a:pt x="774" y="1640"/>
                  <a:pt x="768" y="1640"/>
                </a:cubicBezTo>
                <a:cubicBezTo>
                  <a:pt x="767" y="1640"/>
                  <a:pt x="767" y="1640"/>
                  <a:pt x="767" y="1640"/>
                </a:cubicBezTo>
                <a:cubicBezTo>
                  <a:pt x="756" y="1641"/>
                  <a:pt x="745" y="1640"/>
                  <a:pt x="735" y="1640"/>
                </a:cubicBezTo>
                <a:cubicBezTo>
                  <a:pt x="718" y="1640"/>
                  <a:pt x="702" y="1640"/>
                  <a:pt x="685" y="1640"/>
                </a:cubicBezTo>
                <a:cubicBezTo>
                  <a:pt x="683" y="1640"/>
                  <a:pt x="680" y="1640"/>
                  <a:pt x="677" y="1640"/>
                </a:cubicBezTo>
                <a:cubicBezTo>
                  <a:pt x="677" y="1640"/>
                  <a:pt x="677" y="1640"/>
                  <a:pt x="676" y="1640"/>
                </a:cubicBezTo>
                <a:cubicBezTo>
                  <a:pt x="674" y="1639"/>
                  <a:pt x="672" y="1639"/>
                  <a:pt x="669" y="1638"/>
                </a:cubicBezTo>
                <a:cubicBezTo>
                  <a:pt x="669" y="1638"/>
                  <a:pt x="669" y="1638"/>
                  <a:pt x="669" y="1638"/>
                </a:cubicBezTo>
                <a:cubicBezTo>
                  <a:pt x="669" y="1638"/>
                  <a:pt x="669" y="1638"/>
                  <a:pt x="669" y="1638"/>
                </a:cubicBezTo>
                <a:cubicBezTo>
                  <a:pt x="662" y="1636"/>
                  <a:pt x="655" y="1632"/>
                  <a:pt x="655" y="1624"/>
                </a:cubicBezTo>
                <a:cubicBezTo>
                  <a:pt x="655" y="1623"/>
                  <a:pt x="655" y="1621"/>
                  <a:pt x="656" y="1620"/>
                </a:cubicBezTo>
                <a:cubicBezTo>
                  <a:pt x="656" y="1619"/>
                  <a:pt x="656" y="1619"/>
                  <a:pt x="656" y="1618"/>
                </a:cubicBezTo>
                <a:cubicBezTo>
                  <a:pt x="657" y="1617"/>
                  <a:pt x="657" y="1616"/>
                  <a:pt x="658" y="1614"/>
                </a:cubicBezTo>
                <a:cubicBezTo>
                  <a:pt x="658" y="1614"/>
                  <a:pt x="658" y="1614"/>
                  <a:pt x="658" y="1614"/>
                </a:cubicBezTo>
                <a:cubicBezTo>
                  <a:pt x="659" y="1613"/>
                  <a:pt x="659" y="1613"/>
                  <a:pt x="659" y="1613"/>
                </a:cubicBezTo>
                <a:cubicBezTo>
                  <a:pt x="660" y="1612"/>
                  <a:pt x="661" y="1610"/>
                  <a:pt x="662" y="1609"/>
                </a:cubicBezTo>
                <a:cubicBezTo>
                  <a:pt x="670" y="1597"/>
                  <a:pt x="678" y="1585"/>
                  <a:pt x="686" y="1572"/>
                </a:cubicBezTo>
                <a:cubicBezTo>
                  <a:pt x="687" y="1572"/>
                  <a:pt x="687" y="1572"/>
                  <a:pt x="687" y="1572"/>
                </a:cubicBezTo>
                <a:cubicBezTo>
                  <a:pt x="689" y="1568"/>
                  <a:pt x="689" y="1568"/>
                  <a:pt x="689" y="1568"/>
                </a:cubicBezTo>
                <a:cubicBezTo>
                  <a:pt x="692" y="1565"/>
                  <a:pt x="695" y="1562"/>
                  <a:pt x="699" y="1559"/>
                </a:cubicBezTo>
                <a:cubicBezTo>
                  <a:pt x="702" y="1557"/>
                  <a:pt x="705" y="1555"/>
                  <a:pt x="708" y="1554"/>
                </a:cubicBezTo>
                <a:cubicBezTo>
                  <a:pt x="709" y="1553"/>
                  <a:pt x="710" y="1553"/>
                  <a:pt x="711" y="1552"/>
                </a:cubicBezTo>
                <a:cubicBezTo>
                  <a:pt x="712" y="1552"/>
                  <a:pt x="712" y="1552"/>
                  <a:pt x="713" y="1551"/>
                </a:cubicBezTo>
                <a:cubicBezTo>
                  <a:pt x="713" y="1551"/>
                  <a:pt x="714" y="1551"/>
                  <a:pt x="714" y="1551"/>
                </a:cubicBezTo>
                <a:cubicBezTo>
                  <a:pt x="715" y="1551"/>
                  <a:pt x="715" y="1551"/>
                  <a:pt x="716" y="1550"/>
                </a:cubicBezTo>
                <a:cubicBezTo>
                  <a:pt x="720" y="1549"/>
                  <a:pt x="725" y="1547"/>
                  <a:pt x="730" y="1546"/>
                </a:cubicBezTo>
                <a:cubicBezTo>
                  <a:pt x="735" y="1545"/>
                  <a:pt x="741" y="1544"/>
                  <a:pt x="747" y="1544"/>
                </a:cubicBezTo>
                <a:cubicBezTo>
                  <a:pt x="763" y="1544"/>
                  <a:pt x="763" y="1544"/>
                  <a:pt x="763" y="1544"/>
                </a:cubicBezTo>
                <a:cubicBezTo>
                  <a:pt x="767" y="1544"/>
                  <a:pt x="770" y="1544"/>
                  <a:pt x="774" y="1544"/>
                </a:cubicBezTo>
                <a:cubicBezTo>
                  <a:pt x="789" y="1544"/>
                  <a:pt x="803" y="1544"/>
                  <a:pt x="818" y="1544"/>
                </a:cubicBezTo>
                <a:cubicBezTo>
                  <a:pt x="818" y="1544"/>
                  <a:pt x="818" y="1544"/>
                  <a:pt x="818" y="1544"/>
                </a:cubicBezTo>
                <a:cubicBezTo>
                  <a:pt x="824" y="1544"/>
                  <a:pt x="824" y="1544"/>
                  <a:pt x="824" y="1544"/>
                </a:cubicBezTo>
                <a:cubicBezTo>
                  <a:pt x="830" y="1544"/>
                  <a:pt x="835" y="1545"/>
                  <a:pt x="839" y="1546"/>
                </a:cubicBezTo>
                <a:cubicBezTo>
                  <a:pt x="843" y="1547"/>
                  <a:pt x="845" y="1548"/>
                  <a:pt x="847" y="1549"/>
                </a:cubicBezTo>
                <a:cubicBezTo>
                  <a:pt x="854" y="1553"/>
                  <a:pt x="858" y="1559"/>
                  <a:pt x="853" y="1568"/>
                </a:cubicBezTo>
                <a:cubicBezTo>
                  <a:pt x="848" y="1579"/>
                  <a:pt x="841" y="1590"/>
                  <a:pt x="835" y="1600"/>
                </a:cubicBezTo>
                <a:cubicBezTo>
                  <a:pt x="828" y="1613"/>
                  <a:pt x="828" y="1613"/>
                  <a:pt x="828" y="1613"/>
                </a:cubicBezTo>
                <a:cubicBezTo>
                  <a:pt x="828" y="1613"/>
                  <a:pt x="828" y="1613"/>
                  <a:pt x="828" y="1613"/>
                </a:cubicBezTo>
                <a:close/>
                <a:moveTo>
                  <a:pt x="1592" y="1771"/>
                </a:moveTo>
                <a:cubicBezTo>
                  <a:pt x="1592" y="1773"/>
                  <a:pt x="1592" y="1775"/>
                  <a:pt x="1591" y="1777"/>
                </a:cubicBezTo>
                <a:cubicBezTo>
                  <a:pt x="1591" y="1778"/>
                  <a:pt x="1591" y="1778"/>
                  <a:pt x="1591" y="1778"/>
                </a:cubicBezTo>
                <a:cubicBezTo>
                  <a:pt x="1590" y="1780"/>
                  <a:pt x="1590" y="1782"/>
                  <a:pt x="1589" y="1783"/>
                </a:cubicBezTo>
                <a:cubicBezTo>
                  <a:pt x="1589" y="1783"/>
                  <a:pt x="1589" y="1783"/>
                  <a:pt x="1589" y="1784"/>
                </a:cubicBezTo>
                <a:cubicBezTo>
                  <a:pt x="1588" y="1784"/>
                  <a:pt x="1588" y="1784"/>
                  <a:pt x="1588" y="1784"/>
                </a:cubicBezTo>
                <a:cubicBezTo>
                  <a:pt x="1587" y="1786"/>
                  <a:pt x="1586" y="1788"/>
                  <a:pt x="1584" y="1789"/>
                </a:cubicBezTo>
                <a:cubicBezTo>
                  <a:pt x="1584" y="1789"/>
                  <a:pt x="1584" y="1789"/>
                  <a:pt x="1584" y="1789"/>
                </a:cubicBezTo>
                <a:cubicBezTo>
                  <a:pt x="1582" y="1791"/>
                  <a:pt x="1581" y="1792"/>
                  <a:pt x="1579" y="1794"/>
                </a:cubicBezTo>
                <a:cubicBezTo>
                  <a:pt x="1578" y="1794"/>
                  <a:pt x="1578" y="1794"/>
                  <a:pt x="1578" y="1794"/>
                </a:cubicBezTo>
                <a:cubicBezTo>
                  <a:pt x="1578" y="1794"/>
                  <a:pt x="1577" y="1795"/>
                  <a:pt x="1577" y="1795"/>
                </a:cubicBezTo>
                <a:cubicBezTo>
                  <a:pt x="1575" y="1796"/>
                  <a:pt x="1573" y="1797"/>
                  <a:pt x="1571" y="1798"/>
                </a:cubicBezTo>
                <a:cubicBezTo>
                  <a:pt x="1571" y="1798"/>
                  <a:pt x="1571" y="1798"/>
                  <a:pt x="1570" y="1798"/>
                </a:cubicBezTo>
                <a:cubicBezTo>
                  <a:pt x="1569" y="1799"/>
                  <a:pt x="1567" y="1800"/>
                  <a:pt x="1566" y="1800"/>
                </a:cubicBezTo>
                <a:cubicBezTo>
                  <a:pt x="1565" y="1800"/>
                  <a:pt x="1564" y="1801"/>
                  <a:pt x="1563" y="1801"/>
                </a:cubicBezTo>
                <a:cubicBezTo>
                  <a:pt x="1563" y="1801"/>
                  <a:pt x="1563" y="1801"/>
                  <a:pt x="1562" y="1801"/>
                </a:cubicBezTo>
                <a:cubicBezTo>
                  <a:pt x="1562" y="1801"/>
                  <a:pt x="1561" y="1801"/>
                  <a:pt x="1561" y="1802"/>
                </a:cubicBezTo>
                <a:cubicBezTo>
                  <a:pt x="1559" y="1802"/>
                  <a:pt x="1557" y="1802"/>
                  <a:pt x="1555" y="1803"/>
                </a:cubicBezTo>
                <a:cubicBezTo>
                  <a:pt x="1553" y="1803"/>
                  <a:pt x="1551" y="1803"/>
                  <a:pt x="1550" y="1803"/>
                </a:cubicBezTo>
                <a:cubicBezTo>
                  <a:pt x="1548" y="1804"/>
                  <a:pt x="1546" y="1804"/>
                  <a:pt x="1544" y="1804"/>
                </a:cubicBezTo>
                <a:cubicBezTo>
                  <a:pt x="1544" y="1804"/>
                  <a:pt x="1543" y="1804"/>
                  <a:pt x="1542" y="1804"/>
                </a:cubicBezTo>
                <a:cubicBezTo>
                  <a:pt x="1540" y="1804"/>
                  <a:pt x="1540" y="1804"/>
                  <a:pt x="1540" y="1804"/>
                </a:cubicBezTo>
                <a:cubicBezTo>
                  <a:pt x="1540" y="1804"/>
                  <a:pt x="1540" y="1804"/>
                  <a:pt x="1540" y="1804"/>
                </a:cubicBezTo>
                <a:cubicBezTo>
                  <a:pt x="1530" y="1804"/>
                  <a:pt x="1519" y="1804"/>
                  <a:pt x="1509" y="1804"/>
                </a:cubicBezTo>
                <a:cubicBezTo>
                  <a:pt x="1461" y="1804"/>
                  <a:pt x="908" y="1806"/>
                  <a:pt x="869" y="1806"/>
                </a:cubicBezTo>
                <a:cubicBezTo>
                  <a:pt x="866" y="1806"/>
                  <a:pt x="863" y="1806"/>
                  <a:pt x="861" y="1805"/>
                </a:cubicBezTo>
                <a:cubicBezTo>
                  <a:pt x="857" y="1805"/>
                  <a:pt x="853" y="1804"/>
                  <a:pt x="850" y="1803"/>
                </a:cubicBezTo>
                <a:cubicBezTo>
                  <a:pt x="845" y="1802"/>
                  <a:pt x="841" y="1799"/>
                  <a:pt x="838" y="1796"/>
                </a:cubicBezTo>
                <a:cubicBezTo>
                  <a:pt x="835" y="1793"/>
                  <a:pt x="833" y="1790"/>
                  <a:pt x="832" y="1786"/>
                </a:cubicBezTo>
                <a:cubicBezTo>
                  <a:pt x="832" y="1782"/>
                  <a:pt x="832" y="1778"/>
                  <a:pt x="834" y="1773"/>
                </a:cubicBezTo>
                <a:cubicBezTo>
                  <a:pt x="836" y="1771"/>
                  <a:pt x="836" y="1771"/>
                  <a:pt x="836" y="1771"/>
                </a:cubicBezTo>
                <a:cubicBezTo>
                  <a:pt x="836" y="1771"/>
                  <a:pt x="836" y="1771"/>
                  <a:pt x="836" y="1771"/>
                </a:cubicBezTo>
                <a:cubicBezTo>
                  <a:pt x="842" y="1758"/>
                  <a:pt x="848" y="1745"/>
                  <a:pt x="854" y="1732"/>
                </a:cubicBezTo>
                <a:cubicBezTo>
                  <a:pt x="856" y="1730"/>
                  <a:pt x="857" y="1728"/>
                  <a:pt x="858" y="1726"/>
                </a:cubicBezTo>
                <a:cubicBezTo>
                  <a:pt x="862" y="1716"/>
                  <a:pt x="862" y="1716"/>
                  <a:pt x="862" y="1716"/>
                </a:cubicBezTo>
                <a:cubicBezTo>
                  <a:pt x="864" y="1712"/>
                  <a:pt x="868" y="1708"/>
                  <a:pt x="872" y="1704"/>
                </a:cubicBezTo>
                <a:cubicBezTo>
                  <a:pt x="873" y="1704"/>
                  <a:pt x="874" y="1703"/>
                  <a:pt x="875" y="1702"/>
                </a:cubicBezTo>
                <a:cubicBezTo>
                  <a:pt x="875" y="1702"/>
                  <a:pt x="876" y="1701"/>
                  <a:pt x="877" y="1701"/>
                </a:cubicBezTo>
                <a:cubicBezTo>
                  <a:pt x="878" y="1700"/>
                  <a:pt x="878" y="1700"/>
                  <a:pt x="879" y="1699"/>
                </a:cubicBezTo>
                <a:cubicBezTo>
                  <a:pt x="880" y="1699"/>
                  <a:pt x="880" y="1699"/>
                  <a:pt x="880" y="1699"/>
                </a:cubicBezTo>
                <a:cubicBezTo>
                  <a:pt x="881" y="1698"/>
                  <a:pt x="881" y="1698"/>
                  <a:pt x="882" y="1698"/>
                </a:cubicBezTo>
                <a:cubicBezTo>
                  <a:pt x="883" y="1697"/>
                  <a:pt x="885" y="1696"/>
                  <a:pt x="886" y="1695"/>
                </a:cubicBezTo>
                <a:cubicBezTo>
                  <a:pt x="887" y="1695"/>
                  <a:pt x="888" y="1695"/>
                  <a:pt x="889" y="1694"/>
                </a:cubicBezTo>
                <a:cubicBezTo>
                  <a:pt x="890" y="1694"/>
                  <a:pt x="891" y="1693"/>
                  <a:pt x="893" y="1693"/>
                </a:cubicBezTo>
                <a:cubicBezTo>
                  <a:pt x="895" y="1692"/>
                  <a:pt x="897" y="1691"/>
                  <a:pt x="899" y="1690"/>
                </a:cubicBezTo>
                <a:cubicBezTo>
                  <a:pt x="900" y="1690"/>
                  <a:pt x="901" y="1690"/>
                  <a:pt x="903" y="1689"/>
                </a:cubicBezTo>
                <a:cubicBezTo>
                  <a:pt x="903" y="1689"/>
                  <a:pt x="904" y="1689"/>
                  <a:pt x="904" y="1689"/>
                </a:cubicBezTo>
                <a:cubicBezTo>
                  <a:pt x="910" y="1687"/>
                  <a:pt x="917" y="1687"/>
                  <a:pt x="923" y="1687"/>
                </a:cubicBezTo>
                <a:cubicBezTo>
                  <a:pt x="923" y="1687"/>
                  <a:pt x="1503" y="1685"/>
                  <a:pt x="1525" y="1685"/>
                </a:cubicBezTo>
                <a:cubicBezTo>
                  <a:pt x="1531" y="1685"/>
                  <a:pt x="1538" y="1685"/>
                  <a:pt x="1545" y="1685"/>
                </a:cubicBezTo>
                <a:cubicBezTo>
                  <a:pt x="1548" y="1685"/>
                  <a:pt x="1551" y="1685"/>
                  <a:pt x="1554" y="1686"/>
                </a:cubicBezTo>
                <a:cubicBezTo>
                  <a:pt x="1554" y="1686"/>
                  <a:pt x="1555" y="1686"/>
                  <a:pt x="1555" y="1686"/>
                </a:cubicBezTo>
                <a:cubicBezTo>
                  <a:pt x="1557" y="1686"/>
                  <a:pt x="1560" y="1686"/>
                  <a:pt x="1562" y="1687"/>
                </a:cubicBezTo>
                <a:cubicBezTo>
                  <a:pt x="1562" y="1687"/>
                  <a:pt x="1563" y="1687"/>
                  <a:pt x="1563" y="1687"/>
                </a:cubicBezTo>
                <a:cubicBezTo>
                  <a:pt x="1563" y="1687"/>
                  <a:pt x="1563" y="1687"/>
                  <a:pt x="1563" y="1687"/>
                </a:cubicBezTo>
                <a:cubicBezTo>
                  <a:pt x="1566" y="1688"/>
                  <a:pt x="1568" y="1689"/>
                  <a:pt x="1570" y="1690"/>
                </a:cubicBezTo>
                <a:cubicBezTo>
                  <a:pt x="1570" y="1690"/>
                  <a:pt x="1571" y="1690"/>
                  <a:pt x="1571" y="1690"/>
                </a:cubicBezTo>
                <a:cubicBezTo>
                  <a:pt x="1573" y="1691"/>
                  <a:pt x="1575" y="1692"/>
                  <a:pt x="1577" y="1693"/>
                </a:cubicBezTo>
                <a:cubicBezTo>
                  <a:pt x="1577" y="1693"/>
                  <a:pt x="1577" y="1693"/>
                  <a:pt x="1578" y="1693"/>
                </a:cubicBezTo>
                <a:cubicBezTo>
                  <a:pt x="1578" y="1694"/>
                  <a:pt x="1578" y="1694"/>
                  <a:pt x="1578" y="1694"/>
                </a:cubicBezTo>
                <a:cubicBezTo>
                  <a:pt x="1580" y="1695"/>
                  <a:pt x="1581" y="1696"/>
                  <a:pt x="1582" y="1697"/>
                </a:cubicBezTo>
                <a:cubicBezTo>
                  <a:pt x="1584" y="1698"/>
                  <a:pt x="1586" y="1700"/>
                  <a:pt x="1588" y="1703"/>
                </a:cubicBezTo>
                <a:cubicBezTo>
                  <a:pt x="1590" y="1706"/>
                  <a:pt x="1592" y="1710"/>
                  <a:pt x="1592" y="1714"/>
                </a:cubicBezTo>
                <a:cubicBezTo>
                  <a:pt x="1592" y="1717"/>
                  <a:pt x="1592" y="1717"/>
                  <a:pt x="1592" y="1717"/>
                </a:cubicBezTo>
                <a:cubicBezTo>
                  <a:pt x="1592" y="1717"/>
                  <a:pt x="1592" y="1717"/>
                  <a:pt x="1592" y="1717"/>
                </a:cubicBezTo>
                <a:cubicBezTo>
                  <a:pt x="1592" y="1731"/>
                  <a:pt x="1592" y="1746"/>
                  <a:pt x="1592" y="1760"/>
                </a:cubicBezTo>
                <a:cubicBezTo>
                  <a:pt x="1592" y="1764"/>
                  <a:pt x="1593" y="1767"/>
                  <a:pt x="1592" y="1771"/>
                </a:cubicBezTo>
                <a:close/>
                <a:moveTo>
                  <a:pt x="1671" y="1490"/>
                </a:moveTo>
                <a:cubicBezTo>
                  <a:pt x="1671" y="1490"/>
                  <a:pt x="1670" y="1489"/>
                  <a:pt x="1670" y="1489"/>
                </a:cubicBezTo>
                <a:cubicBezTo>
                  <a:pt x="1670" y="1489"/>
                  <a:pt x="1669" y="1489"/>
                  <a:pt x="1669" y="1488"/>
                </a:cubicBezTo>
                <a:cubicBezTo>
                  <a:pt x="1667" y="1486"/>
                  <a:pt x="1666" y="1483"/>
                  <a:pt x="1665" y="1480"/>
                </a:cubicBezTo>
                <a:cubicBezTo>
                  <a:pt x="1665" y="1477"/>
                  <a:pt x="1665" y="1477"/>
                  <a:pt x="1665" y="1477"/>
                </a:cubicBezTo>
                <a:cubicBezTo>
                  <a:pt x="1665" y="1475"/>
                  <a:pt x="1665" y="1473"/>
                  <a:pt x="1665" y="1471"/>
                </a:cubicBezTo>
                <a:cubicBezTo>
                  <a:pt x="1665" y="1471"/>
                  <a:pt x="1665" y="1471"/>
                  <a:pt x="1665" y="1471"/>
                </a:cubicBezTo>
                <a:cubicBezTo>
                  <a:pt x="1664" y="1463"/>
                  <a:pt x="1662" y="1454"/>
                  <a:pt x="1663" y="1445"/>
                </a:cubicBezTo>
                <a:cubicBezTo>
                  <a:pt x="1663" y="1443"/>
                  <a:pt x="1663" y="1443"/>
                  <a:pt x="1663" y="1443"/>
                </a:cubicBezTo>
                <a:cubicBezTo>
                  <a:pt x="1662" y="1440"/>
                  <a:pt x="1663" y="1437"/>
                  <a:pt x="1665" y="1435"/>
                </a:cubicBezTo>
                <a:cubicBezTo>
                  <a:pt x="1667" y="1433"/>
                  <a:pt x="1669" y="1431"/>
                  <a:pt x="1673" y="1429"/>
                </a:cubicBezTo>
                <a:cubicBezTo>
                  <a:pt x="1676" y="1427"/>
                  <a:pt x="1680" y="1426"/>
                  <a:pt x="1684" y="1425"/>
                </a:cubicBezTo>
                <a:cubicBezTo>
                  <a:pt x="1684" y="1425"/>
                  <a:pt x="1684" y="1425"/>
                  <a:pt x="1684" y="1425"/>
                </a:cubicBezTo>
                <a:cubicBezTo>
                  <a:pt x="1685" y="1425"/>
                  <a:pt x="1685" y="1425"/>
                  <a:pt x="1685" y="1425"/>
                </a:cubicBezTo>
                <a:cubicBezTo>
                  <a:pt x="1687" y="1424"/>
                  <a:pt x="1689" y="1424"/>
                  <a:pt x="1690" y="1424"/>
                </a:cubicBezTo>
                <a:cubicBezTo>
                  <a:pt x="1691" y="1424"/>
                  <a:pt x="1692" y="1424"/>
                  <a:pt x="1693" y="1424"/>
                </a:cubicBezTo>
                <a:cubicBezTo>
                  <a:pt x="1700" y="1423"/>
                  <a:pt x="1708" y="1423"/>
                  <a:pt x="1716" y="1423"/>
                </a:cubicBezTo>
                <a:cubicBezTo>
                  <a:pt x="1769" y="1423"/>
                  <a:pt x="1769" y="1423"/>
                  <a:pt x="1769" y="1423"/>
                </a:cubicBezTo>
                <a:cubicBezTo>
                  <a:pt x="1772" y="1423"/>
                  <a:pt x="1775" y="1423"/>
                  <a:pt x="1778" y="1424"/>
                </a:cubicBezTo>
                <a:cubicBezTo>
                  <a:pt x="1792" y="1425"/>
                  <a:pt x="1808" y="1429"/>
                  <a:pt x="1810" y="1442"/>
                </a:cubicBezTo>
                <a:cubicBezTo>
                  <a:pt x="1814" y="1454"/>
                  <a:pt x="1815" y="1466"/>
                  <a:pt x="1817" y="1478"/>
                </a:cubicBezTo>
                <a:cubicBezTo>
                  <a:pt x="1818" y="1480"/>
                  <a:pt x="1818" y="1480"/>
                  <a:pt x="1818" y="1480"/>
                </a:cubicBezTo>
                <a:cubicBezTo>
                  <a:pt x="1818" y="1482"/>
                  <a:pt x="1818" y="1485"/>
                  <a:pt x="1817" y="1487"/>
                </a:cubicBezTo>
                <a:cubicBezTo>
                  <a:pt x="1817" y="1487"/>
                  <a:pt x="1817" y="1488"/>
                  <a:pt x="1816" y="1488"/>
                </a:cubicBezTo>
                <a:cubicBezTo>
                  <a:pt x="1816" y="1488"/>
                  <a:pt x="1816" y="1488"/>
                  <a:pt x="1816" y="1488"/>
                </a:cubicBezTo>
                <a:cubicBezTo>
                  <a:pt x="1816" y="1488"/>
                  <a:pt x="1816" y="1488"/>
                  <a:pt x="1816" y="1488"/>
                </a:cubicBezTo>
                <a:cubicBezTo>
                  <a:pt x="1813" y="1494"/>
                  <a:pt x="1807" y="1497"/>
                  <a:pt x="1799" y="1499"/>
                </a:cubicBezTo>
                <a:cubicBezTo>
                  <a:pt x="1798" y="1499"/>
                  <a:pt x="1798" y="1499"/>
                  <a:pt x="1797" y="1499"/>
                </a:cubicBezTo>
                <a:cubicBezTo>
                  <a:pt x="1796" y="1500"/>
                  <a:pt x="1796" y="1500"/>
                  <a:pt x="1795" y="1500"/>
                </a:cubicBezTo>
                <a:cubicBezTo>
                  <a:pt x="1794" y="1500"/>
                  <a:pt x="1794" y="1500"/>
                  <a:pt x="1793" y="1500"/>
                </a:cubicBezTo>
                <a:cubicBezTo>
                  <a:pt x="1792" y="1500"/>
                  <a:pt x="1790" y="1501"/>
                  <a:pt x="1789" y="1501"/>
                </a:cubicBezTo>
                <a:cubicBezTo>
                  <a:pt x="1771" y="1503"/>
                  <a:pt x="1750" y="1501"/>
                  <a:pt x="1741" y="1501"/>
                </a:cubicBezTo>
                <a:cubicBezTo>
                  <a:pt x="1707" y="1501"/>
                  <a:pt x="1707" y="1501"/>
                  <a:pt x="1707" y="1501"/>
                </a:cubicBezTo>
                <a:cubicBezTo>
                  <a:pt x="1704" y="1501"/>
                  <a:pt x="1702" y="1501"/>
                  <a:pt x="1699" y="1501"/>
                </a:cubicBezTo>
                <a:cubicBezTo>
                  <a:pt x="1697" y="1501"/>
                  <a:pt x="1695" y="1500"/>
                  <a:pt x="1693" y="1500"/>
                </a:cubicBezTo>
                <a:cubicBezTo>
                  <a:pt x="1693" y="1500"/>
                  <a:pt x="1692" y="1500"/>
                  <a:pt x="1692" y="1500"/>
                </a:cubicBezTo>
                <a:cubicBezTo>
                  <a:pt x="1691" y="1500"/>
                  <a:pt x="1691" y="1500"/>
                  <a:pt x="1691" y="1500"/>
                </a:cubicBezTo>
                <a:cubicBezTo>
                  <a:pt x="1689" y="1499"/>
                  <a:pt x="1687" y="1499"/>
                  <a:pt x="1685" y="1498"/>
                </a:cubicBezTo>
                <a:cubicBezTo>
                  <a:pt x="1684" y="1498"/>
                  <a:pt x="1684" y="1497"/>
                  <a:pt x="1683" y="1497"/>
                </a:cubicBezTo>
                <a:cubicBezTo>
                  <a:pt x="1681" y="1496"/>
                  <a:pt x="1680" y="1496"/>
                  <a:pt x="1678" y="1495"/>
                </a:cubicBezTo>
                <a:cubicBezTo>
                  <a:pt x="1676" y="1494"/>
                  <a:pt x="1674" y="1492"/>
                  <a:pt x="1672" y="1491"/>
                </a:cubicBezTo>
                <a:cubicBezTo>
                  <a:pt x="1672" y="1491"/>
                  <a:pt x="1671" y="1490"/>
                  <a:pt x="1671" y="1490"/>
                </a:cubicBezTo>
                <a:close/>
                <a:moveTo>
                  <a:pt x="1680" y="1622"/>
                </a:moveTo>
                <a:cubicBezTo>
                  <a:pt x="1677" y="1618"/>
                  <a:pt x="1676" y="1615"/>
                  <a:pt x="1675" y="1612"/>
                </a:cubicBezTo>
                <a:cubicBezTo>
                  <a:pt x="1675" y="1607"/>
                  <a:pt x="1675" y="1607"/>
                  <a:pt x="1675" y="1607"/>
                </a:cubicBezTo>
                <a:cubicBezTo>
                  <a:pt x="1675" y="1607"/>
                  <a:pt x="1675" y="1607"/>
                  <a:pt x="1675" y="1607"/>
                </a:cubicBezTo>
                <a:cubicBezTo>
                  <a:pt x="1674" y="1593"/>
                  <a:pt x="1673" y="1580"/>
                  <a:pt x="1672" y="1567"/>
                </a:cubicBezTo>
                <a:cubicBezTo>
                  <a:pt x="1672" y="1567"/>
                  <a:pt x="1672" y="1567"/>
                  <a:pt x="1672" y="1567"/>
                </a:cubicBezTo>
                <a:cubicBezTo>
                  <a:pt x="1672" y="1566"/>
                  <a:pt x="1672" y="1566"/>
                  <a:pt x="1672" y="1566"/>
                </a:cubicBezTo>
                <a:cubicBezTo>
                  <a:pt x="1672" y="1565"/>
                  <a:pt x="1672" y="1564"/>
                  <a:pt x="1672" y="1563"/>
                </a:cubicBezTo>
                <a:cubicBezTo>
                  <a:pt x="1675" y="1535"/>
                  <a:pt x="1735" y="1542"/>
                  <a:pt x="1754" y="1542"/>
                </a:cubicBezTo>
                <a:cubicBezTo>
                  <a:pt x="1776" y="1542"/>
                  <a:pt x="1819" y="1537"/>
                  <a:pt x="1832" y="1559"/>
                </a:cubicBezTo>
                <a:cubicBezTo>
                  <a:pt x="1833" y="1561"/>
                  <a:pt x="1835" y="1563"/>
                  <a:pt x="1835" y="1565"/>
                </a:cubicBezTo>
                <a:cubicBezTo>
                  <a:pt x="1836" y="1568"/>
                  <a:pt x="1836" y="1568"/>
                  <a:pt x="1836" y="1568"/>
                </a:cubicBezTo>
                <a:cubicBezTo>
                  <a:pt x="1836" y="1568"/>
                  <a:pt x="1836" y="1568"/>
                  <a:pt x="1836" y="1568"/>
                </a:cubicBezTo>
                <a:cubicBezTo>
                  <a:pt x="1837" y="1575"/>
                  <a:pt x="1838" y="1581"/>
                  <a:pt x="1840" y="1588"/>
                </a:cubicBezTo>
                <a:cubicBezTo>
                  <a:pt x="1844" y="1611"/>
                  <a:pt x="1844" y="1611"/>
                  <a:pt x="1844" y="1611"/>
                </a:cubicBezTo>
                <a:cubicBezTo>
                  <a:pt x="1845" y="1615"/>
                  <a:pt x="1844" y="1618"/>
                  <a:pt x="1843" y="1621"/>
                </a:cubicBezTo>
                <a:cubicBezTo>
                  <a:pt x="1842" y="1623"/>
                  <a:pt x="1840" y="1625"/>
                  <a:pt x="1838" y="1627"/>
                </a:cubicBezTo>
                <a:cubicBezTo>
                  <a:pt x="1838" y="1627"/>
                  <a:pt x="1837" y="1628"/>
                  <a:pt x="1836" y="1629"/>
                </a:cubicBezTo>
                <a:cubicBezTo>
                  <a:pt x="1836" y="1629"/>
                  <a:pt x="1835" y="1629"/>
                  <a:pt x="1835" y="1630"/>
                </a:cubicBezTo>
                <a:cubicBezTo>
                  <a:pt x="1835" y="1630"/>
                  <a:pt x="1834" y="1630"/>
                  <a:pt x="1834" y="1630"/>
                </a:cubicBezTo>
                <a:cubicBezTo>
                  <a:pt x="1833" y="1631"/>
                  <a:pt x="1832" y="1631"/>
                  <a:pt x="1830" y="1632"/>
                </a:cubicBezTo>
                <a:cubicBezTo>
                  <a:pt x="1829" y="1633"/>
                  <a:pt x="1828" y="1633"/>
                  <a:pt x="1827" y="1634"/>
                </a:cubicBezTo>
                <a:cubicBezTo>
                  <a:pt x="1826" y="1634"/>
                  <a:pt x="1825" y="1634"/>
                  <a:pt x="1825" y="1634"/>
                </a:cubicBezTo>
                <a:cubicBezTo>
                  <a:pt x="1824" y="1635"/>
                  <a:pt x="1823" y="1635"/>
                  <a:pt x="1822" y="1635"/>
                </a:cubicBezTo>
                <a:cubicBezTo>
                  <a:pt x="1821" y="1635"/>
                  <a:pt x="1820" y="1636"/>
                  <a:pt x="1819" y="1636"/>
                </a:cubicBezTo>
                <a:cubicBezTo>
                  <a:pt x="1818" y="1636"/>
                  <a:pt x="1818" y="1636"/>
                  <a:pt x="1818" y="1636"/>
                </a:cubicBezTo>
                <a:cubicBezTo>
                  <a:pt x="1816" y="1636"/>
                  <a:pt x="1814" y="1637"/>
                  <a:pt x="1812" y="1637"/>
                </a:cubicBezTo>
                <a:cubicBezTo>
                  <a:pt x="1809" y="1637"/>
                  <a:pt x="1807" y="1637"/>
                  <a:pt x="1805" y="1637"/>
                </a:cubicBezTo>
                <a:cubicBezTo>
                  <a:pt x="1805" y="1637"/>
                  <a:pt x="1805" y="1637"/>
                  <a:pt x="1805" y="1637"/>
                </a:cubicBezTo>
                <a:cubicBezTo>
                  <a:pt x="1804" y="1637"/>
                  <a:pt x="1804" y="1637"/>
                  <a:pt x="1804" y="1637"/>
                </a:cubicBezTo>
                <a:cubicBezTo>
                  <a:pt x="1804" y="1637"/>
                  <a:pt x="1804" y="1637"/>
                  <a:pt x="1804" y="1637"/>
                </a:cubicBezTo>
                <a:cubicBezTo>
                  <a:pt x="1777" y="1637"/>
                  <a:pt x="1750" y="1637"/>
                  <a:pt x="1722" y="1638"/>
                </a:cubicBezTo>
                <a:cubicBezTo>
                  <a:pt x="1719" y="1638"/>
                  <a:pt x="1716" y="1637"/>
                  <a:pt x="1714" y="1637"/>
                </a:cubicBezTo>
                <a:cubicBezTo>
                  <a:pt x="1713" y="1637"/>
                  <a:pt x="1712" y="1637"/>
                  <a:pt x="1712" y="1637"/>
                </a:cubicBezTo>
                <a:cubicBezTo>
                  <a:pt x="1709" y="1636"/>
                  <a:pt x="1707" y="1636"/>
                  <a:pt x="1705" y="1636"/>
                </a:cubicBezTo>
                <a:cubicBezTo>
                  <a:pt x="1705" y="1636"/>
                  <a:pt x="1705" y="1636"/>
                  <a:pt x="1705" y="1636"/>
                </a:cubicBezTo>
                <a:cubicBezTo>
                  <a:pt x="1704" y="1635"/>
                  <a:pt x="1704" y="1635"/>
                  <a:pt x="1704" y="1635"/>
                </a:cubicBezTo>
                <a:cubicBezTo>
                  <a:pt x="1701" y="1635"/>
                  <a:pt x="1699" y="1634"/>
                  <a:pt x="1697" y="1633"/>
                </a:cubicBezTo>
                <a:cubicBezTo>
                  <a:pt x="1696" y="1633"/>
                  <a:pt x="1695" y="1632"/>
                  <a:pt x="1695" y="1632"/>
                </a:cubicBezTo>
                <a:cubicBezTo>
                  <a:pt x="1693" y="1632"/>
                  <a:pt x="1692" y="1631"/>
                  <a:pt x="1691" y="1630"/>
                </a:cubicBezTo>
                <a:cubicBezTo>
                  <a:pt x="1691" y="1630"/>
                  <a:pt x="1690" y="1630"/>
                  <a:pt x="1690" y="1630"/>
                </a:cubicBezTo>
                <a:cubicBezTo>
                  <a:pt x="1686" y="1628"/>
                  <a:pt x="1682" y="1625"/>
                  <a:pt x="1680" y="1622"/>
                </a:cubicBezTo>
                <a:close/>
                <a:moveTo>
                  <a:pt x="1875" y="1783"/>
                </a:moveTo>
                <a:cubicBezTo>
                  <a:pt x="1873" y="1787"/>
                  <a:pt x="1870" y="1790"/>
                  <a:pt x="1866" y="1793"/>
                </a:cubicBezTo>
                <a:cubicBezTo>
                  <a:pt x="1862" y="1796"/>
                  <a:pt x="1858" y="1799"/>
                  <a:pt x="1852" y="1800"/>
                </a:cubicBezTo>
                <a:cubicBezTo>
                  <a:pt x="1846" y="1802"/>
                  <a:pt x="1840" y="1803"/>
                  <a:pt x="1833" y="1803"/>
                </a:cubicBezTo>
                <a:cubicBezTo>
                  <a:pt x="1815" y="1803"/>
                  <a:pt x="1815" y="1803"/>
                  <a:pt x="1815" y="1803"/>
                </a:cubicBezTo>
                <a:cubicBezTo>
                  <a:pt x="1814" y="1803"/>
                  <a:pt x="1814" y="1803"/>
                  <a:pt x="1814" y="1803"/>
                </a:cubicBezTo>
                <a:cubicBezTo>
                  <a:pt x="1789" y="1803"/>
                  <a:pt x="1765" y="1803"/>
                  <a:pt x="1740" y="1803"/>
                </a:cubicBezTo>
                <a:cubicBezTo>
                  <a:pt x="1737" y="1803"/>
                  <a:pt x="1734" y="1803"/>
                  <a:pt x="1731" y="1803"/>
                </a:cubicBezTo>
                <a:cubicBezTo>
                  <a:pt x="1730" y="1803"/>
                  <a:pt x="1730" y="1803"/>
                  <a:pt x="1729" y="1803"/>
                </a:cubicBezTo>
                <a:cubicBezTo>
                  <a:pt x="1726" y="1802"/>
                  <a:pt x="1724" y="1802"/>
                  <a:pt x="1721" y="1801"/>
                </a:cubicBezTo>
                <a:cubicBezTo>
                  <a:pt x="1721" y="1801"/>
                  <a:pt x="1721" y="1801"/>
                  <a:pt x="1720" y="1801"/>
                </a:cubicBezTo>
                <a:cubicBezTo>
                  <a:pt x="1720" y="1801"/>
                  <a:pt x="1720" y="1801"/>
                  <a:pt x="1720" y="1801"/>
                </a:cubicBezTo>
                <a:cubicBezTo>
                  <a:pt x="1709" y="1798"/>
                  <a:pt x="1698" y="1792"/>
                  <a:pt x="1692" y="1783"/>
                </a:cubicBezTo>
                <a:cubicBezTo>
                  <a:pt x="1692" y="1783"/>
                  <a:pt x="1692" y="1783"/>
                  <a:pt x="1692" y="1783"/>
                </a:cubicBezTo>
                <a:cubicBezTo>
                  <a:pt x="1692" y="1783"/>
                  <a:pt x="1692" y="1783"/>
                  <a:pt x="1692" y="1783"/>
                </a:cubicBezTo>
                <a:cubicBezTo>
                  <a:pt x="1691" y="1782"/>
                  <a:pt x="1690" y="1780"/>
                  <a:pt x="1690" y="1778"/>
                </a:cubicBezTo>
                <a:cubicBezTo>
                  <a:pt x="1689" y="1777"/>
                  <a:pt x="1689" y="1776"/>
                  <a:pt x="1689" y="1775"/>
                </a:cubicBezTo>
                <a:cubicBezTo>
                  <a:pt x="1688" y="1774"/>
                  <a:pt x="1688" y="1773"/>
                  <a:pt x="1688" y="1772"/>
                </a:cubicBezTo>
                <a:cubicBezTo>
                  <a:pt x="1688" y="1772"/>
                  <a:pt x="1688" y="1771"/>
                  <a:pt x="1688" y="1771"/>
                </a:cubicBezTo>
                <a:cubicBezTo>
                  <a:pt x="1687" y="1769"/>
                  <a:pt x="1687" y="1769"/>
                  <a:pt x="1687" y="1769"/>
                </a:cubicBezTo>
                <a:cubicBezTo>
                  <a:pt x="1687" y="1769"/>
                  <a:pt x="1687" y="1769"/>
                  <a:pt x="1687" y="1769"/>
                </a:cubicBezTo>
                <a:cubicBezTo>
                  <a:pt x="1686" y="1756"/>
                  <a:pt x="1685" y="1742"/>
                  <a:pt x="1684" y="1728"/>
                </a:cubicBezTo>
                <a:cubicBezTo>
                  <a:pt x="1684" y="1725"/>
                  <a:pt x="1684" y="1723"/>
                  <a:pt x="1684" y="1721"/>
                </a:cubicBezTo>
                <a:cubicBezTo>
                  <a:pt x="1683" y="1714"/>
                  <a:pt x="1683" y="1714"/>
                  <a:pt x="1683" y="1714"/>
                </a:cubicBezTo>
                <a:cubicBezTo>
                  <a:pt x="1683" y="1713"/>
                  <a:pt x="1683" y="1713"/>
                  <a:pt x="1683" y="1713"/>
                </a:cubicBezTo>
                <a:cubicBezTo>
                  <a:pt x="1683" y="1711"/>
                  <a:pt x="1683" y="1710"/>
                  <a:pt x="1684" y="1709"/>
                </a:cubicBezTo>
                <a:cubicBezTo>
                  <a:pt x="1684" y="1708"/>
                  <a:pt x="1684" y="1707"/>
                  <a:pt x="1684" y="1707"/>
                </a:cubicBezTo>
                <a:cubicBezTo>
                  <a:pt x="1685" y="1706"/>
                  <a:pt x="1685" y="1705"/>
                  <a:pt x="1685" y="1704"/>
                </a:cubicBezTo>
                <a:cubicBezTo>
                  <a:pt x="1686" y="1703"/>
                  <a:pt x="1686" y="1703"/>
                  <a:pt x="1686" y="1702"/>
                </a:cubicBezTo>
                <a:cubicBezTo>
                  <a:pt x="1686" y="1702"/>
                  <a:pt x="1686" y="1702"/>
                  <a:pt x="1686" y="1702"/>
                </a:cubicBezTo>
                <a:cubicBezTo>
                  <a:pt x="1687" y="1700"/>
                  <a:pt x="1688" y="1699"/>
                  <a:pt x="1689" y="1698"/>
                </a:cubicBezTo>
                <a:cubicBezTo>
                  <a:pt x="1690" y="1697"/>
                  <a:pt x="1691" y="1697"/>
                  <a:pt x="1691" y="1696"/>
                </a:cubicBezTo>
                <a:cubicBezTo>
                  <a:pt x="1692" y="1695"/>
                  <a:pt x="1693" y="1695"/>
                  <a:pt x="1694" y="1694"/>
                </a:cubicBezTo>
                <a:cubicBezTo>
                  <a:pt x="1695" y="1694"/>
                  <a:pt x="1695" y="1693"/>
                  <a:pt x="1695" y="1693"/>
                </a:cubicBezTo>
                <a:cubicBezTo>
                  <a:pt x="1695" y="1693"/>
                  <a:pt x="1696" y="1693"/>
                  <a:pt x="1696" y="1693"/>
                </a:cubicBezTo>
                <a:cubicBezTo>
                  <a:pt x="1698" y="1692"/>
                  <a:pt x="1699" y="1691"/>
                  <a:pt x="1701" y="1690"/>
                </a:cubicBezTo>
                <a:cubicBezTo>
                  <a:pt x="1702" y="1690"/>
                  <a:pt x="1702" y="1689"/>
                  <a:pt x="1702" y="1689"/>
                </a:cubicBezTo>
                <a:cubicBezTo>
                  <a:pt x="1703" y="1689"/>
                  <a:pt x="1703" y="1689"/>
                  <a:pt x="1703" y="1689"/>
                </a:cubicBezTo>
                <a:cubicBezTo>
                  <a:pt x="1704" y="1689"/>
                  <a:pt x="1704" y="1689"/>
                  <a:pt x="1705" y="1688"/>
                </a:cubicBezTo>
                <a:cubicBezTo>
                  <a:pt x="1706" y="1688"/>
                  <a:pt x="1708" y="1687"/>
                  <a:pt x="1709" y="1687"/>
                </a:cubicBezTo>
                <a:cubicBezTo>
                  <a:pt x="1710" y="1687"/>
                  <a:pt x="1711" y="1686"/>
                  <a:pt x="1712" y="1686"/>
                </a:cubicBezTo>
                <a:cubicBezTo>
                  <a:pt x="1713" y="1686"/>
                  <a:pt x="1714" y="1686"/>
                  <a:pt x="1714" y="1686"/>
                </a:cubicBezTo>
                <a:cubicBezTo>
                  <a:pt x="1717" y="1685"/>
                  <a:pt x="1720" y="1685"/>
                  <a:pt x="1723" y="1685"/>
                </a:cubicBezTo>
                <a:cubicBezTo>
                  <a:pt x="1723" y="1685"/>
                  <a:pt x="1724" y="1685"/>
                  <a:pt x="1724" y="1685"/>
                </a:cubicBezTo>
                <a:cubicBezTo>
                  <a:pt x="1725" y="1685"/>
                  <a:pt x="1726" y="1685"/>
                  <a:pt x="1727" y="1685"/>
                </a:cubicBezTo>
                <a:cubicBezTo>
                  <a:pt x="1731" y="1685"/>
                  <a:pt x="1731" y="1685"/>
                  <a:pt x="1731" y="1685"/>
                </a:cubicBezTo>
                <a:cubicBezTo>
                  <a:pt x="1736" y="1684"/>
                  <a:pt x="1740" y="1684"/>
                  <a:pt x="1744" y="1684"/>
                </a:cubicBezTo>
                <a:cubicBezTo>
                  <a:pt x="1748" y="1684"/>
                  <a:pt x="1752" y="1684"/>
                  <a:pt x="1755" y="1684"/>
                </a:cubicBezTo>
                <a:cubicBezTo>
                  <a:pt x="1791" y="1684"/>
                  <a:pt x="1791" y="1684"/>
                  <a:pt x="1791" y="1684"/>
                </a:cubicBezTo>
                <a:cubicBezTo>
                  <a:pt x="1801" y="1684"/>
                  <a:pt x="1811" y="1684"/>
                  <a:pt x="1820" y="1685"/>
                </a:cubicBezTo>
                <a:cubicBezTo>
                  <a:pt x="1822" y="1685"/>
                  <a:pt x="1823" y="1685"/>
                  <a:pt x="1825" y="1685"/>
                </a:cubicBezTo>
                <a:cubicBezTo>
                  <a:pt x="1826" y="1686"/>
                  <a:pt x="1827" y="1686"/>
                  <a:pt x="1828" y="1686"/>
                </a:cubicBezTo>
                <a:cubicBezTo>
                  <a:pt x="1828" y="1686"/>
                  <a:pt x="1829" y="1686"/>
                  <a:pt x="1830" y="1686"/>
                </a:cubicBezTo>
                <a:cubicBezTo>
                  <a:pt x="1830" y="1686"/>
                  <a:pt x="1831" y="1686"/>
                  <a:pt x="1831" y="1687"/>
                </a:cubicBezTo>
                <a:cubicBezTo>
                  <a:pt x="1832" y="1687"/>
                  <a:pt x="1832" y="1687"/>
                  <a:pt x="1833" y="1687"/>
                </a:cubicBezTo>
                <a:cubicBezTo>
                  <a:pt x="1834" y="1687"/>
                  <a:pt x="1836" y="1688"/>
                  <a:pt x="1838" y="1689"/>
                </a:cubicBezTo>
                <a:cubicBezTo>
                  <a:pt x="1839" y="1689"/>
                  <a:pt x="1840" y="1689"/>
                  <a:pt x="1841" y="1690"/>
                </a:cubicBezTo>
                <a:cubicBezTo>
                  <a:pt x="1842" y="1690"/>
                  <a:pt x="1842" y="1690"/>
                  <a:pt x="1843" y="1691"/>
                </a:cubicBezTo>
                <a:cubicBezTo>
                  <a:pt x="1845" y="1691"/>
                  <a:pt x="1846" y="1692"/>
                  <a:pt x="1847" y="1693"/>
                </a:cubicBezTo>
                <a:cubicBezTo>
                  <a:pt x="1852" y="1695"/>
                  <a:pt x="1856" y="1698"/>
                  <a:pt x="1859" y="1702"/>
                </a:cubicBezTo>
                <a:cubicBezTo>
                  <a:pt x="1862" y="1705"/>
                  <a:pt x="1864" y="1709"/>
                  <a:pt x="1865" y="1713"/>
                </a:cubicBezTo>
                <a:cubicBezTo>
                  <a:pt x="1870" y="1736"/>
                  <a:pt x="1870" y="1736"/>
                  <a:pt x="1870" y="1736"/>
                </a:cubicBezTo>
                <a:cubicBezTo>
                  <a:pt x="1871" y="1746"/>
                  <a:pt x="1873" y="1755"/>
                  <a:pt x="1875" y="1764"/>
                </a:cubicBezTo>
                <a:cubicBezTo>
                  <a:pt x="1875" y="1764"/>
                  <a:pt x="1875" y="1764"/>
                  <a:pt x="1875" y="1764"/>
                </a:cubicBezTo>
                <a:cubicBezTo>
                  <a:pt x="1876" y="1770"/>
                  <a:pt x="1876" y="1770"/>
                  <a:pt x="1876" y="1770"/>
                </a:cubicBezTo>
                <a:cubicBezTo>
                  <a:pt x="1877" y="1775"/>
                  <a:pt x="1877" y="1779"/>
                  <a:pt x="1875" y="1783"/>
                </a:cubicBezTo>
                <a:close/>
                <a:moveTo>
                  <a:pt x="2041" y="1494"/>
                </a:moveTo>
                <a:cubicBezTo>
                  <a:pt x="2036" y="1492"/>
                  <a:pt x="2032" y="1490"/>
                  <a:pt x="2030" y="1487"/>
                </a:cubicBezTo>
                <a:cubicBezTo>
                  <a:pt x="2027" y="1485"/>
                  <a:pt x="2024" y="1482"/>
                  <a:pt x="2023" y="1479"/>
                </a:cubicBezTo>
                <a:cubicBezTo>
                  <a:pt x="2021" y="1474"/>
                  <a:pt x="2021" y="1474"/>
                  <a:pt x="2021" y="1474"/>
                </a:cubicBezTo>
                <a:cubicBezTo>
                  <a:pt x="2019" y="1467"/>
                  <a:pt x="2016" y="1460"/>
                  <a:pt x="2014" y="1453"/>
                </a:cubicBezTo>
                <a:cubicBezTo>
                  <a:pt x="2012" y="1449"/>
                  <a:pt x="2009" y="1444"/>
                  <a:pt x="2009" y="1439"/>
                </a:cubicBezTo>
                <a:cubicBezTo>
                  <a:pt x="2009" y="1439"/>
                  <a:pt x="2009" y="1438"/>
                  <a:pt x="2009" y="1437"/>
                </a:cubicBezTo>
                <a:cubicBezTo>
                  <a:pt x="2009" y="1437"/>
                  <a:pt x="2009" y="1437"/>
                  <a:pt x="2009" y="1437"/>
                </a:cubicBezTo>
                <a:cubicBezTo>
                  <a:pt x="2009" y="1436"/>
                  <a:pt x="2009" y="1436"/>
                  <a:pt x="2009" y="1436"/>
                </a:cubicBezTo>
                <a:cubicBezTo>
                  <a:pt x="2010" y="1435"/>
                  <a:pt x="2009" y="1435"/>
                  <a:pt x="2010" y="1434"/>
                </a:cubicBezTo>
                <a:cubicBezTo>
                  <a:pt x="2010" y="1434"/>
                  <a:pt x="2010" y="1434"/>
                  <a:pt x="2010" y="1434"/>
                </a:cubicBezTo>
                <a:cubicBezTo>
                  <a:pt x="2016" y="1421"/>
                  <a:pt x="2039" y="1423"/>
                  <a:pt x="2051" y="1423"/>
                </a:cubicBezTo>
                <a:cubicBezTo>
                  <a:pt x="2110" y="1422"/>
                  <a:pt x="2110" y="1422"/>
                  <a:pt x="2110" y="1422"/>
                </a:cubicBezTo>
                <a:cubicBezTo>
                  <a:pt x="2115" y="1422"/>
                  <a:pt x="2120" y="1423"/>
                  <a:pt x="2125" y="1424"/>
                </a:cubicBezTo>
                <a:cubicBezTo>
                  <a:pt x="2126" y="1424"/>
                  <a:pt x="2128" y="1424"/>
                  <a:pt x="2129" y="1425"/>
                </a:cubicBezTo>
                <a:cubicBezTo>
                  <a:pt x="2129" y="1425"/>
                  <a:pt x="2130" y="1425"/>
                  <a:pt x="2131" y="1425"/>
                </a:cubicBezTo>
                <a:cubicBezTo>
                  <a:pt x="2132" y="1425"/>
                  <a:pt x="2133" y="1426"/>
                  <a:pt x="2133" y="1426"/>
                </a:cubicBezTo>
                <a:cubicBezTo>
                  <a:pt x="2135" y="1426"/>
                  <a:pt x="2137" y="1427"/>
                  <a:pt x="2138" y="1428"/>
                </a:cubicBezTo>
                <a:cubicBezTo>
                  <a:pt x="2139" y="1428"/>
                  <a:pt x="2139" y="1428"/>
                  <a:pt x="2139" y="1428"/>
                </a:cubicBezTo>
                <a:cubicBezTo>
                  <a:pt x="2139" y="1428"/>
                  <a:pt x="2139" y="1428"/>
                  <a:pt x="2140" y="1428"/>
                </a:cubicBezTo>
                <a:cubicBezTo>
                  <a:pt x="2141" y="1429"/>
                  <a:pt x="2142" y="1429"/>
                  <a:pt x="2144" y="1430"/>
                </a:cubicBezTo>
                <a:cubicBezTo>
                  <a:pt x="2145" y="1431"/>
                  <a:pt x="2146" y="1431"/>
                  <a:pt x="2146" y="1431"/>
                </a:cubicBezTo>
                <a:cubicBezTo>
                  <a:pt x="2147" y="1432"/>
                  <a:pt x="2147" y="1432"/>
                  <a:pt x="2148" y="1432"/>
                </a:cubicBezTo>
                <a:cubicBezTo>
                  <a:pt x="2148" y="1433"/>
                  <a:pt x="2148" y="1433"/>
                  <a:pt x="2149" y="1433"/>
                </a:cubicBezTo>
                <a:cubicBezTo>
                  <a:pt x="2149" y="1433"/>
                  <a:pt x="2150" y="1434"/>
                  <a:pt x="2150" y="1434"/>
                </a:cubicBezTo>
                <a:cubicBezTo>
                  <a:pt x="2153" y="1436"/>
                  <a:pt x="2156" y="1439"/>
                  <a:pt x="2157" y="1442"/>
                </a:cubicBezTo>
                <a:cubicBezTo>
                  <a:pt x="2157" y="1442"/>
                  <a:pt x="2157" y="1442"/>
                  <a:pt x="2157" y="1442"/>
                </a:cubicBezTo>
                <a:cubicBezTo>
                  <a:pt x="2163" y="1450"/>
                  <a:pt x="2166" y="1460"/>
                  <a:pt x="2170" y="1468"/>
                </a:cubicBezTo>
                <a:cubicBezTo>
                  <a:pt x="2170" y="1468"/>
                  <a:pt x="2170" y="1468"/>
                  <a:pt x="2170" y="1468"/>
                </a:cubicBezTo>
                <a:cubicBezTo>
                  <a:pt x="2172" y="1473"/>
                  <a:pt x="2176" y="1477"/>
                  <a:pt x="2177" y="1482"/>
                </a:cubicBezTo>
                <a:cubicBezTo>
                  <a:pt x="2177" y="1482"/>
                  <a:pt x="2177" y="1483"/>
                  <a:pt x="2177" y="1483"/>
                </a:cubicBezTo>
                <a:cubicBezTo>
                  <a:pt x="2177" y="1483"/>
                  <a:pt x="2177" y="1483"/>
                  <a:pt x="2177" y="1483"/>
                </a:cubicBezTo>
                <a:cubicBezTo>
                  <a:pt x="2178" y="1492"/>
                  <a:pt x="2170" y="1496"/>
                  <a:pt x="2162" y="1498"/>
                </a:cubicBezTo>
                <a:cubicBezTo>
                  <a:pt x="2161" y="1498"/>
                  <a:pt x="2161" y="1498"/>
                  <a:pt x="2161" y="1499"/>
                </a:cubicBezTo>
                <a:cubicBezTo>
                  <a:pt x="2160" y="1499"/>
                  <a:pt x="2160" y="1499"/>
                  <a:pt x="2159" y="1499"/>
                </a:cubicBezTo>
                <a:cubicBezTo>
                  <a:pt x="2158" y="1499"/>
                  <a:pt x="2156" y="1499"/>
                  <a:pt x="2155" y="1500"/>
                </a:cubicBezTo>
                <a:cubicBezTo>
                  <a:pt x="2154" y="1500"/>
                  <a:pt x="2154" y="1500"/>
                  <a:pt x="2153" y="1500"/>
                </a:cubicBezTo>
                <a:cubicBezTo>
                  <a:pt x="2152" y="1500"/>
                  <a:pt x="2150" y="1500"/>
                  <a:pt x="2149" y="1500"/>
                </a:cubicBezTo>
                <a:cubicBezTo>
                  <a:pt x="2148" y="1500"/>
                  <a:pt x="2147" y="1500"/>
                  <a:pt x="2146" y="1500"/>
                </a:cubicBezTo>
                <a:cubicBezTo>
                  <a:pt x="2146" y="1500"/>
                  <a:pt x="2146" y="1500"/>
                  <a:pt x="2146" y="1500"/>
                </a:cubicBezTo>
                <a:cubicBezTo>
                  <a:pt x="2144" y="1500"/>
                  <a:pt x="2144" y="1500"/>
                  <a:pt x="2144" y="1500"/>
                </a:cubicBezTo>
                <a:cubicBezTo>
                  <a:pt x="2135" y="1500"/>
                  <a:pt x="2126" y="1500"/>
                  <a:pt x="2117" y="1500"/>
                </a:cubicBezTo>
                <a:cubicBezTo>
                  <a:pt x="2102" y="1500"/>
                  <a:pt x="2087" y="1500"/>
                  <a:pt x="2072" y="1500"/>
                </a:cubicBezTo>
                <a:cubicBezTo>
                  <a:pt x="2061" y="1500"/>
                  <a:pt x="2050" y="1499"/>
                  <a:pt x="2041" y="1494"/>
                </a:cubicBezTo>
                <a:cubicBezTo>
                  <a:pt x="2041" y="1494"/>
                  <a:pt x="2041" y="1494"/>
                  <a:pt x="2041" y="1494"/>
                </a:cubicBezTo>
                <a:close/>
                <a:moveTo>
                  <a:pt x="2079" y="1621"/>
                </a:moveTo>
                <a:cubicBezTo>
                  <a:pt x="2076" y="1617"/>
                  <a:pt x="2073" y="1614"/>
                  <a:pt x="2072" y="1611"/>
                </a:cubicBezTo>
                <a:cubicBezTo>
                  <a:pt x="2064" y="1588"/>
                  <a:pt x="2064" y="1588"/>
                  <a:pt x="2064" y="1588"/>
                </a:cubicBezTo>
                <a:cubicBezTo>
                  <a:pt x="2061" y="1581"/>
                  <a:pt x="2059" y="1575"/>
                  <a:pt x="2056" y="1568"/>
                </a:cubicBezTo>
                <a:cubicBezTo>
                  <a:pt x="2056" y="1568"/>
                  <a:pt x="2056" y="1568"/>
                  <a:pt x="2056" y="1568"/>
                </a:cubicBezTo>
                <a:cubicBezTo>
                  <a:pt x="2055" y="1565"/>
                  <a:pt x="2055" y="1565"/>
                  <a:pt x="2055" y="1565"/>
                </a:cubicBezTo>
                <a:cubicBezTo>
                  <a:pt x="2054" y="1561"/>
                  <a:pt x="2054" y="1558"/>
                  <a:pt x="2055" y="1555"/>
                </a:cubicBezTo>
                <a:cubicBezTo>
                  <a:pt x="2056" y="1553"/>
                  <a:pt x="2057" y="1552"/>
                  <a:pt x="2059" y="1550"/>
                </a:cubicBezTo>
                <a:cubicBezTo>
                  <a:pt x="2059" y="1550"/>
                  <a:pt x="2059" y="1550"/>
                  <a:pt x="2060" y="1549"/>
                </a:cubicBezTo>
                <a:cubicBezTo>
                  <a:pt x="2060" y="1549"/>
                  <a:pt x="2061" y="1548"/>
                  <a:pt x="2061" y="1548"/>
                </a:cubicBezTo>
                <a:cubicBezTo>
                  <a:pt x="2064" y="1546"/>
                  <a:pt x="2068" y="1544"/>
                  <a:pt x="2072" y="1543"/>
                </a:cubicBezTo>
                <a:cubicBezTo>
                  <a:pt x="2076" y="1542"/>
                  <a:pt x="2080" y="1542"/>
                  <a:pt x="2084" y="1541"/>
                </a:cubicBezTo>
                <a:cubicBezTo>
                  <a:pt x="2100" y="1540"/>
                  <a:pt x="2117" y="1541"/>
                  <a:pt x="2125" y="1541"/>
                </a:cubicBezTo>
                <a:cubicBezTo>
                  <a:pt x="2153" y="1541"/>
                  <a:pt x="2202" y="1535"/>
                  <a:pt x="2218" y="1564"/>
                </a:cubicBezTo>
                <a:cubicBezTo>
                  <a:pt x="2218" y="1564"/>
                  <a:pt x="2218" y="1564"/>
                  <a:pt x="2218" y="1564"/>
                </a:cubicBezTo>
                <a:cubicBezTo>
                  <a:pt x="2218" y="1565"/>
                  <a:pt x="2218" y="1565"/>
                  <a:pt x="2218" y="1565"/>
                </a:cubicBezTo>
                <a:cubicBezTo>
                  <a:pt x="2218" y="1565"/>
                  <a:pt x="2218" y="1565"/>
                  <a:pt x="2218" y="1565"/>
                </a:cubicBezTo>
                <a:cubicBezTo>
                  <a:pt x="2224" y="1577"/>
                  <a:pt x="2230" y="1589"/>
                  <a:pt x="2236" y="1601"/>
                </a:cubicBezTo>
                <a:cubicBezTo>
                  <a:pt x="2238" y="1605"/>
                  <a:pt x="2241" y="1609"/>
                  <a:pt x="2242" y="1614"/>
                </a:cubicBezTo>
                <a:cubicBezTo>
                  <a:pt x="2242" y="1614"/>
                  <a:pt x="2242" y="1614"/>
                  <a:pt x="2242" y="1614"/>
                </a:cubicBezTo>
                <a:cubicBezTo>
                  <a:pt x="2242" y="1615"/>
                  <a:pt x="2242" y="1616"/>
                  <a:pt x="2242" y="1617"/>
                </a:cubicBezTo>
                <a:cubicBezTo>
                  <a:pt x="2242" y="1618"/>
                  <a:pt x="2242" y="1619"/>
                  <a:pt x="2242" y="1620"/>
                </a:cubicBezTo>
                <a:cubicBezTo>
                  <a:pt x="2242" y="1620"/>
                  <a:pt x="2242" y="1620"/>
                  <a:pt x="2242" y="1620"/>
                </a:cubicBezTo>
                <a:cubicBezTo>
                  <a:pt x="2242" y="1620"/>
                  <a:pt x="2242" y="1621"/>
                  <a:pt x="2242" y="1621"/>
                </a:cubicBezTo>
                <a:cubicBezTo>
                  <a:pt x="2242" y="1622"/>
                  <a:pt x="2241" y="1623"/>
                  <a:pt x="2240" y="1624"/>
                </a:cubicBezTo>
                <a:cubicBezTo>
                  <a:pt x="2240" y="1625"/>
                  <a:pt x="2240" y="1625"/>
                  <a:pt x="2240" y="1625"/>
                </a:cubicBezTo>
                <a:cubicBezTo>
                  <a:pt x="2239" y="1626"/>
                  <a:pt x="2238" y="1627"/>
                  <a:pt x="2237" y="1628"/>
                </a:cubicBezTo>
                <a:cubicBezTo>
                  <a:pt x="2237" y="1628"/>
                  <a:pt x="2237" y="1628"/>
                  <a:pt x="2237" y="1628"/>
                </a:cubicBezTo>
                <a:cubicBezTo>
                  <a:pt x="2236" y="1629"/>
                  <a:pt x="2236" y="1629"/>
                  <a:pt x="2236" y="1629"/>
                </a:cubicBezTo>
                <a:cubicBezTo>
                  <a:pt x="2235" y="1630"/>
                  <a:pt x="2234" y="1630"/>
                  <a:pt x="2234" y="1630"/>
                </a:cubicBezTo>
                <a:cubicBezTo>
                  <a:pt x="2231" y="1632"/>
                  <a:pt x="2229" y="1633"/>
                  <a:pt x="2225" y="1634"/>
                </a:cubicBezTo>
                <a:cubicBezTo>
                  <a:pt x="2225" y="1634"/>
                  <a:pt x="2224" y="1635"/>
                  <a:pt x="2223" y="1635"/>
                </a:cubicBezTo>
                <a:cubicBezTo>
                  <a:pt x="2221" y="1635"/>
                  <a:pt x="2220" y="1635"/>
                  <a:pt x="2219" y="1636"/>
                </a:cubicBezTo>
                <a:cubicBezTo>
                  <a:pt x="2218" y="1636"/>
                  <a:pt x="2218" y="1636"/>
                  <a:pt x="2217" y="1636"/>
                </a:cubicBezTo>
                <a:cubicBezTo>
                  <a:pt x="2217" y="1636"/>
                  <a:pt x="2216" y="1636"/>
                  <a:pt x="2216" y="1636"/>
                </a:cubicBezTo>
                <a:cubicBezTo>
                  <a:pt x="2187" y="1639"/>
                  <a:pt x="2156" y="1636"/>
                  <a:pt x="2126" y="1637"/>
                </a:cubicBezTo>
                <a:cubicBezTo>
                  <a:pt x="2123" y="1637"/>
                  <a:pt x="2120" y="1636"/>
                  <a:pt x="2117" y="1636"/>
                </a:cubicBezTo>
                <a:cubicBezTo>
                  <a:pt x="2117" y="1636"/>
                  <a:pt x="2117" y="1636"/>
                  <a:pt x="2117" y="1636"/>
                </a:cubicBezTo>
                <a:cubicBezTo>
                  <a:pt x="2106" y="1635"/>
                  <a:pt x="2095" y="1631"/>
                  <a:pt x="2086" y="1625"/>
                </a:cubicBezTo>
                <a:cubicBezTo>
                  <a:pt x="2083" y="1624"/>
                  <a:pt x="2081" y="1622"/>
                  <a:pt x="2079" y="1621"/>
                </a:cubicBezTo>
                <a:close/>
                <a:moveTo>
                  <a:pt x="2322" y="1782"/>
                </a:moveTo>
                <a:cubicBezTo>
                  <a:pt x="2322" y="1783"/>
                  <a:pt x="2321" y="1783"/>
                  <a:pt x="2321" y="1784"/>
                </a:cubicBezTo>
                <a:cubicBezTo>
                  <a:pt x="2321" y="1785"/>
                  <a:pt x="2321" y="1785"/>
                  <a:pt x="2321" y="1786"/>
                </a:cubicBezTo>
                <a:cubicBezTo>
                  <a:pt x="2320" y="1787"/>
                  <a:pt x="2320" y="1788"/>
                  <a:pt x="2319" y="1789"/>
                </a:cubicBezTo>
                <a:cubicBezTo>
                  <a:pt x="2319" y="1789"/>
                  <a:pt x="2319" y="1789"/>
                  <a:pt x="2319" y="1790"/>
                </a:cubicBezTo>
                <a:cubicBezTo>
                  <a:pt x="2318" y="1790"/>
                  <a:pt x="2318" y="1791"/>
                  <a:pt x="2317" y="1791"/>
                </a:cubicBezTo>
                <a:cubicBezTo>
                  <a:pt x="2317" y="1791"/>
                  <a:pt x="2317" y="1792"/>
                  <a:pt x="2316" y="1792"/>
                </a:cubicBezTo>
                <a:cubicBezTo>
                  <a:pt x="2316" y="1792"/>
                  <a:pt x="2316" y="1792"/>
                  <a:pt x="2316" y="1793"/>
                </a:cubicBezTo>
                <a:cubicBezTo>
                  <a:pt x="2310" y="1798"/>
                  <a:pt x="2303" y="1800"/>
                  <a:pt x="2296" y="1801"/>
                </a:cubicBezTo>
                <a:cubicBezTo>
                  <a:pt x="2296" y="1801"/>
                  <a:pt x="2295" y="1801"/>
                  <a:pt x="2295" y="1801"/>
                </a:cubicBezTo>
                <a:cubicBezTo>
                  <a:pt x="2292" y="1802"/>
                  <a:pt x="2289" y="1802"/>
                  <a:pt x="2286" y="1802"/>
                </a:cubicBezTo>
                <a:cubicBezTo>
                  <a:pt x="2286" y="1802"/>
                  <a:pt x="2286" y="1802"/>
                  <a:pt x="2286" y="1802"/>
                </a:cubicBezTo>
                <a:cubicBezTo>
                  <a:pt x="2283" y="1802"/>
                  <a:pt x="2283" y="1802"/>
                  <a:pt x="2283" y="1802"/>
                </a:cubicBezTo>
                <a:cubicBezTo>
                  <a:pt x="2280" y="1802"/>
                  <a:pt x="2277" y="1802"/>
                  <a:pt x="2275" y="1802"/>
                </a:cubicBezTo>
                <a:cubicBezTo>
                  <a:pt x="2193" y="1802"/>
                  <a:pt x="2193" y="1802"/>
                  <a:pt x="2193" y="1802"/>
                </a:cubicBezTo>
                <a:cubicBezTo>
                  <a:pt x="2190" y="1802"/>
                  <a:pt x="2187" y="1802"/>
                  <a:pt x="2184" y="1802"/>
                </a:cubicBezTo>
                <a:cubicBezTo>
                  <a:pt x="2183" y="1801"/>
                  <a:pt x="2182" y="1801"/>
                  <a:pt x="2181" y="1801"/>
                </a:cubicBezTo>
                <a:cubicBezTo>
                  <a:pt x="2164" y="1799"/>
                  <a:pt x="2144" y="1791"/>
                  <a:pt x="2135" y="1776"/>
                </a:cubicBezTo>
                <a:cubicBezTo>
                  <a:pt x="2133" y="1774"/>
                  <a:pt x="2132" y="1772"/>
                  <a:pt x="2131" y="1770"/>
                </a:cubicBezTo>
                <a:cubicBezTo>
                  <a:pt x="2131" y="1769"/>
                  <a:pt x="2131" y="1769"/>
                  <a:pt x="2131" y="1769"/>
                </a:cubicBezTo>
                <a:cubicBezTo>
                  <a:pt x="2131" y="1769"/>
                  <a:pt x="2131" y="1769"/>
                  <a:pt x="2131" y="1769"/>
                </a:cubicBezTo>
                <a:cubicBezTo>
                  <a:pt x="2127" y="1757"/>
                  <a:pt x="2122" y="1746"/>
                  <a:pt x="2118" y="1734"/>
                </a:cubicBezTo>
                <a:cubicBezTo>
                  <a:pt x="2116" y="1728"/>
                  <a:pt x="2112" y="1720"/>
                  <a:pt x="2110" y="1713"/>
                </a:cubicBezTo>
                <a:cubicBezTo>
                  <a:pt x="2110" y="1713"/>
                  <a:pt x="2110" y="1713"/>
                  <a:pt x="2110" y="1713"/>
                </a:cubicBezTo>
                <a:cubicBezTo>
                  <a:pt x="2110" y="1713"/>
                  <a:pt x="2110" y="1712"/>
                  <a:pt x="2110" y="1712"/>
                </a:cubicBezTo>
                <a:cubicBezTo>
                  <a:pt x="2110" y="1712"/>
                  <a:pt x="2109" y="1711"/>
                  <a:pt x="2109" y="1710"/>
                </a:cubicBezTo>
                <a:cubicBezTo>
                  <a:pt x="2109" y="1707"/>
                  <a:pt x="2109" y="1704"/>
                  <a:pt x="2109" y="1701"/>
                </a:cubicBezTo>
                <a:cubicBezTo>
                  <a:pt x="2110" y="1699"/>
                  <a:pt x="2111" y="1698"/>
                  <a:pt x="2112" y="1696"/>
                </a:cubicBezTo>
                <a:cubicBezTo>
                  <a:pt x="2112" y="1696"/>
                  <a:pt x="2112" y="1696"/>
                  <a:pt x="2112" y="1696"/>
                </a:cubicBezTo>
                <a:cubicBezTo>
                  <a:pt x="2117" y="1688"/>
                  <a:pt x="2126" y="1685"/>
                  <a:pt x="2136" y="1684"/>
                </a:cubicBezTo>
                <a:cubicBezTo>
                  <a:pt x="2136" y="1684"/>
                  <a:pt x="2136" y="1684"/>
                  <a:pt x="2137" y="1684"/>
                </a:cubicBezTo>
                <a:cubicBezTo>
                  <a:pt x="2139" y="1684"/>
                  <a:pt x="2141" y="1684"/>
                  <a:pt x="2144" y="1684"/>
                </a:cubicBezTo>
                <a:cubicBezTo>
                  <a:pt x="2144" y="1684"/>
                  <a:pt x="2145" y="1683"/>
                  <a:pt x="2145" y="1683"/>
                </a:cubicBezTo>
                <a:cubicBezTo>
                  <a:pt x="2151" y="1683"/>
                  <a:pt x="2151" y="1683"/>
                  <a:pt x="2151" y="1683"/>
                </a:cubicBezTo>
                <a:cubicBezTo>
                  <a:pt x="2152" y="1683"/>
                  <a:pt x="2153" y="1683"/>
                  <a:pt x="2155" y="1683"/>
                </a:cubicBezTo>
                <a:cubicBezTo>
                  <a:pt x="2180" y="1683"/>
                  <a:pt x="2205" y="1683"/>
                  <a:pt x="2231" y="1683"/>
                </a:cubicBezTo>
                <a:cubicBezTo>
                  <a:pt x="2231" y="1683"/>
                  <a:pt x="2231" y="1683"/>
                  <a:pt x="2231" y="1683"/>
                </a:cubicBezTo>
                <a:cubicBezTo>
                  <a:pt x="2231" y="1683"/>
                  <a:pt x="2231" y="1683"/>
                  <a:pt x="2231" y="1683"/>
                </a:cubicBezTo>
                <a:cubicBezTo>
                  <a:pt x="2234" y="1683"/>
                  <a:pt x="2237" y="1683"/>
                  <a:pt x="2240" y="1684"/>
                </a:cubicBezTo>
                <a:cubicBezTo>
                  <a:pt x="2240" y="1684"/>
                  <a:pt x="2241" y="1684"/>
                  <a:pt x="2241" y="1684"/>
                </a:cubicBezTo>
                <a:cubicBezTo>
                  <a:pt x="2258" y="1686"/>
                  <a:pt x="2277" y="1693"/>
                  <a:pt x="2287" y="1706"/>
                </a:cubicBezTo>
                <a:cubicBezTo>
                  <a:pt x="2289" y="1708"/>
                  <a:pt x="2290" y="1710"/>
                  <a:pt x="2291" y="1712"/>
                </a:cubicBezTo>
                <a:cubicBezTo>
                  <a:pt x="2294" y="1717"/>
                  <a:pt x="2294" y="1717"/>
                  <a:pt x="2294" y="1717"/>
                </a:cubicBezTo>
                <a:cubicBezTo>
                  <a:pt x="2299" y="1727"/>
                  <a:pt x="2304" y="1737"/>
                  <a:pt x="2309" y="1748"/>
                </a:cubicBezTo>
                <a:cubicBezTo>
                  <a:pt x="2312" y="1754"/>
                  <a:pt x="2318" y="1762"/>
                  <a:pt x="2320" y="1771"/>
                </a:cubicBezTo>
                <a:cubicBezTo>
                  <a:pt x="2322" y="1775"/>
                  <a:pt x="2323" y="1778"/>
                  <a:pt x="2322" y="1782"/>
                </a:cubicBezTo>
                <a:close/>
                <a:moveTo>
                  <a:pt x="2340" y="1624"/>
                </a:moveTo>
                <a:cubicBezTo>
                  <a:pt x="2338" y="1622"/>
                  <a:pt x="2337" y="1621"/>
                  <a:pt x="2335" y="1620"/>
                </a:cubicBezTo>
                <a:cubicBezTo>
                  <a:pt x="2331" y="1617"/>
                  <a:pt x="2328" y="1613"/>
                  <a:pt x="2326" y="1610"/>
                </a:cubicBezTo>
                <a:cubicBezTo>
                  <a:pt x="2324" y="1607"/>
                  <a:pt x="2324" y="1607"/>
                  <a:pt x="2324" y="1607"/>
                </a:cubicBezTo>
                <a:cubicBezTo>
                  <a:pt x="2324" y="1607"/>
                  <a:pt x="2324" y="1607"/>
                  <a:pt x="2324" y="1607"/>
                </a:cubicBezTo>
                <a:cubicBezTo>
                  <a:pt x="2317" y="1594"/>
                  <a:pt x="2310" y="1582"/>
                  <a:pt x="2303" y="1569"/>
                </a:cubicBezTo>
                <a:cubicBezTo>
                  <a:pt x="2303" y="1569"/>
                  <a:pt x="2303" y="1569"/>
                  <a:pt x="2303" y="1569"/>
                </a:cubicBezTo>
                <a:cubicBezTo>
                  <a:pt x="2300" y="1564"/>
                  <a:pt x="2300" y="1564"/>
                  <a:pt x="2300" y="1564"/>
                </a:cubicBezTo>
                <a:cubicBezTo>
                  <a:pt x="2298" y="1561"/>
                  <a:pt x="2298" y="1558"/>
                  <a:pt x="2298" y="1555"/>
                </a:cubicBezTo>
                <a:cubicBezTo>
                  <a:pt x="2299" y="1552"/>
                  <a:pt x="2300" y="1550"/>
                  <a:pt x="2303" y="1547"/>
                </a:cubicBezTo>
                <a:cubicBezTo>
                  <a:pt x="2306" y="1545"/>
                  <a:pt x="2309" y="1544"/>
                  <a:pt x="2313" y="1542"/>
                </a:cubicBezTo>
                <a:cubicBezTo>
                  <a:pt x="2318" y="1541"/>
                  <a:pt x="2323" y="1541"/>
                  <a:pt x="2329" y="1541"/>
                </a:cubicBezTo>
                <a:cubicBezTo>
                  <a:pt x="2330" y="1541"/>
                  <a:pt x="2330" y="1541"/>
                  <a:pt x="2330" y="1541"/>
                </a:cubicBezTo>
                <a:cubicBezTo>
                  <a:pt x="2342" y="1540"/>
                  <a:pt x="2356" y="1540"/>
                  <a:pt x="2363" y="1540"/>
                </a:cubicBezTo>
                <a:cubicBezTo>
                  <a:pt x="2394" y="1540"/>
                  <a:pt x="2443" y="1534"/>
                  <a:pt x="2463" y="1564"/>
                </a:cubicBezTo>
                <a:cubicBezTo>
                  <a:pt x="2470" y="1573"/>
                  <a:pt x="2476" y="1583"/>
                  <a:pt x="2483" y="1593"/>
                </a:cubicBezTo>
                <a:cubicBezTo>
                  <a:pt x="2486" y="1598"/>
                  <a:pt x="2492" y="1605"/>
                  <a:pt x="2495" y="1611"/>
                </a:cubicBezTo>
                <a:cubicBezTo>
                  <a:pt x="2497" y="1614"/>
                  <a:pt x="2498" y="1617"/>
                  <a:pt x="2498" y="1620"/>
                </a:cubicBezTo>
                <a:cubicBezTo>
                  <a:pt x="2498" y="1621"/>
                  <a:pt x="2497" y="1623"/>
                  <a:pt x="2496" y="1625"/>
                </a:cubicBezTo>
                <a:cubicBezTo>
                  <a:pt x="2496" y="1626"/>
                  <a:pt x="2495" y="1627"/>
                  <a:pt x="2494" y="1628"/>
                </a:cubicBezTo>
                <a:cubicBezTo>
                  <a:pt x="2494" y="1628"/>
                  <a:pt x="2494" y="1628"/>
                  <a:pt x="2494" y="1628"/>
                </a:cubicBezTo>
                <a:cubicBezTo>
                  <a:pt x="2494" y="1628"/>
                  <a:pt x="2494" y="1628"/>
                  <a:pt x="2494" y="1628"/>
                </a:cubicBezTo>
                <a:cubicBezTo>
                  <a:pt x="2493" y="1629"/>
                  <a:pt x="2493" y="1629"/>
                  <a:pt x="2492" y="1630"/>
                </a:cubicBezTo>
                <a:cubicBezTo>
                  <a:pt x="2492" y="1630"/>
                  <a:pt x="2491" y="1630"/>
                  <a:pt x="2491" y="1630"/>
                </a:cubicBezTo>
                <a:cubicBezTo>
                  <a:pt x="2490" y="1631"/>
                  <a:pt x="2489" y="1631"/>
                  <a:pt x="2488" y="1632"/>
                </a:cubicBezTo>
                <a:cubicBezTo>
                  <a:pt x="2487" y="1632"/>
                  <a:pt x="2485" y="1633"/>
                  <a:pt x="2484" y="1633"/>
                </a:cubicBezTo>
                <a:cubicBezTo>
                  <a:pt x="2484" y="1633"/>
                  <a:pt x="2484" y="1634"/>
                  <a:pt x="2484" y="1634"/>
                </a:cubicBezTo>
                <a:cubicBezTo>
                  <a:pt x="2484" y="1634"/>
                  <a:pt x="2483" y="1634"/>
                  <a:pt x="2483" y="1634"/>
                </a:cubicBezTo>
                <a:cubicBezTo>
                  <a:pt x="2469" y="1638"/>
                  <a:pt x="2448" y="1636"/>
                  <a:pt x="2434" y="1636"/>
                </a:cubicBezTo>
                <a:cubicBezTo>
                  <a:pt x="2418" y="1636"/>
                  <a:pt x="2401" y="1636"/>
                  <a:pt x="2385" y="1636"/>
                </a:cubicBezTo>
                <a:cubicBezTo>
                  <a:pt x="2370" y="1636"/>
                  <a:pt x="2353" y="1632"/>
                  <a:pt x="2340" y="1624"/>
                </a:cubicBezTo>
                <a:close/>
                <a:moveTo>
                  <a:pt x="2605" y="1791"/>
                </a:moveTo>
                <a:cubicBezTo>
                  <a:pt x="2605" y="1791"/>
                  <a:pt x="2605" y="1791"/>
                  <a:pt x="2604" y="1791"/>
                </a:cubicBezTo>
                <a:cubicBezTo>
                  <a:pt x="2602" y="1794"/>
                  <a:pt x="2598" y="1797"/>
                  <a:pt x="2593" y="1798"/>
                </a:cubicBezTo>
                <a:cubicBezTo>
                  <a:pt x="2589" y="1800"/>
                  <a:pt x="2583" y="1801"/>
                  <a:pt x="2576" y="1801"/>
                </a:cubicBezTo>
                <a:cubicBezTo>
                  <a:pt x="2569" y="1801"/>
                  <a:pt x="2569" y="1801"/>
                  <a:pt x="2569" y="1801"/>
                </a:cubicBezTo>
                <a:cubicBezTo>
                  <a:pt x="2569" y="1801"/>
                  <a:pt x="2569" y="1801"/>
                  <a:pt x="2569" y="1801"/>
                </a:cubicBezTo>
                <a:cubicBezTo>
                  <a:pt x="2541" y="1801"/>
                  <a:pt x="2512" y="1801"/>
                  <a:pt x="2483" y="1801"/>
                </a:cubicBezTo>
                <a:cubicBezTo>
                  <a:pt x="2480" y="1801"/>
                  <a:pt x="2476" y="1801"/>
                  <a:pt x="2473" y="1801"/>
                </a:cubicBezTo>
                <a:cubicBezTo>
                  <a:pt x="2473" y="1801"/>
                  <a:pt x="2473" y="1801"/>
                  <a:pt x="2473" y="1801"/>
                </a:cubicBezTo>
                <a:cubicBezTo>
                  <a:pt x="2453" y="1799"/>
                  <a:pt x="2432" y="1790"/>
                  <a:pt x="2419" y="1775"/>
                </a:cubicBezTo>
                <a:cubicBezTo>
                  <a:pt x="2418" y="1773"/>
                  <a:pt x="2416" y="1771"/>
                  <a:pt x="2415" y="1769"/>
                </a:cubicBezTo>
                <a:cubicBezTo>
                  <a:pt x="2415" y="1769"/>
                  <a:pt x="2415" y="1769"/>
                  <a:pt x="2415" y="1769"/>
                </a:cubicBezTo>
                <a:cubicBezTo>
                  <a:pt x="2415" y="1769"/>
                  <a:pt x="2415" y="1769"/>
                  <a:pt x="2415" y="1769"/>
                </a:cubicBezTo>
                <a:cubicBezTo>
                  <a:pt x="2409" y="1758"/>
                  <a:pt x="2402" y="1747"/>
                  <a:pt x="2396" y="1736"/>
                </a:cubicBezTo>
                <a:cubicBezTo>
                  <a:pt x="2392" y="1728"/>
                  <a:pt x="2383" y="1716"/>
                  <a:pt x="2381" y="1706"/>
                </a:cubicBezTo>
                <a:cubicBezTo>
                  <a:pt x="2381" y="1706"/>
                  <a:pt x="2381" y="1706"/>
                  <a:pt x="2381" y="1706"/>
                </a:cubicBezTo>
                <a:cubicBezTo>
                  <a:pt x="2380" y="1705"/>
                  <a:pt x="2380" y="1704"/>
                  <a:pt x="2380" y="1703"/>
                </a:cubicBezTo>
                <a:cubicBezTo>
                  <a:pt x="2379" y="1693"/>
                  <a:pt x="2387" y="1688"/>
                  <a:pt x="2396" y="1685"/>
                </a:cubicBezTo>
                <a:cubicBezTo>
                  <a:pt x="2396" y="1685"/>
                  <a:pt x="2396" y="1685"/>
                  <a:pt x="2396" y="1685"/>
                </a:cubicBezTo>
                <a:cubicBezTo>
                  <a:pt x="2396" y="1685"/>
                  <a:pt x="2397" y="1685"/>
                  <a:pt x="2397" y="1685"/>
                </a:cubicBezTo>
                <a:cubicBezTo>
                  <a:pt x="2398" y="1685"/>
                  <a:pt x="2398" y="1685"/>
                  <a:pt x="2399" y="1684"/>
                </a:cubicBezTo>
                <a:cubicBezTo>
                  <a:pt x="2403" y="1683"/>
                  <a:pt x="2408" y="1683"/>
                  <a:pt x="2413" y="1683"/>
                </a:cubicBezTo>
                <a:cubicBezTo>
                  <a:pt x="2470" y="1683"/>
                  <a:pt x="2470" y="1683"/>
                  <a:pt x="2470" y="1683"/>
                </a:cubicBezTo>
                <a:cubicBezTo>
                  <a:pt x="2479" y="1683"/>
                  <a:pt x="2489" y="1683"/>
                  <a:pt x="2498" y="1683"/>
                </a:cubicBezTo>
                <a:cubicBezTo>
                  <a:pt x="2498" y="1683"/>
                  <a:pt x="2498" y="1683"/>
                  <a:pt x="2498" y="1683"/>
                </a:cubicBezTo>
                <a:cubicBezTo>
                  <a:pt x="2499" y="1683"/>
                  <a:pt x="2499" y="1683"/>
                  <a:pt x="2500" y="1683"/>
                </a:cubicBezTo>
                <a:cubicBezTo>
                  <a:pt x="2502" y="1683"/>
                  <a:pt x="2505" y="1683"/>
                  <a:pt x="2507" y="1683"/>
                </a:cubicBezTo>
                <a:cubicBezTo>
                  <a:pt x="2508" y="1683"/>
                  <a:pt x="2508" y="1683"/>
                  <a:pt x="2509" y="1683"/>
                </a:cubicBezTo>
                <a:cubicBezTo>
                  <a:pt x="2527" y="1685"/>
                  <a:pt x="2546" y="1692"/>
                  <a:pt x="2558" y="1705"/>
                </a:cubicBezTo>
                <a:cubicBezTo>
                  <a:pt x="2559" y="1705"/>
                  <a:pt x="2560" y="1706"/>
                  <a:pt x="2561" y="1707"/>
                </a:cubicBezTo>
                <a:cubicBezTo>
                  <a:pt x="2561" y="1708"/>
                  <a:pt x="2562" y="1708"/>
                  <a:pt x="2562" y="1709"/>
                </a:cubicBezTo>
                <a:cubicBezTo>
                  <a:pt x="2563" y="1710"/>
                  <a:pt x="2563" y="1710"/>
                  <a:pt x="2564" y="1711"/>
                </a:cubicBezTo>
                <a:cubicBezTo>
                  <a:pt x="2564" y="1711"/>
                  <a:pt x="2564" y="1711"/>
                  <a:pt x="2564" y="1711"/>
                </a:cubicBezTo>
                <a:cubicBezTo>
                  <a:pt x="2566" y="1713"/>
                  <a:pt x="2566" y="1713"/>
                  <a:pt x="2566" y="1713"/>
                </a:cubicBezTo>
                <a:cubicBezTo>
                  <a:pt x="2571" y="1721"/>
                  <a:pt x="2576" y="1729"/>
                  <a:pt x="2582" y="1737"/>
                </a:cubicBezTo>
                <a:cubicBezTo>
                  <a:pt x="2582" y="1737"/>
                  <a:pt x="2582" y="1737"/>
                  <a:pt x="2582" y="1737"/>
                </a:cubicBezTo>
                <a:cubicBezTo>
                  <a:pt x="2589" y="1748"/>
                  <a:pt x="2599" y="1759"/>
                  <a:pt x="2605" y="1772"/>
                </a:cubicBezTo>
                <a:cubicBezTo>
                  <a:pt x="2606" y="1773"/>
                  <a:pt x="2606" y="1773"/>
                  <a:pt x="2606" y="1774"/>
                </a:cubicBezTo>
                <a:cubicBezTo>
                  <a:pt x="2607" y="1775"/>
                  <a:pt x="2607" y="1775"/>
                  <a:pt x="2607" y="1775"/>
                </a:cubicBezTo>
                <a:cubicBezTo>
                  <a:pt x="2609" y="1782"/>
                  <a:pt x="2608" y="1787"/>
                  <a:pt x="2605" y="1791"/>
                </a:cubicBezTo>
                <a:close/>
                <a:moveTo>
                  <a:pt x="2937" y="318"/>
                </a:moveTo>
                <a:cubicBezTo>
                  <a:pt x="3034" y="414"/>
                  <a:pt x="3089" y="549"/>
                  <a:pt x="3089" y="685"/>
                </a:cubicBezTo>
                <a:cubicBezTo>
                  <a:pt x="3089" y="821"/>
                  <a:pt x="3034" y="955"/>
                  <a:pt x="2937" y="1051"/>
                </a:cubicBezTo>
                <a:cubicBezTo>
                  <a:pt x="3050" y="999"/>
                  <a:pt x="3153" y="855"/>
                  <a:pt x="3152" y="685"/>
                </a:cubicBezTo>
                <a:cubicBezTo>
                  <a:pt x="3153" y="514"/>
                  <a:pt x="3050" y="371"/>
                  <a:pt x="2937" y="318"/>
                </a:cubicBezTo>
                <a:close/>
                <a:moveTo>
                  <a:pt x="216" y="318"/>
                </a:moveTo>
                <a:cubicBezTo>
                  <a:pt x="104" y="371"/>
                  <a:pt x="0" y="514"/>
                  <a:pt x="2" y="685"/>
                </a:cubicBezTo>
                <a:cubicBezTo>
                  <a:pt x="0" y="855"/>
                  <a:pt x="104" y="999"/>
                  <a:pt x="216" y="1051"/>
                </a:cubicBezTo>
                <a:cubicBezTo>
                  <a:pt x="120" y="955"/>
                  <a:pt x="64" y="821"/>
                  <a:pt x="65" y="685"/>
                </a:cubicBezTo>
                <a:cubicBezTo>
                  <a:pt x="64" y="549"/>
                  <a:pt x="120" y="414"/>
                  <a:pt x="216" y="318"/>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6293613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Scalable Object Index via Partitioning</a:t>
            </a:r>
          </a:p>
        </p:txBody>
      </p:sp>
      <p:sp>
        <p:nvSpPr>
          <p:cNvPr id="3" name="Content Placeholder 5"/>
          <p:cNvSpPr txBox="1">
            <a:spLocks/>
          </p:cNvSpPr>
          <p:nvPr/>
        </p:nvSpPr>
        <p:spPr>
          <a:xfrm>
            <a:off x="517525" y="1434735"/>
            <a:ext cx="5413601"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Partition Layer maintains an internal Object Index Table for each data abstraction</a:t>
            </a:r>
          </a:p>
          <a:p>
            <a:pPr marL="3175" lvl="1" indent="0">
              <a:spcBef>
                <a:spcPts val="1200"/>
              </a:spcBef>
              <a:buNone/>
            </a:pPr>
            <a:r>
              <a:rPr lang="en-US" sz="2000" spc="-50" dirty="0"/>
              <a:t>Blob Index: contains all blob objects for all accounts in a stamp </a:t>
            </a:r>
          </a:p>
          <a:p>
            <a:pPr marL="3175" lvl="1" indent="0">
              <a:spcBef>
                <a:spcPts val="1200"/>
              </a:spcBef>
              <a:buNone/>
            </a:pPr>
            <a:r>
              <a:rPr lang="en-US" sz="2000" spc="-50" dirty="0"/>
              <a:t>Entity Index: contains all entities for all accounts in a stamp</a:t>
            </a:r>
          </a:p>
          <a:p>
            <a:pPr marL="3175" lvl="1" indent="0">
              <a:spcBef>
                <a:spcPts val="1200"/>
              </a:spcBef>
              <a:buNone/>
            </a:pPr>
            <a:r>
              <a:rPr lang="en-US" sz="2000" spc="-50" dirty="0"/>
              <a:t>Message Index: contains all messages for all accounts in a stamp</a:t>
            </a:r>
          </a:p>
        </p:txBody>
      </p:sp>
      <p:sp>
        <p:nvSpPr>
          <p:cNvPr id="4" name="Content Placeholder 5"/>
          <p:cNvSpPr txBox="1">
            <a:spLocks/>
          </p:cNvSpPr>
          <p:nvPr/>
        </p:nvSpPr>
        <p:spPr>
          <a:xfrm>
            <a:off x="6262462" y="1432556"/>
            <a:ext cx="5413601"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0"/>
              </a:spcBef>
              <a:spcAft>
                <a:spcPts val="900"/>
              </a:spcAft>
              <a:buNone/>
            </a:pPr>
            <a:r>
              <a:rPr lang="en-US" sz="2800" spc="-100" dirty="0">
                <a:solidFill>
                  <a:srgbClr val="00B0F0">
                    <a:alpha val="99000"/>
                  </a:srgbClr>
                </a:solidFill>
                <a:latin typeface="Segoe UI Light" pitchFamily="34" charset="0"/>
              </a:rPr>
              <a:t>Scalability is provided for each Object Index</a:t>
            </a:r>
          </a:p>
          <a:p>
            <a:pPr marL="3175" lvl="1" indent="0">
              <a:spcBef>
                <a:spcPts val="1200"/>
              </a:spcBef>
              <a:buNone/>
            </a:pPr>
            <a:r>
              <a:rPr lang="en-US" sz="2000" spc="-50" dirty="0"/>
              <a:t>Monitor load to each part of the index to determine hot spots</a:t>
            </a:r>
          </a:p>
          <a:p>
            <a:pPr marL="3175" lvl="1" indent="0">
              <a:spcBef>
                <a:spcPts val="1200"/>
              </a:spcBef>
              <a:buNone/>
            </a:pPr>
            <a:r>
              <a:rPr lang="en-US" sz="2000" spc="-50" dirty="0"/>
              <a:t>Index is dynamically split into thousands of Index </a:t>
            </a:r>
            <a:r>
              <a:rPr lang="en-US" sz="2000" spc="-50" dirty="0" err="1"/>
              <a:t>RangePartitions</a:t>
            </a:r>
            <a:r>
              <a:rPr lang="en-US" sz="2000" spc="-50" dirty="0"/>
              <a:t> based on load</a:t>
            </a:r>
          </a:p>
          <a:p>
            <a:pPr marL="3175" lvl="1" indent="0">
              <a:spcBef>
                <a:spcPts val="1200"/>
              </a:spcBef>
              <a:buNone/>
            </a:pPr>
            <a:r>
              <a:rPr lang="en-US" sz="2000" spc="-50" dirty="0"/>
              <a:t>Index </a:t>
            </a:r>
            <a:r>
              <a:rPr lang="en-US" sz="2000" spc="-50" dirty="0" err="1"/>
              <a:t>RangePartitions</a:t>
            </a:r>
            <a:r>
              <a:rPr lang="en-US" sz="2000" spc="-50" dirty="0"/>
              <a:t> are automatically load balanced across servers to quickly adapt to changes in </a:t>
            </a:r>
            <a:r>
              <a:rPr lang="en-US" sz="2000" spc="-50" dirty="0" smtClean="0"/>
              <a:t>load</a:t>
            </a:r>
            <a:endParaRPr lang="en-US" sz="2000" spc="-50" dirty="0"/>
          </a:p>
        </p:txBody>
      </p:sp>
      <p:sp>
        <p:nvSpPr>
          <p:cNvPr id="6" name="Freeform 84"/>
          <p:cNvSpPr>
            <a:spLocks noEditPoints="1"/>
          </p:cNvSpPr>
          <p:nvPr/>
        </p:nvSpPr>
        <p:spPr bwMode="black">
          <a:xfrm>
            <a:off x="10656730" y="5284305"/>
            <a:ext cx="942749" cy="1126977"/>
          </a:xfrm>
          <a:custGeom>
            <a:avLst/>
            <a:gdLst>
              <a:gd name="T0" fmla="*/ 604 w 1838"/>
              <a:gd name="T1" fmla="*/ 253 h 2192"/>
              <a:gd name="T2" fmla="*/ 1159 w 1838"/>
              <a:gd name="T3" fmla="*/ 963 h 2192"/>
              <a:gd name="T4" fmla="*/ 1105 w 1838"/>
              <a:gd name="T5" fmla="*/ 573 h 2192"/>
              <a:gd name="T6" fmla="*/ 214 w 1838"/>
              <a:gd name="T7" fmla="*/ 0 h 2192"/>
              <a:gd name="T8" fmla="*/ 1159 w 1838"/>
              <a:gd name="T9" fmla="*/ 694 h 2192"/>
              <a:gd name="T10" fmla="*/ 1088 w 1838"/>
              <a:gd name="T11" fmla="*/ 764 h 2192"/>
              <a:gd name="T12" fmla="*/ 284 w 1838"/>
              <a:gd name="T13" fmla="*/ 198 h 2192"/>
              <a:gd name="T14" fmla="*/ 214 w 1838"/>
              <a:gd name="T15" fmla="*/ 128 h 2192"/>
              <a:gd name="T16" fmla="*/ 1443 w 1838"/>
              <a:gd name="T17" fmla="*/ 262 h 2192"/>
              <a:gd name="T18" fmla="*/ 1309 w 1838"/>
              <a:gd name="T19" fmla="*/ 1063 h 2192"/>
              <a:gd name="T20" fmla="*/ 903 w 1838"/>
              <a:gd name="T21" fmla="*/ 764 h 2192"/>
              <a:gd name="T22" fmla="*/ 639 w 1838"/>
              <a:gd name="T23" fmla="*/ 952 h 2192"/>
              <a:gd name="T24" fmla="*/ 704 w 1838"/>
              <a:gd name="T25" fmla="*/ 1683 h 2192"/>
              <a:gd name="T26" fmla="*/ 767 w 1838"/>
              <a:gd name="T27" fmla="*/ 1191 h 2192"/>
              <a:gd name="T28" fmla="*/ 1683 w 1838"/>
              <a:gd name="T29" fmla="*/ 390 h 2192"/>
              <a:gd name="T30" fmla="*/ 1443 w 1838"/>
              <a:gd name="T31" fmla="*/ 134 h 2192"/>
              <a:gd name="T32" fmla="*/ 960 w 1838"/>
              <a:gd name="T33" fmla="*/ 198 h 2192"/>
              <a:gd name="T34" fmla="*/ 704 w 1838"/>
              <a:gd name="T35" fmla="*/ 1555 h 2192"/>
              <a:gd name="T36" fmla="*/ 775 w 1838"/>
              <a:gd name="T37" fmla="*/ 1484 h 2192"/>
              <a:gd name="T38" fmla="*/ 704 w 1838"/>
              <a:gd name="T39" fmla="*/ 694 h 2192"/>
              <a:gd name="T40" fmla="*/ 1631 w 1838"/>
              <a:gd name="T41" fmla="*/ 128 h 2192"/>
              <a:gd name="T42" fmla="*/ 1560 w 1838"/>
              <a:gd name="T43" fmla="*/ 198 h 2192"/>
              <a:gd name="T44" fmla="*/ 1230 w 1838"/>
              <a:gd name="T45" fmla="*/ 198 h 2192"/>
              <a:gd name="T46" fmla="*/ 1159 w 1838"/>
              <a:gd name="T47" fmla="*/ 128 h 2192"/>
              <a:gd name="T48" fmla="*/ 1823 w 1838"/>
              <a:gd name="T49" fmla="*/ 1484 h 2192"/>
              <a:gd name="T50" fmla="*/ 1553 w 1838"/>
              <a:gd name="T51" fmla="*/ 1670 h 2192"/>
              <a:gd name="T52" fmla="*/ 1362 w 1838"/>
              <a:gd name="T53" fmla="*/ 1922 h 2192"/>
              <a:gd name="T54" fmla="*/ 1177 w 1838"/>
              <a:gd name="T55" fmla="*/ 2192 h 2192"/>
              <a:gd name="T56" fmla="*/ 1639 w 1838"/>
              <a:gd name="T57" fmla="*/ 2192 h 2192"/>
              <a:gd name="T58" fmla="*/ 1177 w 1838"/>
              <a:gd name="T59" fmla="*/ 2064 h 2192"/>
              <a:gd name="T60" fmla="*/ 1247 w 1838"/>
              <a:gd name="T61" fmla="*/ 1993 h 2192"/>
              <a:gd name="T62" fmla="*/ 1695 w 1838"/>
              <a:gd name="T63" fmla="*/ 1484 h 2192"/>
              <a:gd name="T64" fmla="*/ 1624 w 1838"/>
              <a:gd name="T65" fmla="*/ 1414 h 2192"/>
              <a:gd name="T66" fmla="*/ 1639 w 1838"/>
              <a:gd name="T67" fmla="*/ 1922 h 2192"/>
              <a:gd name="T68" fmla="*/ 1133 w 1838"/>
              <a:gd name="T69" fmla="*/ 1678 h 2192"/>
              <a:gd name="T70" fmla="*/ 1177 w 1838"/>
              <a:gd name="T71" fmla="*/ 1286 h 2192"/>
              <a:gd name="T72" fmla="*/ 807 w 1838"/>
              <a:gd name="T73" fmla="*/ 1823 h 2192"/>
              <a:gd name="T74" fmla="*/ 384 w 1838"/>
              <a:gd name="T75" fmla="*/ 1922 h 2192"/>
              <a:gd name="T76" fmla="*/ 412 w 1838"/>
              <a:gd name="T77" fmla="*/ 764 h 2192"/>
              <a:gd name="T78" fmla="*/ 157 w 1838"/>
              <a:gd name="T79" fmla="*/ 955 h 2192"/>
              <a:gd name="T80" fmla="*/ 199 w 1838"/>
              <a:gd name="T81" fmla="*/ 2192 h 2192"/>
              <a:gd name="T82" fmla="*/ 704 w 1838"/>
              <a:gd name="T83" fmla="*/ 2192 h 2192"/>
              <a:gd name="T84" fmla="*/ 1133 w 1838"/>
              <a:gd name="T85" fmla="*/ 1678 h 2192"/>
              <a:gd name="T86" fmla="*/ 1177 w 1838"/>
              <a:gd name="T87" fmla="*/ 1555 h 2192"/>
              <a:gd name="T88" fmla="*/ 199 w 1838"/>
              <a:gd name="T89" fmla="*/ 2064 h 2192"/>
              <a:gd name="T90" fmla="*/ 270 w 1838"/>
              <a:gd name="T91" fmla="*/ 1993 h 2192"/>
              <a:gd name="T92" fmla="*/ 143 w 1838"/>
              <a:gd name="T93" fmla="*/ 764 h 2192"/>
              <a:gd name="T94" fmla="*/ 214 w 1838"/>
              <a:gd name="T95" fmla="*/ 835 h 2192"/>
              <a:gd name="T96" fmla="*/ 704 w 1838"/>
              <a:gd name="T97" fmla="*/ 1922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38" h="2192">
                <a:moveTo>
                  <a:pt x="214" y="397"/>
                </a:moveTo>
                <a:cubicBezTo>
                  <a:pt x="304" y="397"/>
                  <a:pt x="381" y="336"/>
                  <a:pt x="405" y="253"/>
                </a:cubicBezTo>
                <a:cubicBezTo>
                  <a:pt x="604" y="253"/>
                  <a:pt x="604" y="253"/>
                  <a:pt x="604" y="253"/>
                </a:cubicBezTo>
                <a:cubicBezTo>
                  <a:pt x="998" y="647"/>
                  <a:pt x="998" y="647"/>
                  <a:pt x="998" y="647"/>
                </a:cubicBezTo>
                <a:cubicBezTo>
                  <a:pt x="974" y="680"/>
                  <a:pt x="960" y="720"/>
                  <a:pt x="960" y="764"/>
                </a:cubicBezTo>
                <a:cubicBezTo>
                  <a:pt x="960" y="874"/>
                  <a:pt x="1049" y="963"/>
                  <a:pt x="1159" y="963"/>
                </a:cubicBezTo>
                <a:cubicBezTo>
                  <a:pt x="1268" y="963"/>
                  <a:pt x="1358" y="874"/>
                  <a:pt x="1358" y="764"/>
                </a:cubicBezTo>
                <a:cubicBezTo>
                  <a:pt x="1358" y="655"/>
                  <a:pt x="1268" y="566"/>
                  <a:pt x="1159" y="566"/>
                </a:cubicBezTo>
                <a:cubicBezTo>
                  <a:pt x="1140" y="566"/>
                  <a:pt x="1122" y="568"/>
                  <a:pt x="1105" y="573"/>
                </a:cubicBezTo>
                <a:cubicBezTo>
                  <a:pt x="657" y="125"/>
                  <a:pt x="657" y="125"/>
                  <a:pt x="657" y="125"/>
                </a:cubicBezTo>
                <a:cubicBezTo>
                  <a:pt x="398" y="125"/>
                  <a:pt x="398" y="125"/>
                  <a:pt x="398" y="125"/>
                </a:cubicBezTo>
                <a:cubicBezTo>
                  <a:pt x="369" y="51"/>
                  <a:pt x="297" y="0"/>
                  <a:pt x="214" y="0"/>
                </a:cubicBezTo>
                <a:cubicBezTo>
                  <a:pt x="104" y="0"/>
                  <a:pt x="15" y="89"/>
                  <a:pt x="15" y="198"/>
                </a:cubicBezTo>
                <a:cubicBezTo>
                  <a:pt x="15" y="308"/>
                  <a:pt x="104" y="397"/>
                  <a:pt x="214" y="397"/>
                </a:cubicBezTo>
                <a:close/>
                <a:moveTo>
                  <a:pt x="1159" y="694"/>
                </a:moveTo>
                <a:cubicBezTo>
                  <a:pt x="1198" y="694"/>
                  <a:pt x="1230" y="725"/>
                  <a:pt x="1230" y="764"/>
                </a:cubicBezTo>
                <a:cubicBezTo>
                  <a:pt x="1230" y="803"/>
                  <a:pt x="1198" y="835"/>
                  <a:pt x="1159" y="835"/>
                </a:cubicBezTo>
                <a:cubicBezTo>
                  <a:pt x="1120" y="835"/>
                  <a:pt x="1088" y="803"/>
                  <a:pt x="1088" y="764"/>
                </a:cubicBezTo>
                <a:cubicBezTo>
                  <a:pt x="1088" y="725"/>
                  <a:pt x="1120" y="694"/>
                  <a:pt x="1159" y="694"/>
                </a:cubicBezTo>
                <a:close/>
                <a:moveTo>
                  <a:pt x="214" y="128"/>
                </a:moveTo>
                <a:cubicBezTo>
                  <a:pt x="253" y="128"/>
                  <a:pt x="284" y="159"/>
                  <a:pt x="284" y="198"/>
                </a:cubicBezTo>
                <a:cubicBezTo>
                  <a:pt x="284" y="237"/>
                  <a:pt x="253" y="269"/>
                  <a:pt x="214" y="269"/>
                </a:cubicBezTo>
                <a:cubicBezTo>
                  <a:pt x="175" y="269"/>
                  <a:pt x="143" y="237"/>
                  <a:pt x="143" y="198"/>
                </a:cubicBezTo>
                <a:cubicBezTo>
                  <a:pt x="143" y="159"/>
                  <a:pt x="175" y="128"/>
                  <a:pt x="214" y="128"/>
                </a:cubicBezTo>
                <a:close/>
                <a:moveTo>
                  <a:pt x="1159" y="397"/>
                </a:moveTo>
                <a:cubicBezTo>
                  <a:pt x="1246" y="397"/>
                  <a:pt x="1320" y="341"/>
                  <a:pt x="1347" y="262"/>
                </a:cubicBezTo>
                <a:cubicBezTo>
                  <a:pt x="1443" y="262"/>
                  <a:pt x="1443" y="262"/>
                  <a:pt x="1443" y="262"/>
                </a:cubicBezTo>
                <a:cubicBezTo>
                  <a:pt x="1461" y="317"/>
                  <a:pt x="1503" y="360"/>
                  <a:pt x="1555" y="382"/>
                </a:cubicBezTo>
                <a:cubicBezTo>
                  <a:pt x="1555" y="817"/>
                  <a:pt x="1555" y="817"/>
                  <a:pt x="1555" y="817"/>
                </a:cubicBezTo>
                <a:cubicBezTo>
                  <a:pt x="1309" y="1063"/>
                  <a:pt x="1309" y="1063"/>
                  <a:pt x="1309" y="1063"/>
                </a:cubicBezTo>
                <a:cubicBezTo>
                  <a:pt x="767" y="1063"/>
                  <a:pt x="767" y="1063"/>
                  <a:pt x="767" y="1063"/>
                </a:cubicBezTo>
                <a:cubicBezTo>
                  <a:pt x="767" y="953"/>
                  <a:pt x="767" y="953"/>
                  <a:pt x="767" y="953"/>
                </a:cubicBezTo>
                <a:cubicBezTo>
                  <a:pt x="846" y="927"/>
                  <a:pt x="903" y="852"/>
                  <a:pt x="903" y="764"/>
                </a:cubicBezTo>
                <a:cubicBezTo>
                  <a:pt x="903" y="655"/>
                  <a:pt x="814" y="566"/>
                  <a:pt x="704" y="566"/>
                </a:cubicBezTo>
                <a:cubicBezTo>
                  <a:pt x="595" y="566"/>
                  <a:pt x="506" y="655"/>
                  <a:pt x="506" y="764"/>
                </a:cubicBezTo>
                <a:cubicBezTo>
                  <a:pt x="506" y="851"/>
                  <a:pt x="561" y="925"/>
                  <a:pt x="639" y="952"/>
                </a:cubicBezTo>
                <a:cubicBezTo>
                  <a:pt x="639" y="1297"/>
                  <a:pt x="639" y="1297"/>
                  <a:pt x="639" y="1297"/>
                </a:cubicBezTo>
                <a:cubicBezTo>
                  <a:pt x="561" y="1324"/>
                  <a:pt x="506" y="1398"/>
                  <a:pt x="506" y="1484"/>
                </a:cubicBezTo>
                <a:cubicBezTo>
                  <a:pt x="506" y="1594"/>
                  <a:pt x="595" y="1683"/>
                  <a:pt x="704" y="1683"/>
                </a:cubicBezTo>
                <a:cubicBezTo>
                  <a:pt x="814" y="1683"/>
                  <a:pt x="903" y="1594"/>
                  <a:pt x="903" y="1484"/>
                </a:cubicBezTo>
                <a:cubicBezTo>
                  <a:pt x="903" y="1397"/>
                  <a:pt x="846" y="1322"/>
                  <a:pt x="767" y="1296"/>
                </a:cubicBezTo>
                <a:cubicBezTo>
                  <a:pt x="767" y="1191"/>
                  <a:pt x="767" y="1191"/>
                  <a:pt x="767" y="1191"/>
                </a:cubicBezTo>
                <a:cubicBezTo>
                  <a:pt x="1362" y="1191"/>
                  <a:pt x="1362" y="1191"/>
                  <a:pt x="1362" y="1191"/>
                </a:cubicBezTo>
                <a:cubicBezTo>
                  <a:pt x="1683" y="870"/>
                  <a:pt x="1683" y="870"/>
                  <a:pt x="1683" y="870"/>
                </a:cubicBezTo>
                <a:cubicBezTo>
                  <a:pt x="1683" y="390"/>
                  <a:pt x="1683" y="390"/>
                  <a:pt x="1683" y="390"/>
                </a:cubicBezTo>
                <a:cubicBezTo>
                  <a:pt x="1768" y="367"/>
                  <a:pt x="1830" y="290"/>
                  <a:pt x="1830" y="198"/>
                </a:cubicBezTo>
                <a:cubicBezTo>
                  <a:pt x="1830" y="89"/>
                  <a:pt x="1740" y="0"/>
                  <a:pt x="1631" y="0"/>
                </a:cubicBezTo>
                <a:cubicBezTo>
                  <a:pt x="1544" y="0"/>
                  <a:pt x="1469" y="56"/>
                  <a:pt x="1443" y="134"/>
                </a:cubicBezTo>
                <a:cubicBezTo>
                  <a:pt x="1347" y="134"/>
                  <a:pt x="1347" y="134"/>
                  <a:pt x="1347" y="134"/>
                </a:cubicBezTo>
                <a:cubicBezTo>
                  <a:pt x="1320" y="56"/>
                  <a:pt x="1246" y="0"/>
                  <a:pt x="1159" y="0"/>
                </a:cubicBezTo>
                <a:cubicBezTo>
                  <a:pt x="1049" y="0"/>
                  <a:pt x="960" y="89"/>
                  <a:pt x="960" y="198"/>
                </a:cubicBezTo>
                <a:cubicBezTo>
                  <a:pt x="960" y="308"/>
                  <a:pt x="1049" y="397"/>
                  <a:pt x="1159" y="397"/>
                </a:cubicBezTo>
                <a:close/>
                <a:moveTo>
                  <a:pt x="775" y="1484"/>
                </a:moveTo>
                <a:cubicBezTo>
                  <a:pt x="775" y="1523"/>
                  <a:pt x="743" y="1555"/>
                  <a:pt x="704" y="1555"/>
                </a:cubicBezTo>
                <a:cubicBezTo>
                  <a:pt x="665" y="1555"/>
                  <a:pt x="634" y="1523"/>
                  <a:pt x="634" y="1484"/>
                </a:cubicBezTo>
                <a:cubicBezTo>
                  <a:pt x="634" y="1445"/>
                  <a:pt x="665" y="1414"/>
                  <a:pt x="704" y="1414"/>
                </a:cubicBezTo>
                <a:cubicBezTo>
                  <a:pt x="743" y="1414"/>
                  <a:pt x="775" y="1445"/>
                  <a:pt x="775" y="1484"/>
                </a:cubicBezTo>
                <a:close/>
                <a:moveTo>
                  <a:pt x="704" y="835"/>
                </a:moveTo>
                <a:cubicBezTo>
                  <a:pt x="665" y="835"/>
                  <a:pt x="634" y="803"/>
                  <a:pt x="634" y="764"/>
                </a:cubicBezTo>
                <a:cubicBezTo>
                  <a:pt x="634" y="725"/>
                  <a:pt x="665" y="694"/>
                  <a:pt x="704" y="694"/>
                </a:cubicBezTo>
                <a:cubicBezTo>
                  <a:pt x="743" y="694"/>
                  <a:pt x="775" y="725"/>
                  <a:pt x="775" y="764"/>
                </a:cubicBezTo>
                <a:cubicBezTo>
                  <a:pt x="775" y="803"/>
                  <a:pt x="743" y="835"/>
                  <a:pt x="704" y="835"/>
                </a:cubicBezTo>
                <a:close/>
                <a:moveTo>
                  <a:pt x="1631" y="128"/>
                </a:moveTo>
                <a:cubicBezTo>
                  <a:pt x="1670" y="128"/>
                  <a:pt x="1702" y="159"/>
                  <a:pt x="1702" y="198"/>
                </a:cubicBezTo>
                <a:cubicBezTo>
                  <a:pt x="1702" y="237"/>
                  <a:pt x="1670" y="269"/>
                  <a:pt x="1631" y="269"/>
                </a:cubicBezTo>
                <a:cubicBezTo>
                  <a:pt x="1592" y="269"/>
                  <a:pt x="1560" y="237"/>
                  <a:pt x="1560" y="198"/>
                </a:cubicBezTo>
                <a:cubicBezTo>
                  <a:pt x="1560" y="159"/>
                  <a:pt x="1592" y="128"/>
                  <a:pt x="1631" y="128"/>
                </a:cubicBezTo>
                <a:close/>
                <a:moveTo>
                  <a:pt x="1159" y="128"/>
                </a:moveTo>
                <a:cubicBezTo>
                  <a:pt x="1198" y="128"/>
                  <a:pt x="1230" y="159"/>
                  <a:pt x="1230" y="198"/>
                </a:cubicBezTo>
                <a:cubicBezTo>
                  <a:pt x="1230" y="237"/>
                  <a:pt x="1198" y="269"/>
                  <a:pt x="1159" y="269"/>
                </a:cubicBezTo>
                <a:cubicBezTo>
                  <a:pt x="1120" y="269"/>
                  <a:pt x="1088" y="237"/>
                  <a:pt x="1088" y="198"/>
                </a:cubicBezTo>
                <a:cubicBezTo>
                  <a:pt x="1088" y="159"/>
                  <a:pt x="1120" y="128"/>
                  <a:pt x="1159" y="128"/>
                </a:cubicBezTo>
                <a:close/>
                <a:moveTo>
                  <a:pt x="1681" y="1799"/>
                </a:moveTo>
                <a:cubicBezTo>
                  <a:pt x="1681" y="1675"/>
                  <a:pt x="1681" y="1675"/>
                  <a:pt x="1681" y="1675"/>
                </a:cubicBezTo>
                <a:cubicBezTo>
                  <a:pt x="1763" y="1650"/>
                  <a:pt x="1823" y="1574"/>
                  <a:pt x="1823" y="1484"/>
                </a:cubicBezTo>
                <a:cubicBezTo>
                  <a:pt x="1823" y="1375"/>
                  <a:pt x="1734" y="1286"/>
                  <a:pt x="1624" y="1286"/>
                </a:cubicBezTo>
                <a:cubicBezTo>
                  <a:pt x="1514" y="1286"/>
                  <a:pt x="1425" y="1375"/>
                  <a:pt x="1425" y="1484"/>
                </a:cubicBezTo>
                <a:cubicBezTo>
                  <a:pt x="1425" y="1569"/>
                  <a:pt x="1478" y="1641"/>
                  <a:pt x="1553" y="1670"/>
                </a:cubicBezTo>
                <a:cubicBezTo>
                  <a:pt x="1553" y="1814"/>
                  <a:pt x="1553" y="1814"/>
                  <a:pt x="1553" y="1814"/>
                </a:cubicBezTo>
                <a:cubicBezTo>
                  <a:pt x="1507" y="1836"/>
                  <a:pt x="1472" y="1874"/>
                  <a:pt x="1453" y="1922"/>
                </a:cubicBezTo>
                <a:cubicBezTo>
                  <a:pt x="1362" y="1922"/>
                  <a:pt x="1362" y="1922"/>
                  <a:pt x="1362" y="1922"/>
                </a:cubicBezTo>
                <a:cubicBezTo>
                  <a:pt x="1333" y="1847"/>
                  <a:pt x="1261" y="1794"/>
                  <a:pt x="1177" y="1794"/>
                </a:cubicBezTo>
                <a:cubicBezTo>
                  <a:pt x="1067" y="1794"/>
                  <a:pt x="978" y="1883"/>
                  <a:pt x="978" y="1993"/>
                </a:cubicBezTo>
                <a:cubicBezTo>
                  <a:pt x="978" y="2103"/>
                  <a:pt x="1067" y="2192"/>
                  <a:pt x="1177" y="2192"/>
                </a:cubicBezTo>
                <a:cubicBezTo>
                  <a:pt x="1266" y="2192"/>
                  <a:pt x="1343" y="2132"/>
                  <a:pt x="1367" y="2050"/>
                </a:cubicBezTo>
                <a:cubicBezTo>
                  <a:pt x="1448" y="2050"/>
                  <a:pt x="1448" y="2050"/>
                  <a:pt x="1448" y="2050"/>
                </a:cubicBezTo>
                <a:cubicBezTo>
                  <a:pt x="1473" y="2132"/>
                  <a:pt x="1549" y="2192"/>
                  <a:pt x="1639" y="2192"/>
                </a:cubicBezTo>
                <a:cubicBezTo>
                  <a:pt x="1748" y="2192"/>
                  <a:pt x="1838" y="2103"/>
                  <a:pt x="1838" y="1993"/>
                </a:cubicBezTo>
                <a:cubicBezTo>
                  <a:pt x="1838" y="1898"/>
                  <a:pt x="1770" y="1818"/>
                  <a:pt x="1681" y="1799"/>
                </a:cubicBezTo>
                <a:close/>
                <a:moveTo>
                  <a:pt x="1177" y="2064"/>
                </a:moveTo>
                <a:cubicBezTo>
                  <a:pt x="1138" y="2064"/>
                  <a:pt x="1106" y="2032"/>
                  <a:pt x="1106" y="1993"/>
                </a:cubicBezTo>
                <a:cubicBezTo>
                  <a:pt x="1106" y="1954"/>
                  <a:pt x="1138" y="1922"/>
                  <a:pt x="1177" y="1922"/>
                </a:cubicBezTo>
                <a:cubicBezTo>
                  <a:pt x="1216" y="1922"/>
                  <a:pt x="1247" y="1954"/>
                  <a:pt x="1247" y="1993"/>
                </a:cubicBezTo>
                <a:cubicBezTo>
                  <a:pt x="1247" y="2032"/>
                  <a:pt x="1216" y="2064"/>
                  <a:pt x="1177" y="2064"/>
                </a:cubicBezTo>
                <a:close/>
                <a:moveTo>
                  <a:pt x="1624" y="1414"/>
                </a:moveTo>
                <a:cubicBezTo>
                  <a:pt x="1663" y="1414"/>
                  <a:pt x="1695" y="1445"/>
                  <a:pt x="1695" y="1484"/>
                </a:cubicBezTo>
                <a:cubicBezTo>
                  <a:pt x="1695" y="1523"/>
                  <a:pt x="1663" y="1555"/>
                  <a:pt x="1624" y="1555"/>
                </a:cubicBezTo>
                <a:cubicBezTo>
                  <a:pt x="1585" y="1555"/>
                  <a:pt x="1553" y="1523"/>
                  <a:pt x="1553" y="1484"/>
                </a:cubicBezTo>
                <a:cubicBezTo>
                  <a:pt x="1553" y="1445"/>
                  <a:pt x="1585" y="1414"/>
                  <a:pt x="1624" y="1414"/>
                </a:cubicBezTo>
                <a:close/>
                <a:moveTo>
                  <a:pt x="1639" y="2064"/>
                </a:moveTo>
                <a:cubicBezTo>
                  <a:pt x="1600" y="2064"/>
                  <a:pt x="1568" y="2032"/>
                  <a:pt x="1568" y="1993"/>
                </a:cubicBezTo>
                <a:cubicBezTo>
                  <a:pt x="1568" y="1954"/>
                  <a:pt x="1600" y="1922"/>
                  <a:pt x="1639" y="1922"/>
                </a:cubicBezTo>
                <a:cubicBezTo>
                  <a:pt x="1678" y="1922"/>
                  <a:pt x="1710" y="1954"/>
                  <a:pt x="1710" y="1993"/>
                </a:cubicBezTo>
                <a:cubicBezTo>
                  <a:pt x="1710" y="2032"/>
                  <a:pt x="1678" y="2064"/>
                  <a:pt x="1639" y="2064"/>
                </a:cubicBezTo>
                <a:close/>
                <a:moveTo>
                  <a:pt x="1133" y="1678"/>
                </a:moveTo>
                <a:cubicBezTo>
                  <a:pt x="1147" y="1681"/>
                  <a:pt x="1162" y="1683"/>
                  <a:pt x="1177" y="1683"/>
                </a:cubicBezTo>
                <a:cubicBezTo>
                  <a:pt x="1286" y="1683"/>
                  <a:pt x="1375" y="1594"/>
                  <a:pt x="1375" y="1484"/>
                </a:cubicBezTo>
                <a:cubicBezTo>
                  <a:pt x="1375" y="1375"/>
                  <a:pt x="1286" y="1286"/>
                  <a:pt x="1177" y="1286"/>
                </a:cubicBezTo>
                <a:cubicBezTo>
                  <a:pt x="1067" y="1286"/>
                  <a:pt x="978" y="1375"/>
                  <a:pt x="978" y="1484"/>
                </a:cubicBezTo>
                <a:cubicBezTo>
                  <a:pt x="978" y="1531"/>
                  <a:pt x="994" y="1575"/>
                  <a:pt x="1022" y="1609"/>
                </a:cubicBezTo>
                <a:cubicBezTo>
                  <a:pt x="807" y="1823"/>
                  <a:pt x="807" y="1823"/>
                  <a:pt x="807" y="1823"/>
                </a:cubicBezTo>
                <a:cubicBezTo>
                  <a:pt x="777" y="1805"/>
                  <a:pt x="742" y="1794"/>
                  <a:pt x="704" y="1794"/>
                </a:cubicBezTo>
                <a:cubicBezTo>
                  <a:pt x="620" y="1794"/>
                  <a:pt x="548" y="1847"/>
                  <a:pt x="519" y="1922"/>
                </a:cubicBezTo>
                <a:cubicBezTo>
                  <a:pt x="384" y="1922"/>
                  <a:pt x="384" y="1922"/>
                  <a:pt x="384" y="1922"/>
                </a:cubicBezTo>
                <a:cubicBezTo>
                  <a:pt x="366" y="1874"/>
                  <a:pt x="330" y="1836"/>
                  <a:pt x="285" y="1814"/>
                </a:cubicBezTo>
                <a:cubicBezTo>
                  <a:pt x="285" y="950"/>
                  <a:pt x="285" y="950"/>
                  <a:pt x="285" y="950"/>
                </a:cubicBezTo>
                <a:cubicBezTo>
                  <a:pt x="359" y="921"/>
                  <a:pt x="412" y="849"/>
                  <a:pt x="412" y="764"/>
                </a:cubicBezTo>
                <a:cubicBezTo>
                  <a:pt x="412" y="655"/>
                  <a:pt x="323" y="566"/>
                  <a:pt x="214" y="566"/>
                </a:cubicBezTo>
                <a:cubicBezTo>
                  <a:pt x="104" y="566"/>
                  <a:pt x="15" y="655"/>
                  <a:pt x="15" y="764"/>
                </a:cubicBezTo>
                <a:cubicBezTo>
                  <a:pt x="15" y="854"/>
                  <a:pt x="75" y="930"/>
                  <a:pt x="157" y="955"/>
                </a:cubicBezTo>
                <a:cubicBezTo>
                  <a:pt x="157" y="1799"/>
                  <a:pt x="157" y="1799"/>
                  <a:pt x="157" y="1799"/>
                </a:cubicBezTo>
                <a:cubicBezTo>
                  <a:pt x="67" y="1818"/>
                  <a:pt x="0" y="1898"/>
                  <a:pt x="0" y="1993"/>
                </a:cubicBezTo>
                <a:cubicBezTo>
                  <a:pt x="0" y="2103"/>
                  <a:pt x="89" y="2192"/>
                  <a:pt x="199" y="2192"/>
                </a:cubicBezTo>
                <a:cubicBezTo>
                  <a:pt x="289" y="2192"/>
                  <a:pt x="365" y="2132"/>
                  <a:pt x="389" y="2050"/>
                </a:cubicBezTo>
                <a:cubicBezTo>
                  <a:pt x="514" y="2050"/>
                  <a:pt x="514" y="2050"/>
                  <a:pt x="514" y="2050"/>
                </a:cubicBezTo>
                <a:cubicBezTo>
                  <a:pt x="538" y="2132"/>
                  <a:pt x="615" y="2192"/>
                  <a:pt x="704" y="2192"/>
                </a:cubicBezTo>
                <a:cubicBezTo>
                  <a:pt x="814" y="2192"/>
                  <a:pt x="903" y="2103"/>
                  <a:pt x="903" y="1993"/>
                </a:cubicBezTo>
                <a:cubicBezTo>
                  <a:pt x="903" y="1968"/>
                  <a:pt x="898" y="1944"/>
                  <a:pt x="890" y="1922"/>
                </a:cubicBezTo>
                <a:lnTo>
                  <a:pt x="1133" y="1678"/>
                </a:lnTo>
                <a:close/>
                <a:moveTo>
                  <a:pt x="1177" y="1414"/>
                </a:moveTo>
                <a:cubicBezTo>
                  <a:pt x="1216" y="1414"/>
                  <a:pt x="1247" y="1445"/>
                  <a:pt x="1247" y="1484"/>
                </a:cubicBezTo>
                <a:cubicBezTo>
                  <a:pt x="1247" y="1523"/>
                  <a:pt x="1216" y="1555"/>
                  <a:pt x="1177" y="1555"/>
                </a:cubicBezTo>
                <a:cubicBezTo>
                  <a:pt x="1138" y="1555"/>
                  <a:pt x="1106" y="1523"/>
                  <a:pt x="1106" y="1484"/>
                </a:cubicBezTo>
                <a:cubicBezTo>
                  <a:pt x="1106" y="1445"/>
                  <a:pt x="1138" y="1414"/>
                  <a:pt x="1177" y="1414"/>
                </a:cubicBezTo>
                <a:close/>
                <a:moveTo>
                  <a:pt x="199" y="2064"/>
                </a:moveTo>
                <a:cubicBezTo>
                  <a:pt x="160" y="2064"/>
                  <a:pt x="128" y="2032"/>
                  <a:pt x="128" y="1993"/>
                </a:cubicBezTo>
                <a:cubicBezTo>
                  <a:pt x="128" y="1954"/>
                  <a:pt x="160" y="1922"/>
                  <a:pt x="199" y="1922"/>
                </a:cubicBezTo>
                <a:cubicBezTo>
                  <a:pt x="238" y="1922"/>
                  <a:pt x="270" y="1954"/>
                  <a:pt x="270" y="1993"/>
                </a:cubicBezTo>
                <a:cubicBezTo>
                  <a:pt x="270" y="2032"/>
                  <a:pt x="238" y="2064"/>
                  <a:pt x="199" y="2064"/>
                </a:cubicBezTo>
                <a:close/>
                <a:moveTo>
                  <a:pt x="214" y="835"/>
                </a:moveTo>
                <a:cubicBezTo>
                  <a:pt x="175" y="835"/>
                  <a:pt x="143" y="803"/>
                  <a:pt x="143" y="764"/>
                </a:cubicBezTo>
                <a:cubicBezTo>
                  <a:pt x="143" y="725"/>
                  <a:pt x="175" y="694"/>
                  <a:pt x="214" y="694"/>
                </a:cubicBezTo>
                <a:cubicBezTo>
                  <a:pt x="253" y="694"/>
                  <a:pt x="284" y="725"/>
                  <a:pt x="284" y="764"/>
                </a:cubicBezTo>
                <a:cubicBezTo>
                  <a:pt x="284" y="803"/>
                  <a:pt x="253" y="835"/>
                  <a:pt x="214" y="835"/>
                </a:cubicBezTo>
                <a:close/>
                <a:moveTo>
                  <a:pt x="704" y="2064"/>
                </a:moveTo>
                <a:cubicBezTo>
                  <a:pt x="665" y="2064"/>
                  <a:pt x="634" y="2032"/>
                  <a:pt x="634" y="1993"/>
                </a:cubicBezTo>
                <a:cubicBezTo>
                  <a:pt x="634" y="1954"/>
                  <a:pt x="665" y="1922"/>
                  <a:pt x="704" y="1922"/>
                </a:cubicBezTo>
                <a:cubicBezTo>
                  <a:pt x="743" y="1922"/>
                  <a:pt x="775" y="1954"/>
                  <a:pt x="775" y="1993"/>
                </a:cubicBezTo>
                <a:cubicBezTo>
                  <a:pt x="775" y="2032"/>
                  <a:pt x="743" y="2064"/>
                  <a:pt x="704" y="2064"/>
                </a:cubicBez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4732431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2" name="Table 51"/>
          <p:cNvGraphicFramePr>
            <a:graphicFrameLocks noGrp="1"/>
          </p:cNvGraphicFramePr>
          <p:nvPr>
            <p:extLst>
              <p:ext uri="{D42A27DB-BD31-4B8C-83A1-F6EECF244321}">
                <p14:modId xmlns:p14="http://schemas.microsoft.com/office/powerpoint/2010/main" val="3302706093"/>
              </p:ext>
            </p:extLst>
          </p:nvPr>
        </p:nvGraphicFramePr>
        <p:xfrm>
          <a:off x="4756756" y="1481063"/>
          <a:ext cx="2398550" cy="4570592"/>
        </p:xfrm>
        <a:graphic>
          <a:graphicData uri="http://schemas.openxmlformats.org/drawingml/2006/table">
            <a:tbl>
              <a:tblPr firstRow="1">
                <a:tableStyleId>{2D5ABB26-0587-4C30-8999-92F81FD0307C}</a:tableStyleId>
              </a:tblPr>
              <a:tblGrid>
                <a:gridCol w="780173"/>
                <a:gridCol w="844651"/>
                <a:gridCol w="773726"/>
              </a:tblGrid>
              <a:tr h="377082">
                <a:tc>
                  <a:txBody>
                    <a:bodyPr/>
                    <a:lstStyle/>
                    <a:p>
                      <a:pPr algn="ctr"/>
                      <a:r>
                        <a:rPr lang="en-US" sz="1100" b="1" dirty="0" smtClean="0">
                          <a:solidFill>
                            <a:schemeClr val="bg1"/>
                          </a:solidFill>
                        </a:rPr>
                        <a:t>Account</a:t>
                      </a:r>
                      <a:br>
                        <a:rPr lang="en-US" sz="1100" b="1" dirty="0" smtClean="0">
                          <a:solidFill>
                            <a:schemeClr val="bg1"/>
                          </a:solidFill>
                        </a:rPr>
                      </a:br>
                      <a:r>
                        <a:rPr lang="en-US" sz="1100" b="1" dirty="0" smtClean="0">
                          <a:solidFill>
                            <a:schemeClr val="bg1"/>
                          </a:solidFill>
                        </a:rPr>
                        <a:t>Name</a:t>
                      </a:r>
                      <a:endParaRPr lang="en-US" sz="1100" b="1" dirty="0">
                        <a:solidFill>
                          <a:schemeClr val="bg1"/>
                        </a:solidFill>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c>
                  <a:txBody>
                    <a:bodyPr/>
                    <a:lstStyle/>
                    <a:p>
                      <a:pPr algn="ctr"/>
                      <a:r>
                        <a:rPr lang="en-US" sz="1100" b="1" dirty="0" smtClean="0">
                          <a:solidFill>
                            <a:schemeClr val="bg1"/>
                          </a:solidFill>
                        </a:rPr>
                        <a:t>Container</a:t>
                      </a:r>
                      <a:br>
                        <a:rPr lang="en-US" sz="1100" b="1" dirty="0" smtClean="0">
                          <a:solidFill>
                            <a:schemeClr val="bg1"/>
                          </a:solidFill>
                        </a:rPr>
                      </a:br>
                      <a:r>
                        <a:rPr lang="en-US" sz="1100" b="1" dirty="0" smtClean="0">
                          <a:solidFill>
                            <a:schemeClr val="bg1"/>
                          </a:solidFill>
                        </a:rPr>
                        <a:t>Name</a:t>
                      </a:r>
                      <a:endParaRPr lang="en-US" sz="1100" b="1" dirty="0">
                        <a:solidFill>
                          <a:schemeClr val="bg1"/>
                        </a:solidFill>
                        <a:latin typeface="Calibri" pitchFamily="34" charset="0"/>
                        <a:cs typeface="Calibri"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100" b="1" dirty="0" smtClean="0">
                          <a:solidFill>
                            <a:schemeClr val="bg1"/>
                          </a:solidFill>
                        </a:rPr>
                        <a:t>Blob</a:t>
                      </a:r>
                      <a:br>
                        <a:rPr lang="en-US" sz="1100" b="1" dirty="0" smtClean="0">
                          <a:solidFill>
                            <a:schemeClr val="bg1"/>
                          </a:solidFill>
                        </a:rPr>
                      </a:br>
                      <a:r>
                        <a:rPr lang="en-US" sz="1100" b="1" dirty="0" smtClean="0">
                          <a:solidFill>
                            <a:schemeClr val="bg1"/>
                          </a:solidFill>
                        </a:rPr>
                        <a:t>Name</a:t>
                      </a:r>
                      <a:endParaRPr lang="en-US" sz="1100" b="1" dirty="0" smtClean="0">
                        <a:solidFill>
                          <a:schemeClr val="bg1"/>
                        </a:solidFill>
                        <a:latin typeface="Calibri" pitchFamily="34" charset="0"/>
                        <a:cs typeface="Calibri" pitchFamily="34" charset="0"/>
                      </a:endParaRPr>
                    </a:p>
                  </a:txBody>
                  <a:tcPr>
                    <a:lnL w="12700" cap="flat" cmpd="sng" algn="ctr">
                      <a:solidFill>
                        <a:schemeClr val="bg1"/>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r>
              <a:tr h="332388">
                <a:tc>
                  <a:txBody>
                    <a:bodyPr/>
                    <a:lstStyle/>
                    <a:p>
                      <a:pPr algn="ctr"/>
                      <a:r>
                        <a:rPr lang="en-US" sz="1200" dirty="0" err="1" smtClean="0"/>
                        <a:t>aaaa</a:t>
                      </a:r>
                      <a:endParaRPr lang="en-US" sz="1200" b="1" dirty="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200" dirty="0" err="1" smtClean="0"/>
                        <a:t>aaaa</a:t>
                      </a:r>
                      <a:endParaRPr lang="en-US" sz="1200" b="1" dirty="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200" dirty="0" err="1" smtClean="0"/>
                        <a:t>aaaaa</a:t>
                      </a:r>
                      <a:endParaRPr lang="en-US" sz="1200" b="1" dirty="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r>
              <a:tr h="310437">
                <a:tc>
                  <a:txBody>
                    <a:bodyPr/>
                    <a:lstStyle/>
                    <a:p>
                      <a:pPr algn="ctr"/>
                      <a:r>
                        <a:rPr lang="en-US" sz="1200" dirty="0" smtClean="0"/>
                        <a:t>……..</a:t>
                      </a:r>
                      <a:endParaRPr lang="en-US" sz="1200" b="1" dirty="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200" dirty="0" smtClean="0"/>
                        <a:t>……..</a:t>
                      </a:r>
                      <a:endParaRPr lang="en-US" sz="1200" b="1" dirty="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200" dirty="0" smtClean="0"/>
                        <a:t>……..</a:t>
                      </a:r>
                      <a:endParaRPr lang="en-US" sz="1200" b="1" dirty="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200" dirty="0" smtClean="0"/>
                        <a:t>……..</a:t>
                      </a:r>
                      <a:endParaRPr lang="en-US" sz="1200" b="1" dirty="0" smtClean="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18277">
                <a:tc>
                  <a:txBody>
                    <a:bodyPr/>
                    <a:lstStyle/>
                    <a:p>
                      <a:pPr algn="ctr"/>
                      <a:r>
                        <a:rPr lang="en-US" sz="1200" dirty="0" smtClean="0"/>
                        <a:t>zzzz</a:t>
                      </a:r>
                      <a:endParaRPr lang="en-US" sz="1200" b="1" dirty="0">
                        <a:latin typeface="Calibri" pitchFamily="34" charset="0"/>
                        <a:cs typeface="Calibri" pitchFamily="34" charset="0"/>
                      </a:endParaRPr>
                    </a:p>
                  </a:txBody>
                  <a:tcP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c>
                  <a:txBody>
                    <a:bodyPr/>
                    <a:lstStyle/>
                    <a:p>
                      <a:pPr algn="ctr"/>
                      <a:r>
                        <a:rPr lang="en-US" sz="1200" dirty="0" smtClean="0"/>
                        <a:t>zzzz</a:t>
                      </a:r>
                      <a:endParaRPr lang="en-US" sz="1200" b="1" dirty="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c>
                  <a:txBody>
                    <a:bodyPr/>
                    <a:lstStyle/>
                    <a:p>
                      <a:pPr algn="ctr"/>
                      <a:r>
                        <a:rPr lang="en-US" sz="1200" dirty="0" err="1" smtClean="0"/>
                        <a:t>zzzzz</a:t>
                      </a:r>
                      <a:endParaRPr lang="en-US" sz="1200" b="1" dirty="0">
                        <a:latin typeface="Calibri" pitchFamily="34" charset="0"/>
                        <a:cs typeface="Calibri" pitchFamily="34" charset="0"/>
                      </a:endParaRPr>
                    </a:p>
                  </a:txBody>
                  <a:tcP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r>
            </a:tbl>
          </a:graphicData>
        </a:graphic>
      </p:graphicFrame>
      <p:sp>
        <p:nvSpPr>
          <p:cNvPr id="53" name="Text Placeholder 5"/>
          <p:cNvSpPr txBox="1">
            <a:spLocks/>
          </p:cNvSpPr>
          <p:nvPr/>
        </p:nvSpPr>
        <p:spPr>
          <a:xfrm>
            <a:off x="517525" y="1446212"/>
            <a:ext cx="3989161" cy="4779963"/>
          </a:xfrm>
          <a:prstGeom prst="rect">
            <a:avLst/>
          </a:prstGeom>
        </p:spPr>
        <p:txBody>
          <a:bodyPr/>
          <a:lstStyle>
            <a:lvl1pPr marL="460375" indent="-460375" algn="l" defTabSz="914363" rtl="0" eaLnBrk="1" latinLnBrk="0" hangingPunct="1">
              <a:lnSpc>
                <a:spcPct val="90000"/>
              </a:lnSpc>
              <a:spcBef>
                <a:spcPct val="20000"/>
              </a:spcBef>
              <a:buSzPct val="90000"/>
              <a:buFont typeface="Arial" pitchFamily="34" charset="0"/>
              <a:buChar char="•"/>
              <a:defRPr sz="3200" kern="1200">
                <a:gradFill>
                  <a:gsLst>
                    <a:gs pos="0">
                      <a:schemeClr val="tx1"/>
                    </a:gs>
                    <a:gs pos="86000">
                      <a:schemeClr val="tx1"/>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90000"/>
              <a:buFont typeface="Arial" pitchFamily="34" charset="0"/>
              <a:buChar char="•"/>
              <a:defRPr sz="2800" kern="1200">
                <a:gradFill>
                  <a:gsLst>
                    <a:gs pos="0">
                      <a:schemeClr val="tx1"/>
                    </a:gs>
                    <a:gs pos="86000">
                      <a:schemeClr val="tx1"/>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90000"/>
              <a:buFont typeface="Arial" pitchFamily="34" charset="0"/>
              <a:buChar char="•"/>
              <a:defRPr sz="2400" kern="1200">
                <a:gradFill>
                  <a:gsLst>
                    <a:gs pos="0">
                      <a:schemeClr val="tx1"/>
                    </a:gs>
                    <a:gs pos="86000">
                      <a:schemeClr val="tx1"/>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90000"/>
              <a:buFont typeface="Arial" pitchFamily="34" charset="0"/>
              <a:buChar char="•"/>
              <a:defRPr sz="2000" kern="1200">
                <a:gradFill>
                  <a:gsLst>
                    <a:gs pos="0">
                      <a:schemeClr val="tx1"/>
                    </a:gs>
                    <a:gs pos="86000">
                      <a:schemeClr val="tx1"/>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90000"/>
              <a:buFont typeface="Arial" pitchFamily="34" charset="0"/>
              <a:buChar char="•"/>
              <a:defRPr sz="2000" kern="1200">
                <a:gradFill>
                  <a:gsLst>
                    <a:gs pos="0">
                      <a:schemeClr val="tx1"/>
                    </a:gs>
                    <a:gs pos="8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a:spcBef>
                <a:spcPts val="1200"/>
              </a:spcBef>
              <a:buSzPct val="80000"/>
              <a:buNone/>
            </a:pPr>
            <a:r>
              <a:rPr lang="en-US" sz="2000" spc="-50" dirty="0">
                <a:gradFill>
                  <a:gsLst>
                    <a:gs pos="0">
                      <a:srgbClr val="595959"/>
                    </a:gs>
                    <a:gs pos="86000">
                      <a:srgbClr val="595959"/>
                    </a:gs>
                  </a:gsLst>
                  <a:lin ang="5400000" scaled="0"/>
                </a:gradFill>
              </a:rPr>
              <a:t>Split index into Range Partitions based on load </a:t>
            </a:r>
          </a:p>
          <a:p>
            <a:pPr marL="3175" lvl="1" indent="0">
              <a:spcBef>
                <a:spcPts val="1200"/>
              </a:spcBef>
              <a:buSzPct val="80000"/>
              <a:buNone/>
            </a:pPr>
            <a:r>
              <a:rPr lang="en-US" sz="2000" spc="-50" dirty="0">
                <a:gradFill>
                  <a:gsLst>
                    <a:gs pos="0">
                      <a:srgbClr val="595959"/>
                    </a:gs>
                    <a:gs pos="86000">
                      <a:srgbClr val="595959"/>
                    </a:gs>
                  </a:gsLst>
                  <a:lin ang="5400000" scaled="0"/>
                </a:gradFill>
              </a:rPr>
              <a:t>Can only split at </a:t>
            </a:r>
            <a:r>
              <a:rPr lang="en-US" sz="2000" spc="-50" dirty="0" err="1">
                <a:gradFill>
                  <a:gsLst>
                    <a:gs pos="0">
                      <a:srgbClr val="595959"/>
                    </a:gs>
                    <a:gs pos="86000">
                      <a:srgbClr val="595959"/>
                    </a:gs>
                  </a:gsLst>
                  <a:lin ang="5400000" scaled="0"/>
                </a:gradFill>
              </a:rPr>
              <a:t>PartitionKey</a:t>
            </a:r>
            <a:r>
              <a:rPr lang="en-US" sz="2000" spc="-50" dirty="0">
                <a:gradFill>
                  <a:gsLst>
                    <a:gs pos="0">
                      <a:srgbClr val="595959"/>
                    </a:gs>
                    <a:gs pos="86000">
                      <a:srgbClr val="595959"/>
                    </a:gs>
                  </a:gsLst>
                  <a:lin ang="5400000" scaled="0"/>
                </a:gradFill>
              </a:rPr>
              <a:t> boundaries</a:t>
            </a:r>
          </a:p>
          <a:p>
            <a:pPr marL="3175" lvl="1" indent="0">
              <a:spcBef>
                <a:spcPts val="1200"/>
              </a:spcBef>
              <a:buSzPct val="80000"/>
              <a:buNone/>
            </a:pPr>
            <a:r>
              <a:rPr lang="en-US" sz="2000" spc="-50" dirty="0" err="1">
                <a:gradFill>
                  <a:gsLst>
                    <a:gs pos="0">
                      <a:srgbClr val="595959"/>
                    </a:gs>
                    <a:gs pos="86000">
                      <a:srgbClr val="595959"/>
                    </a:gs>
                  </a:gsLst>
                  <a:lin ang="5400000" scaled="0"/>
                </a:gradFill>
              </a:rPr>
              <a:t>PartitionMap</a:t>
            </a:r>
            <a:r>
              <a:rPr lang="en-US" sz="2000" spc="-50" dirty="0">
                <a:gradFill>
                  <a:gsLst>
                    <a:gs pos="0">
                      <a:srgbClr val="595959"/>
                    </a:gs>
                    <a:gs pos="86000">
                      <a:srgbClr val="595959"/>
                    </a:gs>
                  </a:gsLst>
                  <a:lin ang="5400000" scaled="0"/>
                </a:gradFill>
              </a:rPr>
              <a:t> tracks Index RangePartition assignment to partition servers</a:t>
            </a:r>
          </a:p>
          <a:p>
            <a:pPr marL="3175" lvl="1" indent="0">
              <a:spcBef>
                <a:spcPts val="1200"/>
              </a:spcBef>
              <a:buSzPct val="80000"/>
              <a:buNone/>
            </a:pPr>
            <a:r>
              <a:rPr lang="en-US" sz="2000" spc="-50" dirty="0">
                <a:gradFill>
                  <a:gsLst>
                    <a:gs pos="0">
                      <a:srgbClr val="595959"/>
                    </a:gs>
                    <a:gs pos="86000">
                      <a:srgbClr val="595959"/>
                    </a:gs>
                  </a:gsLst>
                  <a:lin ang="5400000" scaled="0"/>
                </a:gradFill>
              </a:rPr>
              <a:t>Front-End caches the </a:t>
            </a:r>
            <a:r>
              <a:rPr lang="en-US" sz="2000" spc="-50" dirty="0" err="1">
                <a:gradFill>
                  <a:gsLst>
                    <a:gs pos="0">
                      <a:srgbClr val="595959"/>
                    </a:gs>
                    <a:gs pos="86000">
                      <a:srgbClr val="595959"/>
                    </a:gs>
                  </a:gsLst>
                  <a:lin ang="5400000" scaled="0"/>
                </a:gradFill>
              </a:rPr>
              <a:t>PartitionMap</a:t>
            </a:r>
            <a:r>
              <a:rPr lang="en-US" sz="2000" spc="-50" dirty="0">
                <a:gradFill>
                  <a:gsLst>
                    <a:gs pos="0">
                      <a:srgbClr val="595959"/>
                    </a:gs>
                    <a:gs pos="86000">
                      <a:srgbClr val="595959"/>
                    </a:gs>
                  </a:gsLst>
                  <a:lin ang="5400000" scaled="0"/>
                </a:gradFill>
              </a:rPr>
              <a:t> to route user requests</a:t>
            </a:r>
          </a:p>
          <a:p>
            <a:pPr marL="3175" lvl="1" indent="0">
              <a:spcBef>
                <a:spcPts val="1200"/>
              </a:spcBef>
              <a:buSzPct val="80000"/>
              <a:buNone/>
            </a:pPr>
            <a:r>
              <a:rPr lang="en-US" sz="2000" spc="-50" dirty="0">
                <a:gradFill>
                  <a:gsLst>
                    <a:gs pos="0">
                      <a:srgbClr val="595959"/>
                    </a:gs>
                    <a:gs pos="86000">
                      <a:srgbClr val="595959"/>
                    </a:gs>
                  </a:gsLst>
                  <a:lin ang="5400000" scaled="0"/>
                </a:gradFill>
              </a:rPr>
              <a:t>Each part of the index is assigned to only one Partition Server at a time</a:t>
            </a:r>
          </a:p>
        </p:txBody>
      </p:sp>
      <p:sp>
        <p:nvSpPr>
          <p:cNvPr id="10" name="Rectangle 9"/>
          <p:cNvSpPr/>
          <p:nvPr/>
        </p:nvSpPr>
        <p:spPr bwMode="auto">
          <a:xfrm>
            <a:off x="7224558" y="1648100"/>
            <a:ext cx="4837043" cy="4010439"/>
          </a:xfrm>
          <a:prstGeom prst="rect">
            <a:avLst/>
          </a:prstGeom>
          <a:solidFill>
            <a:schemeClr val="accent2">
              <a:lumMod val="20000"/>
              <a:lumOff val="80000"/>
              <a:alpha val="24000"/>
            </a:schemeClr>
          </a:solidFill>
          <a:ln w="25400" cap="flat" cmpd="sng" algn="ctr">
            <a:solidFill>
              <a:schemeClr val="tx1"/>
            </a:solidFill>
            <a:prstDash val="sysDot"/>
            <a:round/>
            <a:headEnd type="none" w="med" len="med"/>
            <a:tailEnd type="none" w="med" len="med"/>
          </a:ln>
          <a:effectLst/>
        </p:spPr>
        <p:txBody>
          <a:bodyPr/>
          <a:lstStyle/>
          <a:p>
            <a:pPr>
              <a:defRPr/>
            </a:pPr>
            <a:r>
              <a:rPr lang="en-US" b="1" dirty="0" smtClean="0">
                <a:ea typeface="Segoe UI" pitchFamily="34" charset="0"/>
                <a:cs typeface="Segoe UI" pitchFamily="34" charset="0"/>
              </a:rPr>
              <a:t>Storage Stamp</a:t>
            </a:r>
            <a:endParaRPr lang="en-US" b="1" dirty="0">
              <a:ea typeface="Segoe UI" pitchFamily="34" charset="0"/>
              <a:cs typeface="Segoe UI" pitchFamily="34" charset="0"/>
            </a:endParaRPr>
          </a:p>
        </p:txBody>
      </p:sp>
      <p:sp>
        <p:nvSpPr>
          <p:cNvPr id="51" name="Rectangle 50"/>
          <p:cNvSpPr/>
          <p:nvPr/>
        </p:nvSpPr>
        <p:spPr bwMode="auto">
          <a:xfrm>
            <a:off x="10268057" y="4007517"/>
            <a:ext cx="1383773" cy="646986"/>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42" name="Rectangle 41"/>
          <p:cNvSpPr/>
          <p:nvPr/>
        </p:nvSpPr>
        <p:spPr bwMode="auto">
          <a:xfrm>
            <a:off x="8389940" y="4033436"/>
            <a:ext cx="1383773" cy="646986"/>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graphicFrame>
        <p:nvGraphicFramePr>
          <p:cNvPr id="56" name="Table 55"/>
          <p:cNvGraphicFramePr>
            <a:graphicFrameLocks noGrp="1"/>
          </p:cNvGraphicFramePr>
          <p:nvPr>
            <p:extLst>
              <p:ext uri="{D42A27DB-BD31-4B8C-83A1-F6EECF244321}">
                <p14:modId xmlns:p14="http://schemas.microsoft.com/office/powerpoint/2010/main" val="2979658900"/>
              </p:ext>
            </p:extLst>
          </p:nvPr>
        </p:nvGraphicFramePr>
        <p:xfrm>
          <a:off x="4763799" y="4221819"/>
          <a:ext cx="2391507" cy="1783027"/>
        </p:xfrm>
        <a:graphic>
          <a:graphicData uri="http://schemas.openxmlformats.org/drawingml/2006/table">
            <a:tbl>
              <a:tblPr firstRow="1">
                <a:tableStyleId>{2D5ABB26-0587-4C30-8999-92F81FD0307C}</a:tableStyleId>
              </a:tblPr>
              <a:tblGrid>
                <a:gridCol w="777883"/>
                <a:gridCol w="842170"/>
                <a:gridCol w="771454"/>
              </a:tblGrid>
              <a:tr h="399755">
                <a:tc>
                  <a:txBody>
                    <a:bodyPr/>
                    <a:lstStyle/>
                    <a:p>
                      <a:pPr algn="ctr"/>
                      <a:r>
                        <a:rPr lang="en-US" sz="1100" b="1" dirty="0" smtClean="0">
                          <a:solidFill>
                            <a:schemeClr val="bg1"/>
                          </a:solidFill>
                        </a:rPr>
                        <a:t>Account</a:t>
                      </a:r>
                      <a:br>
                        <a:rPr lang="en-US" sz="1100" b="1" dirty="0" smtClean="0">
                          <a:solidFill>
                            <a:schemeClr val="bg1"/>
                          </a:solidFill>
                        </a:rPr>
                      </a:br>
                      <a:r>
                        <a:rPr lang="en-US" sz="1100" b="1" dirty="0" smtClean="0">
                          <a:solidFill>
                            <a:schemeClr val="bg1"/>
                          </a:solidFill>
                        </a:rPr>
                        <a:t>Name</a:t>
                      </a:r>
                      <a:endParaRPr lang="en-US" sz="1100" b="1" dirty="0">
                        <a:solidFill>
                          <a:schemeClr val="bg1"/>
                        </a:solidFill>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c>
                  <a:txBody>
                    <a:bodyPr/>
                    <a:lstStyle/>
                    <a:p>
                      <a:pPr algn="ctr"/>
                      <a:r>
                        <a:rPr lang="en-US" sz="1100" b="1" dirty="0" smtClean="0">
                          <a:solidFill>
                            <a:schemeClr val="bg1"/>
                          </a:solidFill>
                        </a:rPr>
                        <a:t>Container</a:t>
                      </a:r>
                      <a:br>
                        <a:rPr lang="en-US" sz="1100" b="1" dirty="0" smtClean="0">
                          <a:solidFill>
                            <a:schemeClr val="bg1"/>
                          </a:solidFill>
                        </a:rPr>
                      </a:br>
                      <a:r>
                        <a:rPr lang="en-US" sz="1100" b="1" dirty="0" smtClean="0">
                          <a:solidFill>
                            <a:schemeClr val="bg1"/>
                          </a:solidFill>
                        </a:rPr>
                        <a:t>Name</a:t>
                      </a:r>
                      <a:endParaRPr lang="en-US" sz="1100" b="1" dirty="0">
                        <a:solidFill>
                          <a:schemeClr val="bg1"/>
                        </a:solidFill>
                        <a:latin typeface="+mn-lt"/>
                        <a:cs typeface="Calibri"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100" b="1" dirty="0" smtClean="0">
                          <a:solidFill>
                            <a:schemeClr val="bg1"/>
                          </a:solidFill>
                        </a:rPr>
                        <a:t>Blob</a:t>
                      </a:r>
                      <a:br>
                        <a:rPr lang="en-US" sz="1100" b="1" dirty="0" smtClean="0">
                          <a:solidFill>
                            <a:schemeClr val="bg1"/>
                          </a:solidFill>
                        </a:rPr>
                      </a:br>
                      <a:r>
                        <a:rPr lang="en-US" sz="1100" b="1" dirty="0" smtClean="0">
                          <a:solidFill>
                            <a:schemeClr val="bg1"/>
                          </a:solidFill>
                        </a:rPr>
                        <a:t>Name</a:t>
                      </a:r>
                      <a:endParaRPr lang="en-US" sz="1100" b="1" dirty="0" smtClean="0">
                        <a:solidFill>
                          <a:schemeClr val="bg1"/>
                        </a:solidFill>
                        <a:latin typeface="+mn-lt"/>
                        <a:cs typeface="Calibri"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r>
              <a:tr h="352374">
                <a:tc>
                  <a:txBody>
                    <a:bodyPr/>
                    <a:lstStyle/>
                    <a:p>
                      <a:pPr algn="ctr"/>
                      <a:r>
                        <a:rPr lang="en-US" sz="1100" dirty="0" err="1" smtClean="0"/>
                        <a:t>richard</a:t>
                      </a:r>
                      <a:endParaRPr lang="en-US" sz="1100" b="1" dirty="0">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videos</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tennis</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r>
              <a:tr h="329103">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37415">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37415">
                <a:tc>
                  <a:txBody>
                    <a:bodyPr/>
                    <a:lstStyle/>
                    <a:p>
                      <a:pPr algn="ctr"/>
                      <a:r>
                        <a:rPr lang="en-US" sz="1100" dirty="0" smtClean="0"/>
                        <a:t>zzzz</a:t>
                      </a:r>
                      <a:endParaRPr lang="en-US" sz="1100" b="1" dirty="0">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c>
                  <a:txBody>
                    <a:bodyPr/>
                    <a:lstStyle/>
                    <a:p>
                      <a:pPr algn="ctr"/>
                      <a:r>
                        <a:rPr lang="en-US" sz="1100" dirty="0" smtClean="0"/>
                        <a:t>zzzz</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c>
                  <a:txBody>
                    <a:bodyPr/>
                    <a:lstStyle/>
                    <a:p>
                      <a:pPr algn="ctr"/>
                      <a:r>
                        <a:rPr lang="en-US" sz="1100" dirty="0" err="1" smtClean="0"/>
                        <a:t>zzzzz</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r>
            </a:tbl>
          </a:graphicData>
        </a:graphic>
      </p:graphicFrame>
      <p:graphicFrame>
        <p:nvGraphicFramePr>
          <p:cNvPr id="55" name="Table 54"/>
          <p:cNvGraphicFramePr>
            <a:graphicFrameLocks noGrp="1"/>
          </p:cNvGraphicFramePr>
          <p:nvPr>
            <p:extLst>
              <p:ext uri="{D42A27DB-BD31-4B8C-83A1-F6EECF244321}">
                <p14:modId xmlns:p14="http://schemas.microsoft.com/office/powerpoint/2010/main" val="46899231"/>
              </p:ext>
            </p:extLst>
          </p:nvPr>
        </p:nvGraphicFramePr>
        <p:xfrm>
          <a:off x="4763799" y="2911749"/>
          <a:ext cx="2391507" cy="1783027"/>
        </p:xfrm>
        <a:graphic>
          <a:graphicData uri="http://schemas.openxmlformats.org/drawingml/2006/table">
            <a:tbl>
              <a:tblPr firstRow="1">
                <a:tableStyleId>{2D5ABB26-0587-4C30-8999-92F81FD0307C}</a:tableStyleId>
              </a:tblPr>
              <a:tblGrid>
                <a:gridCol w="777883"/>
                <a:gridCol w="842170"/>
                <a:gridCol w="771454"/>
              </a:tblGrid>
              <a:tr h="399755">
                <a:tc>
                  <a:txBody>
                    <a:bodyPr/>
                    <a:lstStyle/>
                    <a:p>
                      <a:pPr algn="ctr"/>
                      <a:r>
                        <a:rPr lang="en-US" sz="1100" b="1" dirty="0" smtClean="0">
                          <a:solidFill>
                            <a:schemeClr val="bg1"/>
                          </a:solidFill>
                        </a:rPr>
                        <a:t>Account</a:t>
                      </a:r>
                      <a:br>
                        <a:rPr lang="en-US" sz="1100" b="1" dirty="0" smtClean="0">
                          <a:solidFill>
                            <a:schemeClr val="bg1"/>
                          </a:solidFill>
                        </a:rPr>
                      </a:br>
                      <a:r>
                        <a:rPr lang="en-US" sz="1100" b="1" dirty="0" smtClean="0">
                          <a:solidFill>
                            <a:schemeClr val="bg1"/>
                          </a:solidFill>
                        </a:rPr>
                        <a:t>Name</a:t>
                      </a:r>
                      <a:endParaRPr lang="en-US" sz="1100" b="1" dirty="0">
                        <a:solidFill>
                          <a:schemeClr val="bg1"/>
                        </a:solidFill>
                        <a:latin typeface="Calibri" pitchFamily="34" charset="0"/>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c>
                  <a:txBody>
                    <a:bodyPr/>
                    <a:lstStyle/>
                    <a:p>
                      <a:pPr algn="ctr"/>
                      <a:r>
                        <a:rPr lang="en-US" sz="1100" b="1" dirty="0" smtClean="0">
                          <a:solidFill>
                            <a:schemeClr val="bg1"/>
                          </a:solidFill>
                        </a:rPr>
                        <a:t>Container</a:t>
                      </a:r>
                      <a:br>
                        <a:rPr lang="en-US" sz="1100" b="1" dirty="0" smtClean="0">
                          <a:solidFill>
                            <a:schemeClr val="bg1"/>
                          </a:solidFill>
                        </a:rPr>
                      </a:br>
                      <a:r>
                        <a:rPr lang="en-US" sz="1100" b="1" dirty="0" smtClean="0">
                          <a:solidFill>
                            <a:schemeClr val="bg1"/>
                          </a:solidFill>
                        </a:rPr>
                        <a:t>Name</a:t>
                      </a:r>
                      <a:endParaRPr lang="en-US" sz="1100" b="1" dirty="0">
                        <a:solidFill>
                          <a:schemeClr val="bg1"/>
                        </a:solidFill>
                        <a:latin typeface="Calibri" pitchFamily="34" charset="0"/>
                        <a:cs typeface="Calibri"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100" b="1" dirty="0" smtClean="0">
                          <a:solidFill>
                            <a:schemeClr val="bg1"/>
                          </a:solidFill>
                        </a:rPr>
                        <a:t>Blob</a:t>
                      </a:r>
                      <a:br>
                        <a:rPr lang="en-US" sz="1100" b="1" dirty="0" smtClean="0">
                          <a:solidFill>
                            <a:schemeClr val="bg1"/>
                          </a:solidFill>
                        </a:rPr>
                      </a:br>
                      <a:r>
                        <a:rPr lang="en-US" sz="1100" b="1" dirty="0" smtClean="0">
                          <a:solidFill>
                            <a:schemeClr val="bg1"/>
                          </a:solidFill>
                        </a:rPr>
                        <a:t>Name</a:t>
                      </a:r>
                      <a:endParaRPr lang="en-US" sz="1100" b="1" dirty="0" smtClean="0">
                        <a:solidFill>
                          <a:schemeClr val="bg1"/>
                        </a:solidFill>
                        <a:latin typeface="Calibri" pitchFamily="34" charset="0"/>
                        <a:cs typeface="Calibri"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r>
              <a:tr h="352374">
                <a:tc>
                  <a:txBody>
                    <a:bodyPr/>
                    <a:lstStyle/>
                    <a:p>
                      <a:pPr algn="ctr"/>
                      <a:r>
                        <a:rPr lang="en-US" sz="1100" dirty="0" smtClean="0"/>
                        <a:t>harry</a:t>
                      </a:r>
                      <a:endParaRPr lang="en-US" sz="1100" b="1" dirty="0">
                        <a:latin typeface="Calibri" pitchFamily="34" charset="0"/>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pictures</a:t>
                      </a:r>
                      <a:endParaRPr lang="en-US" sz="1100" b="1" dirty="0">
                        <a:latin typeface="Calibri" pitchFamily="34" charset="0"/>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sunset</a:t>
                      </a:r>
                      <a:endParaRPr lang="en-US" sz="1100" b="1" dirty="0">
                        <a:latin typeface="Calibri" pitchFamily="34" charset="0"/>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r>
              <a:tr h="329103">
                <a:tc>
                  <a:txBody>
                    <a:bodyPr/>
                    <a:lstStyle/>
                    <a:p>
                      <a:pPr algn="ctr"/>
                      <a:r>
                        <a:rPr lang="en-US" sz="1100" dirty="0" smtClean="0"/>
                        <a:t>………</a:t>
                      </a:r>
                      <a:endParaRPr lang="en-US" sz="1100" b="1" dirty="0">
                        <a:latin typeface="Calibri" pitchFamily="34" charset="0"/>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Calibri" pitchFamily="34" charset="0"/>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Calibri" pitchFamily="34" charset="0"/>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37415">
                <a:tc>
                  <a:txBody>
                    <a:bodyPr/>
                    <a:lstStyle/>
                    <a:p>
                      <a:pPr algn="ctr"/>
                      <a:r>
                        <a:rPr lang="en-US" sz="1100" dirty="0" smtClean="0"/>
                        <a:t>………</a:t>
                      </a:r>
                      <a:endParaRPr lang="en-US" sz="1100" b="1" dirty="0">
                        <a:latin typeface="Calibri" pitchFamily="34" charset="0"/>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Calibri" pitchFamily="34" charset="0"/>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Calibri" pitchFamily="34" charset="0"/>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37415">
                <a:tc>
                  <a:txBody>
                    <a:bodyPr/>
                    <a:lstStyle/>
                    <a:p>
                      <a:pPr algn="ctr"/>
                      <a:r>
                        <a:rPr lang="en-US" sz="1100" dirty="0" err="1" smtClean="0"/>
                        <a:t>richard</a:t>
                      </a:r>
                      <a:endParaRPr lang="en-US" sz="1100" b="1" dirty="0">
                        <a:latin typeface="Calibri" pitchFamily="34" charset="0"/>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c>
                  <a:txBody>
                    <a:bodyPr/>
                    <a:lstStyle/>
                    <a:p>
                      <a:pPr algn="ctr"/>
                      <a:r>
                        <a:rPr lang="en-US" sz="1100" dirty="0" smtClean="0"/>
                        <a:t>videos</a:t>
                      </a:r>
                      <a:endParaRPr lang="en-US" sz="1100" b="1" dirty="0">
                        <a:latin typeface="Calibri" pitchFamily="34" charset="0"/>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c>
                  <a:txBody>
                    <a:bodyPr/>
                    <a:lstStyle/>
                    <a:p>
                      <a:pPr algn="ctr"/>
                      <a:r>
                        <a:rPr lang="en-US" sz="1100" dirty="0" smtClean="0"/>
                        <a:t>soccer</a:t>
                      </a:r>
                      <a:endParaRPr lang="en-US" sz="1100" b="1" dirty="0">
                        <a:latin typeface="Calibri" pitchFamily="34" charset="0"/>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r>
            </a:tbl>
          </a:graphicData>
        </a:graphic>
      </p:graphicFrame>
      <p:sp>
        <p:nvSpPr>
          <p:cNvPr id="43" name="Rectangle 42"/>
          <p:cNvSpPr/>
          <p:nvPr/>
        </p:nvSpPr>
        <p:spPr bwMode="auto">
          <a:xfrm>
            <a:off x="8731670" y="2748111"/>
            <a:ext cx="1383773" cy="646986"/>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a:t>
            </a:r>
          </a:p>
        </p:txBody>
      </p:sp>
      <p:sp>
        <p:nvSpPr>
          <p:cNvPr id="49" name="Rectangle 48"/>
          <p:cNvSpPr/>
          <p:nvPr/>
        </p:nvSpPr>
        <p:spPr bwMode="auto">
          <a:xfrm>
            <a:off x="10390040" y="2070193"/>
            <a:ext cx="1383773" cy="646986"/>
          </a:xfrm>
          <a:prstGeom prst="rect">
            <a:avLst/>
          </a:prstGeom>
          <a:solidFill>
            <a:schemeClr val="accent2"/>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 </a:t>
            </a:r>
            <a:r>
              <a:rPr lang="en-US" sz="1600" dirty="0" smtClean="0">
                <a:solidFill>
                  <a:schemeClr val="bg1">
                    <a:alpha val="99000"/>
                  </a:schemeClr>
                </a:solidFill>
              </a:rPr>
              <a:t/>
            </a:r>
            <a:br>
              <a:rPr lang="en-US" sz="1600" dirty="0" smtClean="0">
                <a:solidFill>
                  <a:schemeClr val="bg1">
                    <a:alpha val="99000"/>
                  </a:schemeClr>
                </a:solidFill>
              </a:rPr>
            </a:br>
            <a:r>
              <a:rPr lang="en-US" sz="1600" dirty="0" smtClean="0">
                <a:solidFill>
                  <a:schemeClr val="bg1">
                    <a:alpha val="99000"/>
                  </a:schemeClr>
                </a:solidFill>
              </a:rPr>
              <a:t>Master</a:t>
            </a:r>
            <a:endParaRPr lang="en-US" sz="1600" dirty="0">
              <a:solidFill>
                <a:schemeClr val="bg1">
                  <a:alpha val="99000"/>
                </a:schemeClr>
              </a:solidFill>
            </a:endParaRPr>
          </a:p>
        </p:txBody>
      </p:sp>
      <p:sp>
        <p:nvSpPr>
          <p:cNvPr id="2" name="Title 1"/>
          <p:cNvSpPr>
            <a:spLocks noGrp="1"/>
          </p:cNvSpPr>
          <p:nvPr>
            <p:ph type="title"/>
          </p:nvPr>
        </p:nvSpPr>
        <p:spPr>
          <a:xfrm>
            <a:off x="519112" y="228600"/>
            <a:ext cx="11149013" cy="664797"/>
          </a:xfrm>
        </p:spPr>
        <p:txBody>
          <a:bodyPr/>
          <a:lstStyle/>
          <a:p>
            <a:r>
              <a:rPr lang="en-US" sz="4800" dirty="0" smtClean="0"/>
              <a:t>Partition Layer – Index Range Partitioning</a:t>
            </a:r>
            <a:endParaRPr lang="en-US" sz="4800" dirty="0">
              <a:solidFill>
                <a:srgbClr val="FFFF00"/>
              </a:solidFill>
            </a:endParaRPr>
          </a:p>
        </p:txBody>
      </p:sp>
      <p:sp>
        <p:nvSpPr>
          <p:cNvPr id="11" name="Rectangle 10"/>
          <p:cNvSpPr/>
          <p:nvPr/>
        </p:nvSpPr>
        <p:spPr bwMode="auto">
          <a:xfrm>
            <a:off x="5026820" y="3123981"/>
            <a:ext cx="1291523" cy="1801214"/>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2000" dirty="0">
                <a:solidFill>
                  <a:schemeClr val="bg1">
                    <a:alpha val="99000"/>
                  </a:schemeClr>
                </a:solidFill>
              </a:rPr>
              <a:t>Front-End</a:t>
            </a:r>
          </a:p>
          <a:p>
            <a:pPr algn="ctr"/>
            <a:r>
              <a:rPr lang="en-US" sz="2000" dirty="0">
                <a:solidFill>
                  <a:schemeClr val="bg1">
                    <a:alpha val="99000"/>
                  </a:schemeClr>
                </a:solidFill>
              </a:rPr>
              <a:t>Server</a:t>
            </a:r>
          </a:p>
        </p:txBody>
      </p:sp>
      <p:sp>
        <p:nvSpPr>
          <p:cNvPr id="15" name="TextBox 14"/>
          <p:cNvSpPr txBox="1"/>
          <p:nvPr/>
        </p:nvSpPr>
        <p:spPr>
          <a:xfrm>
            <a:off x="7910893" y="4725256"/>
            <a:ext cx="1037339" cy="307777"/>
          </a:xfrm>
          <a:prstGeom prst="rect">
            <a:avLst/>
          </a:prstGeom>
          <a:noFill/>
        </p:spPr>
        <p:txBody>
          <a:bodyPr wrap="square" rtlCol="0">
            <a:spAutoFit/>
          </a:bodyPr>
          <a:lstStyle/>
          <a:p>
            <a:pPr algn="ctr"/>
            <a:r>
              <a:rPr lang="en-US" sz="1400" b="1" dirty="0" smtClean="0">
                <a:solidFill>
                  <a:schemeClr val="accent4"/>
                </a:solidFill>
                <a:ea typeface="Segoe UI" pitchFamily="34" charset="0"/>
                <a:cs typeface="Segoe UI" pitchFamily="34" charset="0"/>
              </a:rPr>
              <a:t>PS 2</a:t>
            </a:r>
            <a:endParaRPr lang="en-US" sz="1400" b="1" dirty="0">
              <a:solidFill>
                <a:schemeClr val="accent4"/>
              </a:solidFill>
              <a:ea typeface="Segoe UI" pitchFamily="34" charset="0"/>
              <a:cs typeface="Segoe UI" pitchFamily="34" charset="0"/>
            </a:endParaRPr>
          </a:p>
        </p:txBody>
      </p:sp>
      <p:sp>
        <p:nvSpPr>
          <p:cNvPr id="16" name="TextBox 15"/>
          <p:cNvSpPr txBox="1"/>
          <p:nvPr/>
        </p:nvSpPr>
        <p:spPr>
          <a:xfrm>
            <a:off x="11273826" y="4651278"/>
            <a:ext cx="1037339" cy="307777"/>
          </a:xfrm>
          <a:prstGeom prst="rect">
            <a:avLst/>
          </a:prstGeom>
          <a:noFill/>
        </p:spPr>
        <p:txBody>
          <a:bodyPr wrap="square" rtlCol="0">
            <a:spAutoFit/>
          </a:bodyPr>
          <a:lstStyle/>
          <a:p>
            <a:pPr algn="ctr"/>
            <a:r>
              <a:rPr lang="en-US" sz="1400" b="1" dirty="0" smtClean="0">
                <a:solidFill>
                  <a:schemeClr val="accent4"/>
                </a:solidFill>
                <a:latin typeface="Segoe UI" pitchFamily="34" charset="0"/>
                <a:ea typeface="Segoe UI" pitchFamily="34" charset="0"/>
                <a:cs typeface="Segoe UI" pitchFamily="34" charset="0"/>
              </a:rPr>
              <a:t>PS 3</a:t>
            </a:r>
            <a:endParaRPr lang="en-US" sz="1400" b="1" dirty="0">
              <a:solidFill>
                <a:schemeClr val="accent4"/>
              </a:solidFill>
              <a:latin typeface="Segoe UI" pitchFamily="34" charset="0"/>
              <a:ea typeface="Segoe UI" pitchFamily="34" charset="0"/>
              <a:cs typeface="Segoe UI" pitchFamily="34" charset="0"/>
            </a:endParaRPr>
          </a:p>
        </p:txBody>
      </p:sp>
      <p:sp>
        <p:nvSpPr>
          <p:cNvPr id="17" name="TextBox 16"/>
          <p:cNvSpPr txBox="1"/>
          <p:nvPr/>
        </p:nvSpPr>
        <p:spPr>
          <a:xfrm>
            <a:off x="7971856" y="3252014"/>
            <a:ext cx="1037339" cy="307777"/>
          </a:xfrm>
          <a:prstGeom prst="rect">
            <a:avLst/>
          </a:prstGeom>
          <a:noFill/>
        </p:spPr>
        <p:txBody>
          <a:bodyPr wrap="square" rtlCol="0">
            <a:spAutoFit/>
          </a:bodyPr>
          <a:lstStyle/>
          <a:p>
            <a:pPr algn="ctr"/>
            <a:r>
              <a:rPr lang="en-US" sz="1400" b="1" dirty="0" smtClean="0">
                <a:solidFill>
                  <a:schemeClr val="accent4"/>
                </a:solidFill>
                <a:ea typeface="Segoe UI" pitchFamily="34" charset="0"/>
                <a:cs typeface="Segoe UI" pitchFamily="34" charset="0"/>
              </a:rPr>
              <a:t>PS 1</a:t>
            </a:r>
            <a:endParaRPr lang="en-US" sz="1400" b="1" dirty="0">
              <a:solidFill>
                <a:schemeClr val="accent4"/>
              </a:solidFill>
              <a:ea typeface="Segoe UI" pitchFamily="34" charset="0"/>
              <a:cs typeface="Segoe UI" pitchFamily="34" charset="0"/>
            </a:endParaRPr>
          </a:p>
        </p:txBody>
      </p:sp>
      <p:grpSp>
        <p:nvGrpSpPr>
          <p:cNvPr id="4" name="Group 51"/>
          <p:cNvGrpSpPr>
            <a:grpSpLocks/>
          </p:cNvGrpSpPr>
          <p:nvPr/>
        </p:nvGrpSpPr>
        <p:grpSpPr bwMode="auto">
          <a:xfrm>
            <a:off x="5521805" y="3921363"/>
            <a:ext cx="755335" cy="818384"/>
            <a:chOff x="6783741" y="2590800"/>
            <a:chExt cx="534213" cy="502752"/>
          </a:xfrm>
        </p:grpSpPr>
        <p:pic>
          <p:nvPicPr>
            <p:cNvPr id="33"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795709" y="2590800"/>
              <a:ext cx="505582" cy="502752"/>
            </a:xfrm>
            <a:prstGeom prst="rect">
              <a:avLst/>
            </a:prstGeom>
            <a:noFill/>
            <a:ln w="9525">
              <a:noFill/>
              <a:miter lim="800000"/>
              <a:headEnd/>
              <a:tailEnd/>
            </a:ln>
          </p:spPr>
        </p:pic>
        <p:sp>
          <p:nvSpPr>
            <p:cNvPr id="34" name="TextBox 50"/>
            <p:cNvSpPr txBox="1">
              <a:spLocks noChangeArrowheads="1"/>
            </p:cNvSpPr>
            <p:nvPr/>
          </p:nvSpPr>
          <p:spPr bwMode="auto">
            <a:xfrm>
              <a:off x="6783741" y="2643029"/>
              <a:ext cx="534213" cy="368694"/>
            </a:xfrm>
            <a:prstGeom prst="rect">
              <a:avLst/>
            </a:prstGeom>
            <a:noFill/>
            <a:ln w="9525">
              <a:noFill/>
              <a:miter lim="800000"/>
              <a:headEnd/>
              <a:tailEnd/>
            </a:ln>
          </p:spPr>
          <p:txBody>
            <a:bodyPr wrap="none">
              <a:spAutoFit/>
            </a:bodyPr>
            <a:lstStyle/>
            <a:p>
              <a:pPr algn="ctr"/>
              <a:r>
                <a:rPr lang="en-US" sz="1100" dirty="0">
                  <a:solidFill>
                    <a:schemeClr val="bg1"/>
                  </a:solidFill>
                  <a:cs typeface="Calibri" pitchFamily="34" charset="0"/>
                </a:rPr>
                <a:t>A-H: </a:t>
              </a:r>
              <a:r>
                <a:rPr lang="en-US" sz="1100" dirty="0" smtClean="0">
                  <a:solidFill>
                    <a:schemeClr val="bg1"/>
                  </a:solidFill>
                  <a:cs typeface="Calibri" pitchFamily="34" charset="0"/>
                </a:rPr>
                <a:t>PS1</a:t>
              </a:r>
              <a:endParaRPr lang="en-US" sz="1100" dirty="0">
                <a:solidFill>
                  <a:schemeClr val="bg1"/>
                </a:solidFill>
                <a:cs typeface="Calibri" pitchFamily="34" charset="0"/>
              </a:endParaRPr>
            </a:p>
            <a:p>
              <a:pPr algn="ctr"/>
              <a:r>
                <a:rPr lang="en-US" sz="1100" dirty="0" smtClean="0">
                  <a:solidFill>
                    <a:schemeClr val="bg1"/>
                  </a:solidFill>
                  <a:cs typeface="Calibri" pitchFamily="34" charset="0"/>
                </a:rPr>
                <a:t>H’-R: PS2</a:t>
              </a:r>
              <a:endParaRPr lang="en-US" sz="1100" dirty="0">
                <a:solidFill>
                  <a:schemeClr val="bg1"/>
                </a:solidFill>
                <a:cs typeface="Calibri" pitchFamily="34" charset="0"/>
              </a:endParaRPr>
            </a:p>
            <a:p>
              <a:pPr algn="ctr"/>
              <a:r>
                <a:rPr lang="en-US" sz="1100" dirty="0" smtClean="0">
                  <a:solidFill>
                    <a:schemeClr val="bg1"/>
                  </a:solidFill>
                  <a:cs typeface="Calibri" pitchFamily="34" charset="0"/>
                </a:rPr>
                <a:t>R’-</a:t>
              </a:r>
              <a:r>
                <a:rPr lang="en-US" sz="1100" dirty="0">
                  <a:solidFill>
                    <a:schemeClr val="bg1"/>
                  </a:solidFill>
                  <a:cs typeface="Calibri" pitchFamily="34" charset="0"/>
                </a:rPr>
                <a:t>Z: </a:t>
              </a:r>
              <a:r>
                <a:rPr lang="en-US" sz="1100" dirty="0" smtClean="0">
                  <a:solidFill>
                    <a:schemeClr val="bg1"/>
                  </a:solidFill>
                  <a:cs typeface="Calibri" pitchFamily="34" charset="0"/>
                </a:rPr>
                <a:t>PS3</a:t>
              </a:r>
              <a:endParaRPr lang="en-US" sz="1600" dirty="0">
                <a:solidFill>
                  <a:schemeClr val="bg1"/>
                </a:solidFill>
                <a:cs typeface="Calibri" pitchFamily="34" charset="0"/>
              </a:endParaRPr>
            </a:p>
          </p:txBody>
        </p:sp>
      </p:grpSp>
      <p:grpSp>
        <p:nvGrpSpPr>
          <p:cNvPr id="5" name="Group 51"/>
          <p:cNvGrpSpPr>
            <a:grpSpLocks/>
          </p:cNvGrpSpPr>
          <p:nvPr/>
        </p:nvGrpSpPr>
        <p:grpSpPr bwMode="auto">
          <a:xfrm>
            <a:off x="10759044" y="1802411"/>
            <a:ext cx="838683" cy="960148"/>
            <a:chOff x="6794248" y="2590800"/>
            <a:chExt cx="508503" cy="502752"/>
          </a:xfrm>
        </p:grpSpPr>
        <p:pic>
          <p:nvPicPr>
            <p:cNvPr id="38" name="Picture 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794248" y="2590800"/>
              <a:ext cx="508503" cy="502752"/>
            </a:xfrm>
            <a:prstGeom prst="rect">
              <a:avLst/>
            </a:prstGeom>
            <a:noFill/>
            <a:ln w="9525">
              <a:noFill/>
              <a:miter lim="800000"/>
              <a:headEnd/>
              <a:tailEnd/>
            </a:ln>
          </p:spPr>
        </p:pic>
        <p:sp>
          <p:nvSpPr>
            <p:cNvPr id="39" name="TextBox 50"/>
            <p:cNvSpPr txBox="1">
              <a:spLocks noChangeArrowheads="1"/>
            </p:cNvSpPr>
            <p:nvPr/>
          </p:nvSpPr>
          <p:spPr bwMode="auto">
            <a:xfrm>
              <a:off x="6805833" y="2682599"/>
              <a:ext cx="490042" cy="338431"/>
            </a:xfrm>
            <a:prstGeom prst="rect">
              <a:avLst/>
            </a:prstGeom>
            <a:noFill/>
            <a:ln w="9525">
              <a:noFill/>
              <a:miter lim="800000"/>
              <a:headEnd/>
              <a:tailEnd/>
            </a:ln>
          </p:spPr>
          <p:txBody>
            <a:bodyPr wrap="none" anchor="ctr">
              <a:spAutoFit/>
            </a:bodyPr>
            <a:lstStyle/>
            <a:p>
              <a:pPr algn="ctr"/>
              <a:r>
                <a:rPr lang="en-US" sz="1200" dirty="0">
                  <a:solidFill>
                    <a:schemeClr val="bg1"/>
                  </a:solidFill>
                  <a:cs typeface="Calibri" pitchFamily="34" charset="0"/>
                </a:rPr>
                <a:t>A-H: PS1</a:t>
              </a:r>
            </a:p>
            <a:p>
              <a:pPr algn="ctr"/>
              <a:r>
                <a:rPr lang="en-US" sz="1200" dirty="0">
                  <a:solidFill>
                    <a:schemeClr val="bg1"/>
                  </a:solidFill>
                  <a:cs typeface="Calibri" pitchFamily="34" charset="0"/>
                </a:rPr>
                <a:t>H’-R: PS2</a:t>
              </a:r>
            </a:p>
            <a:p>
              <a:pPr algn="ctr"/>
              <a:r>
                <a:rPr lang="en-US" sz="1200" dirty="0">
                  <a:solidFill>
                    <a:schemeClr val="bg1"/>
                  </a:solidFill>
                  <a:cs typeface="Calibri" pitchFamily="34" charset="0"/>
                </a:rPr>
                <a:t>R’-Z: PS3</a:t>
              </a:r>
            </a:p>
          </p:txBody>
        </p:sp>
      </p:grpSp>
      <p:cxnSp>
        <p:nvCxnSpPr>
          <p:cNvPr id="41" name="Straight Arrow Connector 40"/>
          <p:cNvCxnSpPr/>
          <p:nvPr/>
        </p:nvCxnSpPr>
        <p:spPr bwMode="auto">
          <a:xfrm flipV="1">
            <a:off x="6553200" y="3071604"/>
            <a:ext cx="2178470" cy="995318"/>
          </a:xfrm>
          <a:prstGeom prst="straightConnector1">
            <a:avLst/>
          </a:prstGeom>
          <a:solidFill>
            <a:srgbClr val="FFCC99"/>
          </a:solidFill>
          <a:ln w="50800" cap="flat" cmpd="sng" algn="ctr">
            <a:solidFill>
              <a:schemeClr val="tx2"/>
            </a:solidFill>
            <a:prstDash val="solid"/>
            <a:round/>
            <a:headEnd type="none" w="med" len="med"/>
            <a:tailEnd type="triangle"/>
          </a:ln>
          <a:effectLst/>
        </p:spPr>
      </p:cxnSp>
      <p:sp>
        <p:nvSpPr>
          <p:cNvPr id="44" name="TextBox 43"/>
          <p:cNvSpPr txBox="1"/>
          <p:nvPr/>
        </p:nvSpPr>
        <p:spPr>
          <a:xfrm>
            <a:off x="5148599" y="4841825"/>
            <a:ext cx="1084063" cy="584775"/>
          </a:xfrm>
          <a:prstGeom prst="rect">
            <a:avLst/>
          </a:prstGeom>
          <a:noFill/>
        </p:spPr>
        <p:txBody>
          <a:bodyPr wrap="square" rtlCol="0">
            <a:spAutoFit/>
          </a:bodyPr>
          <a:lstStyle/>
          <a:p>
            <a:pPr algn="ctr"/>
            <a:r>
              <a:rPr lang="en-US" sz="1600" b="1" dirty="0" smtClean="0">
                <a:solidFill>
                  <a:schemeClr val="tx2">
                    <a:alpha val="99000"/>
                  </a:schemeClr>
                </a:solidFill>
              </a:rPr>
              <a:t>Partition</a:t>
            </a:r>
          </a:p>
          <a:p>
            <a:pPr algn="ctr"/>
            <a:r>
              <a:rPr lang="en-US" sz="1600" b="1" dirty="0" smtClean="0">
                <a:solidFill>
                  <a:schemeClr val="tx2">
                    <a:alpha val="99000"/>
                  </a:schemeClr>
                </a:solidFill>
              </a:rPr>
              <a:t>Map</a:t>
            </a:r>
            <a:endParaRPr lang="en-US" sz="1600" b="1" dirty="0">
              <a:solidFill>
                <a:schemeClr val="tx2">
                  <a:alpha val="99000"/>
                </a:schemeClr>
              </a:solidFill>
            </a:endParaRPr>
          </a:p>
        </p:txBody>
      </p:sp>
      <p:sp>
        <p:nvSpPr>
          <p:cNvPr id="47" name="TextBox 33"/>
          <p:cNvSpPr txBox="1">
            <a:spLocks noChangeArrowheads="1"/>
          </p:cNvSpPr>
          <p:nvPr/>
        </p:nvSpPr>
        <p:spPr bwMode="auto">
          <a:xfrm>
            <a:off x="4677120" y="1077980"/>
            <a:ext cx="2638088" cy="338555"/>
          </a:xfrm>
          <a:prstGeom prst="rect">
            <a:avLst/>
          </a:prstGeom>
          <a:noFill/>
          <a:ln w="9525">
            <a:noFill/>
            <a:miter lim="800000"/>
            <a:headEnd/>
            <a:tailEnd/>
          </a:ln>
        </p:spPr>
        <p:txBody>
          <a:bodyPr wrap="square">
            <a:spAutoFit/>
          </a:bodyPr>
          <a:lstStyle/>
          <a:p>
            <a:r>
              <a:rPr lang="en-US" sz="1600" b="1" dirty="0" smtClean="0">
                <a:ea typeface="Segoe UI" pitchFamily="34" charset="0"/>
                <a:cs typeface="Segoe UI" pitchFamily="34" charset="0"/>
              </a:rPr>
              <a:t>Blob Index </a:t>
            </a:r>
            <a:endParaRPr lang="en-US" sz="1600" b="1" dirty="0">
              <a:ea typeface="Segoe UI" pitchFamily="34" charset="0"/>
              <a:cs typeface="Segoe UI" pitchFamily="34" charset="0"/>
            </a:endParaRPr>
          </a:p>
        </p:txBody>
      </p:sp>
      <p:sp>
        <p:nvSpPr>
          <p:cNvPr id="48" name="Rectangle 47"/>
          <p:cNvSpPr>
            <a:spLocks noChangeArrowheads="1"/>
          </p:cNvSpPr>
          <p:nvPr/>
        </p:nvSpPr>
        <p:spPr bwMode="auto">
          <a:xfrm>
            <a:off x="5457371" y="3976199"/>
            <a:ext cx="922516" cy="245620"/>
          </a:xfrm>
          <a:prstGeom prst="rect">
            <a:avLst/>
          </a:prstGeom>
          <a:noFill/>
          <a:ln w="25400" algn="ctr">
            <a:solidFill>
              <a:srgbClr val="FF0000"/>
            </a:solidFill>
            <a:round/>
            <a:headEnd/>
            <a:tailEnd/>
          </a:ln>
        </p:spPr>
        <p:txBody>
          <a:bodyPr wrap="none"/>
          <a:lstStyle/>
          <a:p>
            <a:endParaRPr lang="en-US" dirty="0"/>
          </a:p>
        </p:txBody>
      </p:sp>
      <p:sp>
        <p:nvSpPr>
          <p:cNvPr id="50" name="TextBox 49"/>
          <p:cNvSpPr txBox="1"/>
          <p:nvPr/>
        </p:nvSpPr>
        <p:spPr>
          <a:xfrm>
            <a:off x="10959944" y="2728794"/>
            <a:ext cx="1037339" cy="523220"/>
          </a:xfrm>
          <a:prstGeom prst="rect">
            <a:avLst/>
          </a:prstGeom>
          <a:noFill/>
        </p:spPr>
        <p:txBody>
          <a:bodyPr wrap="square" rtlCol="0">
            <a:spAutoFit/>
          </a:bodyPr>
          <a:lstStyle/>
          <a:p>
            <a:pPr algn="ctr"/>
            <a:r>
              <a:rPr lang="en-US" sz="1400" b="1" dirty="0" smtClean="0">
                <a:solidFill>
                  <a:schemeClr val="accent3"/>
                </a:solidFill>
                <a:ea typeface="Segoe UI" pitchFamily="34" charset="0"/>
                <a:cs typeface="Segoe UI" pitchFamily="34" charset="0"/>
              </a:rPr>
              <a:t>Partition Map</a:t>
            </a:r>
            <a:endParaRPr lang="en-US" sz="1400" b="1" dirty="0">
              <a:solidFill>
                <a:schemeClr val="accent3"/>
              </a:solidFill>
              <a:ea typeface="Segoe UI" pitchFamily="34" charset="0"/>
              <a:cs typeface="Segoe UI" pitchFamily="34" charset="0"/>
            </a:endParaRPr>
          </a:p>
        </p:txBody>
      </p:sp>
      <p:sp>
        <p:nvSpPr>
          <p:cNvPr id="3" name="Freeform 2"/>
          <p:cNvSpPr/>
          <p:nvPr/>
        </p:nvSpPr>
        <p:spPr>
          <a:xfrm>
            <a:off x="4745501" y="3158412"/>
            <a:ext cx="2409805" cy="243961"/>
          </a:xfrm>
          <a:custGeom>
            <a:avLst/>
            <a:gdLst>
              <a:gd name="connsiteX0" fmla="*/ 0 w 1698172"/>
              <a:gd name="connsiteY0" fmla="*/ 144709 h 313699"/>
              <a:gd name="connsiteX1" fmla="*/ 548640 w 1698172"/>
              <a:gd name="connsiteY1" fmla="*/ 5372 h 313699"/>
              <a:gd name="connsiteX2" fmla="*/ 1175657 w 1698172"/>
              <a:gd name="connsiteY2" fmla="*/ 310172 h 313699"/>
              <a:gd name="connsiteX3" fmla="*/ 1698172 w 1698172"/>
              <a:gd name="connsiteY3" fmla="*/ 179543 h 313699"/>
            </a:gdLst>
            <a:ahLst/>
            <a:cxnLst>
              <a:cxn ang="0">
                <a:pos x="connsiteX0" y="connsiteY0"/>
              </a:cxn>
              <a:cxn ang="0">
                <a:pos x="connsiteX1" y="connsiteY1"/>
              </a:cxn>
              <a:cxn ang="0">
                <a:pos x="connsiteX2" y="connsiteY2"/>
              </a:cxn>
              <a:cxn ang="0">
                <a:pos x="connsiteX3" y="connsiteY3"/>
              </a:cxn>
            </a:cxnLst>
            <a:rect l="l" t="t" r="r" b="b"/>
            <a:pathLst>
              <a:path w="1698172" h="313699">
                <a:moveTo>
                  <a:pt x="0" y="144709"/>
                </a:moveTo>
                <a:cubicBezTo>
                  <a:pt x="176348" y="61252"/>
                  <a:pt x="352697" y="-22205"/>
                  <a:pt x="548640" y="5372"/>
                </a:cubicBezTo>
                <a:cubicBezTo>
                  <a:pt x="744583" y="32949"/>
                  <a:pt x="984068" y="281143"/>
                  <a:pt x="1175657" y="310172"/>
                </a:cubicBezTo>
                <a:cubicBezTo>
                  <a:pt x="1367246" y="339201"/>
                  <a:pt x="1698172" y="179543"/>
                  <a:pt x="1698172" y="179543"/>
                </a:cubicBezTo>
              </a:path>
            </a:pathLst>
          </a:cu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7" name="Freeform 56"/>
          <p:cNvSpPr/>
          <p:nvPr/>
        </p:nvSpPr>
        <p:spPr>
          <a:xfrm>
            <a:off x="4758557" y="4425564"/>
            <a:ext cx="2396749" cy="243961"/>
          </a:xfrm>
          <a:custGeom>
            <a:avLst/>
            <a:gdLst>
              <a:gd name="connsiteX0" fmla="*/ 0 w 1698172"/>
              <a:gd name="connsiteY0" fmla="*/ 144709 h 313699"/>
              <a:gd name="connsiteX1" fmla="*/ 548640 w 1698172"/>
              <a:gd name="connsiteY1" fmla="*/ 5372 h 313699"/>
              <a:gd name="connsiteX2" fmla="*/ 1175657 w 1698172"/>
              <a:gd name="connsiteY2" fmla="*/ 310172 h 313699"/>
              <a:gd name="connsiteX3" fmla="*/ 1698172 w 1698172"/>
              <a:gd name="connsiteY3" fmla="*/ 179543 h 313699"/>
            </a:gdLst>
            <a:ahLst/>
            <a:cxnLst>
              <a:cxn ang="0">
                <a:pos x="connsiteX0" y="connsiteY0"/>
              </a:cxn>
              <a:cxn ang="0">
                <a:pos x="connsiteX1" y="connsiteY1"/>
              </a:cxn>
              <a:cxn ang="0">
                <a:pos x="connsiteX2" y="connsiteY2"/>
              </a:cxn>
              <a:cxn ang="0">
                <a:pos x="connsiteX3" y="connsiteY3"/>
              </a:cxn>
            </a:cxnLst>
            <a:rect l="l" t="t" r="r" b="b"/>
            <a:pathLst>
              <a:path w="1698172" h="313699">
                <a:moveTo>
                  <a:pt x="0" y="144709"/>
                </a:moveTo>
                <a:cubicBezTo>
                  <a:pt x="176348" y="61252"/>
                  <a:pt x="352697" y="-22205"/>
                  <a:pt x="548640" y="5372"/>
                </a:cubicBezTo>
                <a:cubicBezTo>
                  <a:pt x="744583" y="32949"/>
                  <a:pt x="984068" y="281143"/>
                  <a:pt x="1175657" y="310172"/>
                </a:cubicBezTo>
                <a:cubicBezTo>
                  <a:pt x="1367246" y="339201"/>
                  <a:pt x="1698172" y="179543"/>
                  <a:pt x="1698172" y="179543"/>
                </a:cubicBezTo>
              </a:path>
            </a:pathLst>
          </a:custGeom>
          <a:ln w="38100">
            <a:solidFill>
              <a:schemeClr val="accent2">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aphicFrame>
        <p:nvGraphicFramePr>
          <p:cNvPr id="54" name="Table 53"/>
          <p:cNvGraphicFramePr>
            <a:graphicFrameLocks noGrp="1"/>
          </p:cNvGraphicFramePr>
          <p:nvPr>
            <p:extLst>
              <p:ext uri="{D42A27DB-BD31-4B8C-83A1-F6EECF244321}">
                <p14:modId xmlns:p14="http://schemas.microsoft.com/office/powerpoint/2010/main" val="3581303246"/>
              </p:ext>
            </p:extLst>
          </p:nvPr>
        </p:nvGraphicFramePr>
        <p:xfrm>
          <a:off x="4758557" y="1481063"/>
          <a:ext cx="2396749" cy="1783027"/>
        </p:xfrm>
        <a:graphic>
          <a:graphicData uri="http://schemas.openxmlformats.org/drawingml/2006/table">
            <a:tbl>
              <a:tblPr firstRow="1">
                <a:tableStyleId>{2D5ABB26-0587-4C30-8999-92F81FD0307C}</a:tableStyleId>
              </a:tblPr>
              <a:tblGrid>
                <a:gridCol w="779588"/>
                <a:gridCol w="844016"/>
                <a:gridCol w="773145"/>
              </a:tblGrid>
              <a:tr h="399755">
                <a:tc>
                  <a:txBody>
                    <a:bodyPr/>
                    <a:lstStyle/>
                    <a:p>
                      <a:pPr algn="ctr"/>
                      <a:r>
                        <a:rPr lang="en-US" sz="1100" dirty="0" smtClean="0">
                          <a:solidFill>
                            <a:schemeClr val="bg1">
                              <a:alpha val="99000"/>
                            </a:schemeClr>
                          </a:solidFill>
                        </a:rPr>
                        <a:t>Account</a:t>
                      </a:r>
                      <a:br>
                        <a:rPr lang="en-US" sz="1100" dirty="0" smtClean="0">
                          <a:solidFill>
                            <a:schemeClr val="bg1">
                              <a:alpha val="99000"/>
                            </a:schemeClr>
                          </a:solidFill>
                        </a:rPr>
                      </a:br>
                      <a:r>
                        <a:rPr lang="en-US" sz="1100" dirty="0" smtClean="0">
                          <a:solidFill>
                            <a:schemeClr val="bg1">
                              <a:alpha val="99000"/>
                            </a:schemeClr>
                          </a:solidFill>
                        </a:rPr>
                        <a:t>Name</a:t>
                      </a:r>
                      <a:endParaRPr lang="en-US" sz="1100" b="1" dirty="0">
                        <a:solidFill>
                          <a:schemeClr val="bg1">
                            <a:alpha val="99000"/>
                          </a:schemeClr>
                        </a:solidFill>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c>
                  <a:txBody>
                    <a:bodyPr/>
                    <a:lstStyle/>
                    <a:p>
                      <a:pPr algn="ctr"/>
                      <a:r>
                        <a:rPr lang="en-US" sz="1100" dirty="0" smtClean="0">
                          <a:solidFill>
                            <a:schemeClr val="bg1">
                              <a:alpha val="99000"/>
                            </a:schemeClr>
                          </a:solidFill>
                        </a:rPr>
                        <a:t>Container</a:t>
                      </a:r>
                      <a:br>
                        <a:rPr lang="en-US" sz="1100" dirty="0" smtClean="0">
                          <a:solidFill>
                            <a:schemeClr val="bg1">
                              <a:alpha val="99000"/>
                            </a:schemeClr>
                          </a:solidFill>
                        </a:rPr>
                      </a:br>
                      <a:r>
                        <a:rPr lang="en-US" sz="1100" dirty="0" smtClean="0">
                          <a:solidFill>
                            <a:schemeClr val="bg1">
                              <a:alpha val="99000"/>
                            </a:schemeClr>
                          </a:solidFill>
                        </a:rPr>
                        <a:t>Name</a:t>
                      </a:r>
                      <a:endParaRPr lang="en-US" sz="1100" b="1" dirty="0">
                        <a:solidFill>
                          <a:schemeClr val="bg1">
                            <a:alpha val="99000"/>
                          </a:schemeClr>
                        </a:solidFill>
                        <a:latin typeface="+mn-lt"/>
                        <a:cs typeface="Calibri"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c>
                  <a:txBody>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sz="1100" dirty="0" smtClean="0">
                          <a:solidFill>
                            <a:schemeClr val="bg1">
                              <a:alpha val="99000"/>
                            </a:schemeClr>
                          </a:solidFill>
                        </a:rPr>
                        <a:t>Blob</a:t>
                      </a:r>
                      <a:br>
                        <a:rPr lang="en-US" sz="1100" dirty="0" smtClean="0">
                          <a:solidFill>
                            <a:schemeClr val="bg1">
                              <a:alpha val="99000"/>
                            </a:schemeClr>
                          </a:solidFill>
                        </a:rPr>
                      </a:br>
                      <a:r>
                        <a:rPr lang="en-US" sz="1100" dirty="0" smtClean="0">
                          <a:solidFill>
                            <a:schemeClr val="bg1">
                              <a:alpha val="99000"/>
                            </a:schemeClr>
                          </a:solidFill>
                        </a:rPr>
                        <a:t>Name</a:t>
                      </a:r>
                      <a:endParaRPr lang="en-US" sz="1100" b="1" dirty="0" smtClean="0">
                        <a:solidFill>
                          <a:schemeClr val="bg1">
                            <a:alpha val="99000"/>
                          </a:schemeClr>
                        </a:solidFill>
                        <a:latin typeface="+mn-lt"/>
                        <a:cs typeface="Calibri" pitchFamily="34" charset="0"/>
                      </a:endParaRPr>
                    </a:p>
                  </a:txBody>
                  <a:tcPr anchor="ctr">
                    <a:lnL w="12700" cap="flat" cmpd="sng" algn="ctr">
                      <a:solidFill>
                        <a:schemeClr val="bg1"/>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solidFill>
                      <a:schemeClr val="accent2"/>
                    </a:solidFill>
                  </a:tcPr>
                </a:tc>
              </a:tr>
              <a:tr h="352374">
                <a:tc>
                  <a:txBody>
                    <a:bodyPr/>
                    <a:lstStyle/>
                    <a:p>
                      <a:pPr algn="ctr"/>
                      <a:r>
                        <a:rPr lang="en-US" sz="1100" dirty="0" err="1" smtClean="0"/>
                        <a:t>aaaa</a:t>
                      </a:r>
                      <a:endParaRPr lang="en-US" sz="1100" b="1" dirty="0">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err="1" smtClean="0"/>
                        <a:t>aaaa</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err="1" smtClean="0"/>
                        <a:t>aaaaa</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B w="12700" cap="flat" cmpd="sng" algn="ctr">
                      <a:solidFill>
                        <a:schemeClr val="bg1">
                          <a:lumMod val="85000"/>
                        </a:schemeClr>
                      </a:solidFill>
                      <a:prstDash val="solid"/>
                      <a:round/>
                      <a:headEnd type="none" w="med" len="med"/>
                      <a:tailEnd type="none" w="med" len="med"/>
                    </a:lnB>
                    <a:solidFill>
                      <a:schemeClr val="bg1"/>
                    </a:solidFill>
                  </a:tcPr>
                </a:tc>
              </a:tr>
              <a:tr h="329103">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37415">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c>
                  <a:txBody>
                    <a:bodyPr/>
                    <a:lstStyle/>
                    <a:p>
                      <a:pPr algn="ctr"/>
                      <a:r>
                        <a:rPr lang="en-US" sz="1100" dirty="0" smtClean="0"/>
                        <a:t>………</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solidFill>
                      <a:schemeClr val="bg1"/>
                    </a:solidFill>
                  </a:tcPr>
                </a:tc>
              </a:tr>
              <a:tr h="337415">
                <a:tc>
                  <a:txBody>
                    <a:bodyPr/>
                    <a:lstStyle/>
                    <a:p>
                      <a:pPr algn="ctr"/>
                      <a:r>
                        <a:rPr lang="en-US" sz="1100" dirty="0" smtClean="0"/>
                        <a:t>harry</a:t>
                      </a:r>
                      <a:endParaRPr lang="en-US" sz="1100" b="1" dirty="0">
                        <a:latin typeface="+mn-lt"/>
                        <a:cs typeface="Calibri" pitchFamily="34" charset="0"/>
                      </a:endParaRPr>
                    </a:p>
                  </a:txBody>
                  <a:tcPr anchor="ctr">
                    <a:lnL w="12700" cap="flat" cmpd="sng" algn="ctr">
                      <a:solidFill>
                        <a:schemeClr val="accent2"/>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c>
                  <a:txBody>
                    <a:bodyPr/>
                    <a:lstStyle/>
                    <a:p>
                      <a:pPr algn="ctr"/>
                      <a:r>
                        <a:rPr lang="en-US" sz="1100" dirty="0" smtClean="0"/>
                        <a:t>pictures</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c>
                  <a:txBody>
                    <a:bodyPr/>
                    <a:lstStyle/>
                    <a:p>
                      <a:pPr algn="ctr"/>
                      <a:r>
                        <a:rPr lang="en-US" sz="1100" dirty="0" smtClean="0"/>
                        <a:t>sunrise</a:t>
                      </a:r>
                      <a:endParaRPr lang="en-US" sz="1100" b="1" dirty="0">
                        <a:latin typeface="+mn-lt"/>
                        <a:cs typeface="Calibri" pitchFamily="34"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accent2"/>
                      </a:solidFill>
                      <a:prstDash val="solid"/>
                      <a:round/>
                      <a:headEnd type="none" w="med" len="med"/>
                      <a:tailEnd type="none" w="med" len="med"/>
                    </a:lnB>
                    <a:solidFill>
                      <a:schemeClr val="bg1"/>
                    </a:solidFill>
                  </a:tcPr>
                </a:tc>
              </a:tr>
            </a:tbl>
          </a:graphicData>
        </a:graphic>
      </p:graphicFrame>
      <p:sp>
        <p:nvSpPr>
          <p:cNvPr id="46" name="Text Placeholder 5"/>
          <p:cNvSpPr txBox="1">
            <a:spLocks/>
          </p:cNvSpPr>
          <p:nvPr/>
        </p:nvSpPr>
        <p:spPr>
          <a:xfrm>
            <a:off x="553" y="4767672"/>
            <a:ext cx="4628690" cy="2032328"/>
          </a:xfrm>
          <a:prstGeom prst="rect">
            <a:avLst/>
          </a:prstGeom>
        </p:spPr>
        <p:txBody>
          <a:bodyPr/>
          <a:lstStyle>
            <a:lvl1pPr marL="460375" indent="-460375" algn="l" defTabSz="914363" rtl="0" eaLnBrk="1" latinLnBrk="0" hangingPunct="1">
              <a:lnSpc>
                <a:spcPct val="90000"/>
              </a:lnSpc>
              <a:spcBef>
                <a:spcPct val="20000"/>
              </a:spcBef>
              <a:buSzPct val="90000"/>
              <a:buFont typeface="Arial" pitchFamily="34" charset="0"/>
              <a:buChar char="•"/>
              <a:defRPr sz="3200" kern="1200">
                <a:gradFill>
                  <a:gsLst>
                    <a:gs pos="0">
                      <a:schemeClr val="tx1"/>
                    </a:gs>
                    <a:gs pos="86000">
                      <a:schemeClr val="tx1"/>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90000"/>
              <a:buFont typeface="Arial" pitchFamily="34" charset="0"/>
              <a:buChar char="•"/>
              <a:defRPr sz="2800" kern="1200">
                <a:gradFill>
                  <a:gsLst>
                    <a:gs pos="0">
                      <a:schemeClr val="tx1"/>
                    </a:gs>
                    <a:gs pos="86000">
                      <a:schemeClr val="tx1"/>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90000"/>
              <a:buFont typeface="Arial" pitchFamily="34" charset="0"/>
              <a:buChar char="•"/>
              <a:defRPr sz="2400" kern="1200">
                <a:gradFill>
                  <a:gsLst>
                    <a:gs pos="0">
                      <a:schemeClr val="tx1"/>
                    </a:gs>
                    <a:gs pos="86000">
                      <a:schemeClr val="tx1"/>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90000"/>
              <a:buFont typeface="Arial" pitchFamily="34" charset="0"/>
              <a:buChar char="•"/>
              <a:defRPr sz="2000" kern="1200">
                <a:gradFill>
                  <a:gsLst>
                    <a:gs pos="0">
                      <a:schemeClr val="tx1"/>
                    </a:gs>
                    <a:gs pos="86000">
                      <a:schemeClr val="tx1"/>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90000"/>
              <a:buFont typeface="Arial" pitchFamily="34" charset="0"/>
              <a:buChar char="•"/>
              <a:defRPr sz="2000" kern="1200">
                <a:gradFill>
                  <a:gsLst>
                    <a:gs pos="0">
                      <a:schemeClr val="tx1"/>
                    </a:gs>
                    <a:gs pos="8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UI" pitchFamily="34" charset="0"/>
              <a:ea typeface="Segoe UI" pitchFamily="34" charset="0"/>
              <a:cs typeface="Segoe UI" pitchFamily="34" charset="0"/>
            </a:endParaRPr>
          </a:p>
        </p:txBody>
      </p:sp>
      <p:sp>
        <p:nvSpPr>
          <p:cNvPr id="9" name="Flowchart: Document 8"/>
          <p:cNvSpPr/>
          <p:nvPr/>
        </p:nvSpPr>
        <p:spPr bwMode="auto">
          <a:xfrm>
            <a:off x="9166412" y="3017417"/>
            <a:ext cx="844501" cy="554306"/>
          </a:xfrm>
          <a:prstGeom prst="flowChartDocumen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A-H</a:t>
            </a:r>
          </a:p>
        </p:txBody>
      </p:sp>
      <p:sp>
        <p:nvSpPr>
          <p:cNvPr id="45" name="Flowchart: Document 44"/>
          <p:cNvSpPr/>
          <p:nvPr/>
        </p:nvSpPr>
        <p:spPr bwMode="auto">
          <a:xfrm>
            <a:off x="10720473" y="4348464"/>
            <a:ext cx="844501" cy="554306"/>
          </a:xfrm>
          <a:prstGeom prst="flowChartDocumen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R’-Z</a:t>
            </a:r>
          </a:p>
        </p:txBody>
      </p:sp>
      <p:sp>
        <p:nvSpPr>
          <p:cNvPr id="58" name="Flowchart: Document 57"/>
          <p:cNvSpPr/>
          <p:nvPr/>
        </p:nvSpPr>
        <p:spPr bwMode="auto">
          <a:xfrm>
            <a:off x="8718335" y="4392372"/>
            <a:ext cx="844501" cy="554306"/>
          </a:xfrm>
          <a:prstGeom prst="flowChartDocument">
            <a:avLst/>
          </a:prstGeom>
          <a:solidFill>
            <a:schemeClr val="accent4"/>
          </a:solidFill>
          <a:ln w="25400" cap="flat" cmpd="sng" algn="ctr">
            <a:noFill/>
            <a:prstDash val="solid"/>
            <a:round/>
            <a:headEnd type="none" w="med" len="med"/>
            <a:tailEnd type="none" w="med" len="med"/>
          </a:ln>
          <a:effectLst/>
        </p:spPr>
        <p:txBody>
          <a:bodyPr wrap="none" anchor="ctr"/>
          <a:lstStyle/>
          <a:p>
            <a:pPr algn="ctr"/>
            <a:r>
              <a:rPr lang="en-US" sz="1800" dirty="0">
                <a:solidFill>
                  <a:schemeClr val="bg1">
                    <a:alpha val="99000"/>
                  </a:schemeClr>
                </a:solidFill>
              </a:rPr>
              <a:t>H’-R</a:t>
            </a:r>
          </a:p>
        </p:txBody>
      </p:sp>
    </p:spTree>
    <p:extLst>
      <p:ext uri="{BB962C8B-B14F-4D97-AF65-F5344CB8AC3E}">
        <p14:creationId xmlns:p14="http://schemas.microsoft.com/office/powerpoint/2010/main" val="10704789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3">
                                            <p:txEl>
                                              <p:pRg st="0" end="0"/>
                                            </p:txEl>
                                          </p:spTgt>
                                        </p:tgtEl>
                                        <p:attrNameLst>
                                          <p:attrName>style.visibility</p:attrName>
                                        </p:attrNameLst>
                                      </p:cBhvr>
                                      <p:to>
                                        <p:strVal val="visible"/>
                                      </p:to>
                                    </p:set>
                                    <p:animEffect transition="in" filter="blinds(horizontal)">
                                      <p:cBhvr>
                                        <p:cTn id="7" dur="500"/>
                                        <p:tgtEl>
                                          <p:spTgt spid="53">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53">
                                            <p:txEl>
                                              <p:pRg st="1" end="1"/>
                                            </p:txEl>
                                          </p:spTgt>
                                        </p:tgtEl>
                                        <p:attrNameLst>
                                          <p:attrName>style.visibility</p:attrName>
                                        </p:attrNameLst>
                                      </p:cBhvr>
                                      <p:to>
                                        <p:strVal val="visible"/>
                                      </p:to>
                                    </p:set>
                                    <p:animEffect transition="in" filter="blinds(horizontal)">
                                      <p:cBhvr>
                                        <p:cTn id="10" dur="500"/>
                                        <p:tgtEl>
                                          <p:spTgt spid="53">
                                            <p:txEl>
                                              <p:pRg st="1" end="1"/>
                                            </p:txEl>
                                          </p:spTgt>
                                        </p:tgtEl>
                                      </p:cBhvr>
                                    </p:animEffect>
                                  </p:childTnLst>
                                </p:cTn>
                              </p:par>
                              <p:par>
                                <p:cTn id="11" presetID="16" presetClass="entr" presetSubtype="37"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barn(outVertical)">
                                      <p:cBhvr>
                                        <p:cTn id="13" dur="1000"/>
                                        <p:tgtEl>
                                          <p:spTgt spid="3"/>
                                        </p:tgtEl>
                                      </p:cBhvr>
                                    </p:animEffect>
                                  </p:childTnLst>
                                </p:cTn>
                              </p:par>
                              <p:par>
                                <p:cTn id="14" presetID="16" presetClass="entr" presetSubtype="37" fill="hold" grpId="0" nodeType="withEffect">
                                  <p:stCondLst>
                                    <p:cond delay="0"/>
                                  </p:stCondLst>
                                  <p:childTnLst>
                                    <p:set>
                                      <p:cBhvr>
                                        <p:cTn id="15" dur="1" fill="hold">
                                          <p:stCondLst>
                                            <p:cond delay="0"/>
                                          </p:stCondLst>
                                        </p:cTn>
                                        <p:tgtEl>
                                          <p:spTgt spid="57"/>
                                        </p:tgtEl>
                                        <p:attrNameLst>
                                          <p:attrName>style.visibility</p:attrName>
                                        </p:attrNameLst>
                                      </p:cBhvr>
                                      <p:to>
                                        <p:strVal val="visible"/>
                                      </p:to>
                                    </p:set>
                                    <p:animEffect transition="in" filter="barn(outVertical)">
                                      <p:cBhvr>
                                        <p:cTn id="16" dur="1000"/>
                                        <p:tgtEl>
                                          <p:spTgt spid="57"/>
                                        </p:tgtEl>
                                      </p:cBhvr>
                                    </p:animEffect>
                                  </p:childTnLst>
                                </p:cTn>
                              </p:par>
                            </p:childTnLst>
                          </p:cTn>
                        </p:par>
                        <p:par>
                          <p:cTn id="17" fill="hold">
                            <p:stCondLst>
                              <p:cond delay="1000"/>
                            </p:stCondLst>
                            <p:childTnLst>
                              <p:par>
                                <p:cTn id="18" presetID="10" presetClass="entr" presetSubtype="0" fill="hold" nodeType="afterEffect">
                                  <p:stCondLst>
                                    <p:cond delay="250"/>
                                  </p:stCondLst>
                                  <p:childTnLst>
                                    <p:set>
                                      <p:cBhvr>
                                        <p:cTn id="19" dur="1" fill="hold">
                                          <p:stCondLst>
                                            <p:cond delay="0"/>
                                          </p:stCondLst>
                                        </p:cTn>
                                        <p:tgtEl>
                                          <p:spTgt spid="56"/>
                                        </p:tgtEl>
                                        <p:attrNameLst>
                                          <p:attrName>style.visibility</p:attrName>
                                        </p:attrNameLst>
                                      </p:cBhvr>
                                      <p:to>
                                        <p:strVal val="visible"/>
                                      </p:to>
                                    </p:set>
                                    <p:animEffect transition="in" filter="fade">
                                      <p:cBhvr>
                                        <p:cTn id="20" dur="500"/>
                                        <p:tgtEl>
                                          <p:spTgt spid="56"/>
                                        </p:tgtEl>
                                      </p:cBhvr>
                                    </p:animEffect>
                                  </p:childTnLst>
                                </p:cTn>
                              </p:par>
                              <p:par>
                                <p:cTn id="21" presetID="10" presetClass="entr" presetSubtype="0" fill="hold" nodeType="withEffect">
                                  <p:stCondLst>
                                    <p:cond delay="250"/>
                                  </p:stCondLst>
                                  <p:childTnLst>
                                    <p:set>
                                      <p:cBhvr>
                                        <p:cTn id="22" dur="1" fill="hold">
                                          <p:stCondLst>
                                            <p:cond delay="0"/>
                                          </p:stCondLst>
                                        </p:cTn>
                                        <p:tgtEl>
                                          <p:spTgt spid="55"/>
                                        </p:tgtEl>
                                        <p:attrNameLst>
                                          <p:attrName>style.visibility</p:attrName>
                                        </p:attrNameLst>
                                      </p:cBhvr>
                                      <p:to>
                                        <p:strVal val="visible"/>
                                      </p:to>
                                    </p:set>
                                    <p:animEffect transition="in" filter="fade">
                                      <p:cBhvr>
                                        <p:cTn id="23" dur="500"/>
                                        <p:tgtEl>
                                          <p:spTgt spid="55"/>
                                        </p:tgtEl>
                                      </p:cBhvr>
                                    </p:animEffect>
                                  </p:childTnLst>
                                </p:cTn>
                              </p:par>
                              <p:par>
                                <p:cTn id="24" presetID="10" presetClass="entr" presetSubtype="0" fill="hold" nodeType="withEffect">
                                  <p:stCondLst>
                                    <p:cond delay="250"/>
                                  </p:stCondLst>
                                  <p:childTnLst>
                                    <p:set>
                                      <p:cBhvr>
                                        <p:cTn id="25" dur="1" fill="hold">
                                          <p:stCondLst>
                                            <p:cond delay="0"/>
                                          </p:stCondLst>
                                        </p:cTn>
                                        <p:tgtEl>
                                          <p:spTgt spid="54"/>
                                        </p:tgtEl>
                                        <p:attrNameLst>
                                          <p:attrName>style.visibility</p:attrName>
                                        </p:attrNameLst>
                                      </p:cBhvr>
                                      <p:to>
                                        <p:strVal val="visible"/>
                                      </p:to>
                                    </p:set>
                                    <p:animEffect transition="in" filter="fade">
                                      <p:cBhvr>
                                        <p:cTn id="26" dur="500"/>
                                        <p:tgtEl>
                                          <p:spTgt spid="54"/>
                                        </p:tgtEl>
                                      </p:cBhvr>
                                    </p:animEffect>
                                  </p:childTnLst>
                                </p:cTn>
                              </p:par>
                            </p:childTnLst>
                          </p:cTn>
                        </p:par>
                        <p:par>
                          <p:cTn id="27" fill="hold">
                            <p:stCondLst>
                              <p:cond delay="1750"/>
                            </p:stCondLst>
                            <p:childTnLst>
                              <p:par>
                                <p:cTn id="28" presetID="42" presetClass="path" presetSubtype="0" accel="50000" decel="50000" fill="hold" nodeType="afterEffect">
                                  <p:stCondLst>
                                    <p:cond delay="500"/>
                                  </p:stCondLst>
                                  <p:childTnLst>
                                    <p:animMotion origin="layout" path="M -1.00052E-6 -0.00231 L -1.00052E-6 0.09815 " pathEditMode="relative" rAng="0" ptsTypes="AA">
                                      <p:cBhvr>
                                        <p:cTn id="29" dur="2000" fill="hold"/>
                                        <p:tgtEl>
                                          <p:spTgt spid="56"/>
                                        </p:tgtEl>
                                        <p:attrNameLst>
                                          <p:attrName>ppt_x</p:attrName>
                                          <p:attrName>ppt_y</p:attrName>
                                        </p:attrNameLst>
                                      </p:cBhvr>
                                      <p:rCtr x="0" y="5023"/>
                                    </p:animMotion>
                                  </p:childTnLst>
                                </p:cTn>
                              </p:par>
                              <p:par>
                                <p:cTn id="30" presetID="42" presetClass="path" presetSubtype="0" accel="50000" decel="50000" fill="hold" nodeType="withEffect">
                                  <p:stCondLst>
                                    <p:cond delay="500"/>
                                  </p:stCondLst>
                                  <p:childTnLst>
                                    <p:animMotion origin="layout" path="M -1.27671E-6 0.0125 L 0.00065 -0.10162 " pathEditMode="relative" rAng="0" ptsTypes="AA">
                                      <p:cBhvr>
                                        <p:cTn id="31" dur="2000" fill="hold"/>
                                        <p:tgtEl>
                                          <p:spTgt spid="54"/>
                                        </p:tgtEl>
                                        <p:attrNameLst>
                                          <p:attrName>ppt_x</p:attrName>
                                          <p:attrName>ppt_y</p:attrName>
                                        </p:attrNameLst>
                                      </p:cBhvr>
                                      <p:rCtr x="26" y="-5718"/>
                                    </p:animMotion>
                                  </p:childTnLst>
                                </p:cTn>
                              </p:par>
                              <p:par>
                                <p:cTn id="32" presetID="1" presetClass="exit" presetSubtype="0" fill="hold" grpId="1" nodeType="withEffect">
                                  <p:stCondLst>
                                    <p:cond delay="0"/>
                                  </p:stCondLst>
                                  <p:childTnLst>
                                    <p:set>
                                      <p:cBhvr>
                                        <p:cTn id="33" dur="1" fill="hold">
                                          <p:stCondLst>
                                            <p:cond delay="0"/>
                                          </p:stCondLst>
                                        </p:cTn>
                                        <p:tgtEl>
                                          <p:spTgt spid="3"/>
                                        </p:tgtEl>
                                        <p:attrNameLst>
                                          <p:attrName>style.visibility</p:attrName>
                                        </p:attrNameLst>
                                      </p:cBhvr>
                                      <p:to>
                                        <p:strVal val="hidden"/>
                                      </p:to>
                                    </p:set>
                                  </p:childTnLst>
                                </p:cTn>
                              </p:par>
                              <p:par>
                                <p:cTn id="34" presetID="1" presetClass="exit" presetSubtype="0" fill="hold" grpId="1" nodeType="withEffect">
                                  <p:stCondLst>
                                    <p:cond delay="0"/>
                                  </p:stCondLst>
                                  <p:childTnLst>
                                    <p:set>
                                      <p:cBhvr>
                                        <p:cTn id="35" dur="1" fill="hold">
                                          <p:stCondLst>
                                            <p:cond delay="0"/>
                                          </p:stCondLst>
                                        </p:cTn>
                                        <p:tgtEl>
                                          <p:spTgt spid="57"/>
                                        </p:tgtEl>
                                        <p:attrNameLst>
                                          <p:attrName>style.visibility</p:attrName>
                                        </p:attrNameLst>
                                      </p:cBhvr>
                                      <p:to>
                                        <p:strVal val="hidden"/>
                                      </p:to>
                                    </p:set>
                                  </p:childTnLst>
                                </p:cTn>
                              </p:par>
                              <p:par>
                                <p:cTn id="36" presetID="10" presetClass="exit" presetSubtype="0" fill="hold" nodeType="withEffect">
                                  <p:stCondLst>
                                    <p:cond delay="0"/>
                                  </p:stCondLst>
                                  <p:childTnLst>
                                    <p:animEffect transition="out" filter="fade">
                                      <p:cBhvr>
                                        <p:cTn id="37" dur="500"/>
                                        <p:tgtEl>
                                          <p:spTgt spid="52"/>
                                        </p:tgtEl>
                                      </p:cBhvr>
                                    </p:animEffect>
                                    <p:set>
                                      <p:cBhvr>
                                        <p:cTn id="38" dur="1" fill="hold">
                                          <p:stCondLst>
                                            <p:cond delay="499"/>
                                          </p:stCondLst>
                                        </p:cTn>
                                        <p:tgtEl>
                                          <p:spTgt spid="52"/>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37" presetClass="path" presetSubtype="0" accel="50000" decel="50000" fill="hold" nodeType="clickEffect">
                                  <p:stCondLst>
                                    <p:cond delay="0"/>
                                  </p:stCondLst>
                                  <p:childTnLst>
                                    <p:animMotion origin="layout" path="M 0.00143 -0.09491 L 0.08351 -0.11366 C 0.10005 -0.11482 0.12337 -0.10972 0.14565 -0.09306 C 0.17158 -0.07523 0.1919 -0.06065 0.20349 -0.03611 L 0.26316 0.05995 " pathEditMode="relative" rAng="1148995" ptsTypes="FffFF">
                                      <p:cBhvr>
                                        <p:cTn id="42" dur="2000" fill="hold"/>
                                        <p:tgtEl>
                                          <p:spTgt spid="54"/>
                                        </p:tgtEl>
                                        <p:attrNameLst>
                                          <p:attrName>ppt_x</p:attrName>
                                          <p:attrName>ppt_y</p:attrName>
                                        </p:attrNameLst>
                                      </p:cBhvr>
                                      <p:rCtr x="13809" y="4005"/>
                                    </p:animMotion>
                                  </p:childTnLst>
                                </p:cTn>
                              </p:par>
                              <p:par>
                                <p:cTn id="43" presetID="6" presetClass="emph" presetSubtype="0" fill="hold" nodeType="withEffect">
                                  <p:stCondLst>
                                    <p:cond delay="0"/>
                                  </p:stCondLst>
                                  <p:childTnLst>
                                    <p:animScale>
                                      <p:cBhvr>
                                        <p:cTn id="44" dur="2000" fill="hold"/>
                                        <p:tgtEl>
                                          <p:spTgt spid="54"/>
                                        </p:tgtEl>
                                      </p:cBhvr>
                                      <p:by x="25000" y="25000"/>
                                    </p:animScale>
                                  </p:childTnLst>
                                </p:cTn>
                              </p:par>
                              <p:par>
                                <p:cTn id="45" presetID="42" presetClass="path" presetSubtype="0" accel="50000" decel="50000" fill="hold" nodeType="withEffect">
                                  <p:stCondLst>
                                    <p:cond delay="0"/>
                                  </p:stCondLst>
                                  <p:childTnLst>
                                    <p:animMotion origin="layout" path="M 9.32777E-7 3.33333E-6 L 0.3068 0.11643 " pathEditMode="relative" rAng="0" ptsTypes="AA">
                                      <p:cBhvr>
                                        <p:cTn id="46" dur="2000" fill="hold"/>
                                        <p:tgtEl>
                                          <p:spTgt spid="55"/>
                                        </p:tgtEl>
                                        <p:attrNameLst>
                                          <p:attrName>ppt_x</p:attrName>
                                          <p:attrName>ppt_y</p:attrName>
                                        </p:attrNameLst>
                                      </p:cBhvr>
                                      <p:rCtr x="15334" y="5810"/>
                                    </p:animMotion>
                                  </p:childTnLst>
                                </p:cTn>
                              </p:par>
                              <p:par>
                                <p:cTn id="47" presetID="6" presetClass="emph" presetSubtype="0" fill="hold" nodeType="withEffect">
                                  <p:stCondLst>
                                    <p:cond delay="0"/>
                                  </p:stCondLst>
                                  <p:childTnLst>
                                    <p:animScale>
                                      <p:cBhvr>
                                        <p:cTn id="48" dur="2000" fill="hold"/>
                                        <p:tgtEl>
                                          <p:spTgt spid="55"/>
                                        </p:tgtEl>
                                      </p:cBhvr>
                                      <p:by x="25000" y="25000"/>
                                    </p:animScale>
                                  </p:childTnLst>
                                </p:cTn>
                              </p:par>
                              <p:par>
                                <p:cTn id="49" presetID="37" presetClass="path" presetSubtype="0" accel="50000" decel="50000" fill="hold" nodeType="withEffect">
                                  <p:stCondLst>
                                    <p:cond delay="0"/>
                                  </p:stCondLst>
                                  <p:childTnLst>
                                    <p:animMotion origin="layout" path="M -2.65763E-6 0.09815 L 0.11399 0.13403 C 0.1381 0.14653 0.17158 0.14074 0.20441 0.12199 C 0.24166 0.10487 0.27137 0.0794 0.28935 0.05162 L 0.37859 -0.08078 " pathEditMode="relative" rAng="-895908" ptsTypes="FffFF">
                                      <p:cBhvr>
                                        <p:cTn id="50" dur="2000" fill="hold"/>
                                        <p:tgtEl>
                                          <p:spTgt spid="56"/>
                                        </p:tgtEl>
                                        <p:attrNameLst>
                                          <p:attrName>ppt_x</p:attrName>
                                          <p:attrName>ppt_y</p:attrName>
                                        </p:attrNameLst>
                                      </p:cBhvr>
                                      <p:rCtr x="19789" y="-3194"/>
                                    </p:animMotion>
                                  </p:childTnLst>
                                </p:cTn>
                              </p:par>
                              <p:par>
                                <p:cTn id="51" presetID="6" presetClass="emph" presetSubtype="0" fill="hold" nodeType="withEffect">
                                  <p:stCondLst>
                                    <p:cond delay="0"/>
                                  </p:stCondLst>
                                  <p:childTnLst>
                                    <p:animScale>
                                      <p:cBhvr>
                                        <p:cTn id="52" dur="2000" fill="hold"/>
                                        <p:tgtEl>
                                          <p:spTgt spid="56"/>
                                        </p:tgtEl>
                                      </p:cBhvr>
                                      <p:by x="25000" y="25000"/>
                                    </p:animScale>
                                  </p:childTnLst>
                                </p:cTn>
                              </p:par>
                              <p:par>
                                <p:cTn id="53" presetID="3" presetClass="exit" presetSubtype="10" fill="hold" grpId="0" nodeType="withEffect">
                                  <p:stCondLst>
                                    <p:cond delay="0"/>
                                  </p:stCondLst>
                                  <p:childTnLst>
                                    <p:animEffect transition="out" filter="blinds(horizontal)">
                                      <p:cBhvr>
                                        <p:cTn id="54" dur="500"/>
                                        <p:tgtEl>
                                          <p:spTgt spid="47"/>
                                        </p:tgtEl>
                                      </p:cBhvr>
                                    </p:animEffect>
                                    <p:set>
                                      <p:cBhvr>
                                        <p:cTn id="55" dur="1" fill="hold">
                                          <p:stCondLst>
                                            <p:cond delay="499"/>
                                          </p:stCondLst>
                                        </p:cTn>
                                        <p:tgtEl>
                                          <p:spTgt spid="47"/>
                                        </p:tgtEl>
                                        <p:attrNameLst>
                                          <p:attrName>style.visibility</p:attrName>
                                        </p:attrNameLst>
                                      </p:cBhvr>
                                      <p:to>
                                        <p:strVal val="hidden"/>
                                      </p:to>
                                    </p:set>
                                  </p:childTnLst>
                                </p:cTn>
                              </p:par>
                            </p:childTnLst>
                          </p:cTn>
                        </p:par>
                        <p:par>
                          <p:cTn id="56" fill="hold">
                            <p:stCondLst>
                              <p:cond delay="2000"/>
                            </p:stCondLst>
                            <p:childTnLst>
                              <p:par>
                                <p:cTn id="57" presetID="22" presetClass="entr" presetSubtype="4"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down)">
                                      <p:cBhvr>
                                        <p:cTn id="59" dur="500"/>
                                        <p:tgtEl>
                                          <p:spTgt spid="9"/>
                                        </p:tgtEl>
                                      </p:cBhvr>
                                    </p:animEffect>
                                  </p:childTnLst>
                                </p:cTn>
                              </p:par>
                              <p:par>
                                <p:cTn id="60" presetID="22" presetClass="entr" presetSubtype="4" fill="hold" grpId="0" nodeType="withEffect">
                                  <p:stCondLst>
                                    <p:cond delay="0"/>
                                  </p:stCondLst>
                                  <p:childTnLst>
                                    <p:set>
                                      <p:cBhvr>
                                        <p:cTn id="61" dur="1" fill="hold">
                                          <p:stCondLst>
                                            <p:cond delay="0"/>
                                          </p:stCondLst>
                                        </p:cTn>
                                        <p:tgtEl>
                                          <p:spTgt spid="45"/>
                                        </p:tgtEl>
                                        <p:attrNameLst>
                                          <p:attrName>style.visibility</p:attrName>
                                        </p:attrNameLst>
                                      </p:cBhvr>
                                      <p:to>
                                        <p:strVal val="visible"/>
                                      </p:to>
                                    </p:set>
                                    <p:animEffect transition="in" filter="wipe(down)">
                                      <p:cBhvr>
                                        <p:cTn id="62" dur="500"/>
                                        <p:tgtEl>
                                          <p:spTgt spid="45"/>
                                        </p:tgtEl>
                                      </p:cBhvr>
                                    </p:animEffect>
                                  </p:childTnLst>
                                </p:cTn>
                              </p:par>
                              <p:par>
                                <p:cTn id="63" presetID="22" presetClass="entr" presetSubtype="4" fill="hold" grpId="0" nodeType="withEffect">
                                  <p:stCondLst>
                                    <p:cond delay="0"/>
                                  </p:stCondLst>
                                  <p:childTnLst>
                                    <p:set>
                                      <p:cBhvr>
                                        <p:cTn id="64" dur="1" fill="hold">
                                          <p:stCondLst>
                                            <p:cond delay="0"/>
                                          </p:stCondLst>
                                        </p:cTn>
                                        <p:tgtEl>
                                          <p:spTgt spid="58"/>
                                        </p:tgtEl>
                                        <p:attrNameLst>
                                          <p:attrName>style.visibility</p:attrName>
                                        </p:attrNameLst>
                                      </p:cBhvr>
                                      <p:to>
                                        <p:strVal val="visible"/>
                                      </p:to>
                                    </p:set>
                                    <p:animEffect transition="in" filter="wipe(down)">
                                      <p:cBhvr>
                                        <p:cTn id="65" dur="500"/>
                                        <p:tgtEl>
                                          <p:spTgt spid="58"/>
                                        </p:tgtEl>
                                      </p:cBhvr>
                                    </p:animEffect>
                                  </p:childTnLst>
                                </p:cTn>
                              </p:par>
                            </p:childTnLst>
                          </p:cTn>
                        </p:par>
                      </p:childTnLst>
                    </p:cTn>
                  </p:par>
                  <p:par>
                    <p:cTn id="66" fill="hold">
                      <p:stCondLst>
                        <p:cond delay="indefinite"/>
                      </p:stCondLst>
                      <p:childTnLst>
                        <p:par>
                          <p:cTn id="67" fill="hold">
                            <p:stCondLst>
                              <p:cond delay="0"/>
                            </p:stCondLst>
                            <p:childTnLst>
                              <p:par>
                                <p:cTn id="68" presetID="3" presetClass="entr" presetSubtype="10" fill="hold" nodeType="clickEffect">
                                  <p:stCondLst>
                                    <p:cond delay="0"/>
                                  </p:stCondLst>
                                  <p:childTnLst>
                                    <p:set>
                                      <p:cBhvr>
                                        <p:cTn id="69" dur="1" fill="hold">
                                          <p:stCondLst>
                                            <p:cond delay="0"/>
                                          </p:stCondLst>
                                        </p:cTn>
                                        <p:tgtEl>
                                          <p:spTgt spid="5"/>
                                        </p:tgtEl>
                                        <p:attrNameLst>
                                          <p:attrName>style.visibility</p:attrName>
                                        </p:attrNameLst>
                                      </p:cBhvr>
                                      <p:to>
                                        <p:strVal val="visible"/>
                                      </p:to>
                                    </p:set>
                                    <p:animEffect transition="in" filter="blinds(horizontal)">
                                      <p:cBhvr>
                                        <p:cTn id="70" dur="500"/>
                                        <p:tgtEl>
                                          <p:spTgt spid="5"/>
                                        </p:tgtEl>
                                      </p:cBhvr>
                                    </p:animEffect>
                                  </p:childTnLst>
                                </p:cTn>
                              </p:par>
                              <p:par>
                                <p:cTn id="71" presetID="3" presetClass="entr" presetSubtype="10" fill="hold" nodeType="withEffect">
                                  <p:stCondLst>
                                    <p:cond delay="0"/>
                                  </p:stCondLst>
                                  <p:childTnLst>
                                    <p:set>
                                      <p:cBhvr>
                                        <p:cTn id="72" dur="1" fill="hold">
                                          <p:stCondLst>
                                            <p:cond delay="0"/>
                                          </p:stCondLst>
                                        </p:cTn>
                                        <p:tgtEl>
                                          <p:spTgt spid="53">
                                            <p:txEl>
                                              <p:pRg st="2" end="2"/>
                                            </p:txEl>
                                          </p:spTgt>
                                        </p:tgtEl>
                                        <p:attrNameLst>
                                          <p:attrName>style.visibility</p:attrName>
                                        </p:attrNameLst>
                                      </p:cBhvr>
                                      <p:to>
                                        <p:strVal val="visible"/>
                                      </p:to>
                                    </p:set>
                                    <p:animEffect transition="in" filter="blinds(horizontal)">
                                      <p:cBhvr>
                                        <p:cTn id="73" dur="500"/>
                                        <p:tgtEl>
                                          <p:spTgt spid="53">
                                            <p:txEl>
                                              <p:pRg st="2" end="2"/>
                                            </p:txEl>
                                          </p:spTgt>
                                        </p:tgtEl>
                                      </p:cBhvr>
                                    </p:animEffect>
                                  </p:childTnLst>
                                </p:cTn>
                              </p:par>
                              <p:par>
                                <p:cTn id="74" presetID="1" presetClass="entr" presetSubtype="0" fill="hold" grpId="0" nodeType="withEffect">
                                  <p:stCondLst>
                                    <p:cond delay="0"/>
                                  </p:stCondLst>
                                  <p:childTnLst>
                                    <p:set>
                                      <p:cBhvr>
                                        <p:cTn id="75" dur="1" fill="hold">
                                          <p:stCondLst>
                                            <p:cond delay="0"/>
                                          </p:stCondLst>
                                        </p:cTn>
                                        <p:tgtEl>
                                          <p:spTgt spid="50"/>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0" nodeType="clickEffect">
                                  <p:stCondLst>
                                    <p:cond delay="0"/>
                                  </p:stCondLst>
                                  <p:childTnLst>
                                    <p:set>
                                      <p:cBhvr>
                                        <p:cTn id="79" dur="1" fill="hold">
                                          <p:stCondLst>
                                            <p:cond delay="0"/>
                                          </p:stCondLst>
                                        </p:cTn>
                                        <p:tgtEl>
                                          <p:spTgt spid="11"/>
                                        </p:tgtEl>
                                        <p:attrNameLst>
                                          <p:attrName>style.visibility</p:attrName>
                                        </p:attrNameLst>
                                      </p:cBhvr>
                                      <p:to>
                                        <p:strVal val="visible"/>
                                      </p:to>
                                    </p:set>
                                  </p:childTnLst>
                                </p:cTn>
                              </p:par>
                            </p:childTnLst>
                          </p:cTn>
                        </p:par>
                      </p:childTnLst>
                    </p:cTn>
                  </p:par>
                  <p:par>
                    <p:cTn id="80" fill="hold">
                      <p:stCondLst>
                        <p:cond delay="indefinite"/>
                      </p:stCondLst>
                      <p:childTnLst>
                        <p:par>
                          <p:cTn id="81" fill="hold">
                            <p:stCondLst>
                              <p:cond delay="0"/>
                            </p:stCondLst>
                            <p:childTnLst>
                              <p:par>
                                <p:cTn id="82" presetID="1" presetClass="entr" presetSubtype="0" fill="hold" nodeType="clickEffect">
                                  <p:stCondLst>
                                    <p:cond delay="0"/>
                                  </p:stCondLst>
                                  <p:childTnLst>
                                    <p:set>
                                      <p:cBhvr>
                                        <p:cTn id="83" dur="1" fill="hold">
                                          <p:stCondLst>
                                            <p:cond delay="0"/>
                                          </p:stCondLst>
                                        </p:cTn>
                                        <p:tgtEl>
                                          <p:spTgt spid="4"/>
                                        </p:tgtEl>
                                        <p:attrNameLst>
                                          <p:attrName>style.visibility</p:attrName>
                                        </p:attrNameLst>
                                      </p:cBhvr>
                                      <p:to>
                                        <p:strVal val="visible"/>
                                      </p:to>
                                    </p:set>
                                  </p:childTnLst>
                                </p:cTn>
                              </p:par>
                              <p:par>
                                <p:cTn id="84" presetID="3" presetClass="entr" presetSubtype="10" fill="hold" nodeType="withEffect">
                                  <p:stCondLst>
                                    <p:cond delay="0"/>
                                  </p:stCondLst>
                                  <p:childTnLst>
                                    <p:set>
                                      <p:cBhvr>
                                        <p:cTn id="85" dur="1" fill="hold">
                                          <p:stCondLst>
                                            <p:cond delay="0"/>
                                          </p:stCondLst>
                                        </p:cTn>
                                        <p:tgtEl>
                                          <p:spTgt spid="53">
                                            <p:txEl>
                                              <p:pRg st="3" end="3"/>
                                            </p:txEl>
                                          </p:spTgt>
                                        </p:tgtEl>
                                        <p:attrNameLst>
                                          <p:attrName>style.visibility</p:attrName>
                                        </p:attrNameLst>
                                      </p:cBhvr>
                                      <p:to>
                                        <p:strVal val="visible"/>
                                      </p:to>
                                    </p:set>
                                    <p:animEffect transition="in" filter="blinds(horizontal)">
                                      <p:cBhvr>
                                        <p:cTn id="86" dur="500"/>
                                        <p:tgtEl>
                                          <p:spTgt spid="53">
                                            <p:txEl>
                                              <p:pRg st="3" end="3"/>
                                            </p:txEl>
                                          </p:spTgt>
                                        </p:tgtEl>
                                      </p:cBhvr>
                                    </p:animEffect>
                                  </p:childTnLst>
                                </p:cTn>
                              </p:par>
                              <p:par>
                                <p:cTn id="87" presetID="0" presetClass="path" presetSubtype="0" accel="50000" decel="50000" fill="hold" nodeType="withEffect">
                                  <p:stCondLst>
                                    <p:cond delay="0"/>
                                  </p:stCondLst>
                                  <p:childTnLst>
                                    <p:animMotion origin="layout" path="M 0.42813 -0.27961 L -4.16667E-6 3.79278E-6 " pathEditMode="relative" rAng="0" ptsTypes="AA">
                                      <p:cBhvr>
                                        <p:cTn id="88" dur="2000" fill="hold"/>
                                        <p:tgtEl>
                                          <p:spTgt spid="4"/>
                                        </p:tgtEl>
                                        <p:attrNameLst>
                                          <p:attrName>ppt_x</p:attrName>
                                          <p:attrName>ppt_y</p:attrName>
                                        </p:attrNameLst>
                                      </p:cBhvr>
                                      <p:rCtr x="-21406" y="13969"/>
                                    </p:animMotion>
                                  </p:childTnLst>
                                </p:cTn>
                              </p:par>
                              <p:par>
                                <p:cTn id="89" presetID="3" presetClass="entr" presetSubtype="10" fill="hold" grpId="0" nodeType="withEffect">
                                  <p:stCondLst>
                                    <p:cond delay="0"/>
                                  </p:stCondLst>
                                  <p:childTnLst>
                                    <p:set>
                                      <p:cBhvr>
                                        <p:cTn id="90" dur="1" fill="hold">
                                          <p:stCondLst>
                                            <p:cond delay="0"/>
                                          </p:stCondLst>
                                        </p:cTn>
                                        <p:tgtEl>
                                          <p:spTgt spid="44"/>
                                        </p:tgtEl>
                                        <p:attrNameLst>
                                          <p:attrName>style.visibility</p:attrName>
                                        </p:attrNameLst>
                                      </p:cBhvr>
                                      <p:to>
                                        <p:strVal val="visible"/>
                                      </p:to>
                                    </p:set>
                                    <p:animEffect transition="in" filter="blinds(horizontal)">
                                      <p:cBhvr>
                                        <p:cTn id="91" dur="500"/>
                                        <p:tgtEl>
                                          <p:spTgt spid="44"/>
                                        </p:tgtEl>
                                      </p:cBhvr>
                                    </p:animEffect>
                                  </p:childTnLst>
                                </p:cTn>
                              </p:par>
                            </p:childTnLst>
                          </p:cTn>
                        </p:par>
                      </p:childTnLst>
                    </p:cTn>
                  </p:par>
                  <p:par>
                    <p:cTn id="92" fill="hold">
                      <p:stCondLst>
                        <p:cond delay="indefinite"/>
                      </p:stCondLst>
                      <p:childTnLst>
                        <p:par>
                          <p:cTn id="93" fill="hold">
                            <p:stCondLst>
                              <p:cond delay="0"/>
                            </p:stCondLst>
                            <p:childTnLst>
                              <p:par>
                                <p:cTn id="94" presetID="17" presetClass="entr" presetSubtype="8" fill="hold" nodeType="clickEffect">
                                  <p:stCondLst>
                                    <p:cond delay="0"/>
                                  </p:stCondLst>
                                  <p:childTnLst>
                                    <p:set>
                                      <p:cBhvr>
                                        <p:cTn id="95" dur="1" fill="hold">
                                          <p:stCondLst>
                                            <p:cond delay="0"/>
                                          </p:stCondLst>
                                        </p:cTn>
                                        <p:tgtEl>
                                          <p:spTgt spid="41"/>
                                        </p:tgtEl>
                                        <p:attrNameLst>
                                          <p:attrName>style.visibility</p:attrName>
                                        </p:attrNameLst>
                                      </p:cBhvr>
                                      <p:to>
                                        <p:strVal val="visible"/>
                                      </p:to>
                                    </p:set>
                                    <p:anim calcmode="lin" valueType="num">
                                      <p:cBhvr>
                                        <p:cTn id="96" dur="500" fill="hold"/>
                                        <p:tgtEl>
                                          <p:spTgt spid="41"/>
                                        </p:tgtEl>
                                        <p:attrNameLst>
                                          <p:attrName>ppt_x</p:attrName>
                                        </p:attrNameLst>
                                      </p:cBhvr>
                                      <p:tavLst>
                                        <p:tav tm="0">
                                          <p:val>
                                            <p:strVal val="#ppt_x-#ppt_w/2"/>
                                          </p:val>
                                        </p:tav>
                                        <p:tav tm="100000">
                                          <p:val>
                                            <p:strVal val="#ppt_x"/>
                                          </p:val>
                                        </p:tav>
                                      </p:tavLst>
                                    </p:anim>
                                    <p:anim calcmode="lin" valueType="num">
                                      <p:cBhvr>
                                        <p:cTn id="97" dur="500" fill="hold"/>
                                        <p:tgtEl>
                                          <p:spTgt spid="41"/>
                                        </p:tgtEl>
                                        <p:attrNameLst>
                                          <p:attrName>ppt_y</p:attrName>
                                        </p:attrNameLst>
                                      </p:cBhvr>
                                      <p:tavLst>
                                        <p:tav tm="0">
                                          <p:val>
                                            <p:strVal val="#ppt_y"/>
                                          </p:val>
                                        </p:tav>
                                        <p:tav tm="100000">
                                          <p:val>
                                            <p:strVal val="#ppt_y"/>
                                          </p:val>
                                        </p:tav>
                                      </p:tavLst>
                                    </p:anim>
                                    <p:anim calcmode="lin" valueType="num">
                                      <p:cBhvr>
                                        <p:cTn id="98" dur="500" fill="hold"/>
                                        <p:tgtEl>
                                          <p:spTgt spid="41"/>
                                        </p:tgtEl>
                                        <p:attrNameLst>
                                          <p:attrName>ppt_w</p:attrName>
                                        </p:attrNameLst>
                                      </p:cBhvr>
                                      <p:tavLst>
                                        <p:tav tm="0">
                                          <p:val>
                                            <p:fltVal val="0"/>
                                          </p:val>
                                        </p:tav>
                                        <p:tav tm="100000">
                                          <p:val>
                                            <p:strVal val="#ppt_w"/>
                                          </p:val>
                                        </p:tav>
                                      </p:tavLst>
                                    </p:anim>
                                    <p:anim calcmode="lin" valueType="num">
                                      <p:cBhvr>
                                        <p:cTn id="99" dur="500" fill="hold"/>
                                        <p:tgtEl>
                                          <p:spTgt spid="41"/>
                                        </p:tgtEl>
                                        <p:attrNameLst>
                                          <p:attrName>ppt_h</p:attrName>
                                        </p:attrNameLst>
                                      </p:cBhvr>
                                      <p:tavLst>
                                        <p:tav tm="0">
                                          <p:val>
                                            <p:strVal val="#ppt_h"/>
                                          </p:val>
                                        </p:tav>
                                        <p:tav tm="100000">
                                          <p:val>
                                            <p:strVal val="#ppt_h"/>
                                          </p:val>
                                        </p:tav>
                                      </p:tavLst>
                                    </p:anim>
                                  </p:childTnLst>
                                </p:cTn>
                              </p:par>
                              <p:par>
                                <p:cTn id="100" presetID="3" presetClass="entr" presetSubtype="10" fill="hold" grpId="0" nodeType="withEffect">
                                  <p:stCondLst>
                                    <p:cond delay="0"/>
                                  </p:stCondLst>
                                  <p:childTnLst>
                                    <p:set>
                                      <p:cBhvr>
                                        <p:cTn id="101" dur="1" fill="hold">
                                          <p:stCondLst>
                                            <p:cond delay="0"/>
                                          </p:stCondLst>
                                        </p:cTn>
                                        <p:tgtEl>
                                          <p:spTgt spid="48"/>
                                        </p:tgtEl>
                                        <p:attrNameLst>
                                          <p:attrName>style.visibility</p:attrName>
                                        </p:attrNameLst>
                                      </p:cBhvr>
                                      <p:to>
                                        <p:strVal val="visible"/>
                                      </p:to>
                                    </p:set>
                                    <p:animEffect transition="in" filter="blinds(horizontal)">
                                      <p:cBhvr>
                                        <p:cTn id="102" dur="500"/>
                                        <p:tgtEl>
                                          <p:spTgt spid="48"/>
                                        </p:tgtEl>
                                      </p:cBhvr>
                                    </p:animEffect>
                                  </p:childTnLst>
                                </p:cTn>
                              </p:par>
                            </p:childTnLst>
                          </p:cTn>
                        </p:par>
                      </p:childTnLst>
                    </p:cTn>
                  </p:par>
                  <p:par>
                    <p:cTn id="103" fill="hold">
                      <p:stCondLst>
                        <p:cond delay="indefinite"/>
                      </p:stCondLst>
                      <p:childTnLst>
                        <p:par>
                          <p:cTn id="104" fill="hold">
                            <p:stCondLst>
                              <p:cond delay="0"/>
                            </p:stCondLst>
                            <p:childTnLst>
                              <p:par>
                                <p:cTn id="105" presetID="3" presetClass="entr" presetSubtype="10" fill="hold" nodeType="clickEffect">
                                  <p:stCondLst>
                                    <p:cond delay="0"/>
                                  </p:stCondLst>
                                  <p:childTnLst>
                                    <p:set>
                                      <p:cBhvr>
                                        <p:cTn id="106" dur="1" fill="hold">
                                          <p:stCondLst>
                                            <p:cond delay="0"/>
                                          </p:stCondLst>
                                        </p:cTn>
                                        <p:tgtEl>
                                          <p:spTgt spid="53">
                                            <p:txEl>
                                              <p:pRg st="4" end="4"/>
                                            </p:txEl>
                                          </p:spTgt>
                                        </p:tgtEl>
                                        <p:attrNameLst>
                                          <p:attrName>style.visibility</p:attrName>
                                        </p:attrNameLst>
                                      </p:cBhvr>
                                      <p:to>
                                        <p:strVal val="visible"/>
                                      </p:to>
                                    </p:set>
                                    <p:animEffect transition="in" filter="blinds(horizontal)">
                                      <p:cBhvr>
                                        <p:cTn id="107" dur="500"/>
                                        <p:tgtEl>
                                          <p:spTgt spid="5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44" grpId="0"/>
      <p:bldP spid="47" grpId="0"/>
      <p:bldP spid="48" grpId="0" animBg="1"/>
      <p:bldP spid="50" grpId="0"/>
      <p:bldP spid="3" grpId="0" animBg="1"/>
      <p:bldP spid="3" grpId="1" animBg="1"/>
      <p:bldP spid="57" grpId="0" animBg="1"/>
      <p:bldP spid="57" grpId="1" animBg="1"/>
      <p:bldP spid="9" grpId="0" animBg="1"/>
      <p:bldP spid="45" grpId="0" animBg="1"/>
      <p:bldP spid="58"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Freeform 8"/>
          <p:cNvSpPr>
            <a:spLocks/>
          </p:cNvSpPr>
          <p:nvPr/>
        </p:nvSpPr>
        <p:spPr bwMode="auto">
          <a:xfrm>
            <a:off x="1033389" y="3930309"/>
            <a:ext cx="10179908" cy="1022691"/>
          </a:xfrm>
          <a:custGeom>
            <a:avLst/>
            <a:gdLst>
              <a:gd name="T0" fmla="*/ 3072 w 4684"/>
              <a:gd name="T1" fmla="*/ 5 h 3185"/>
              <a:gd name="T2" fmla="*/ 3264 w 4684"/>
              <a:gd name="T3" fmla="*/ 40 h 3185"/>
              <a:gd name="T4" fmla="*/ 3445 w 4684"/>
              <a:gd name="T5" fmla="*/ 107 h 3185"/>
              <a:gd name="T6" fmla="*/ 3607 w 4684"/>
              <a:gd name="T7" fmla="*/ 202 h 3185"/>
              <a:gd name="T8" fmla="*/ 3753 w 4684"/>
              <a:gd name="T9" fmla="*/ 323 h 3185"/>
              <a:gd name="T10" fmla="*/ 3874 w 4684"/>
              <a:gd name="T11" fmla="*/ 469 h 3185"/>
              <a:gd name="T12" fmla="*/ 3969 w 4684"/>
              <a:gd name="T13" fmla="*/ 631 h 3185"/>
              <a:gd name="T14" fmla="*/ 4036 w 4684"/>
              <a:gd name="T15" fmla="*/ 812 h 3185"/>
              <a:gd name="T16" fmla="*/ 4072 w 4684"/>
              <a:gd name="T17" fmla="*/ 1004 h 3185"/>
              <a:gd name="T18" fmla="*/ 4072 w 4684"/>
              <a:gd name="T19" fmla="*/ 1200 h 3185"/>
              <a:gd name="T20" fmla="*/ 4040 w 4684"/>
              <a:gd name="T21" fmla="*/ 1385 h 3185"/>
              <a:gd name="T22" fmla="*/ 4193 w 4684"/>
              <a:gd name="T23" fmla="*/ 1449 h 3185"/>
              <a:gd name="T24" fmla="*/ 4331 w 4684"/>
              <a:gd name="T25" fmla="*/ 1539 h 3185"/>
              <a:gd name="T26" fmla="*/ 4450 w 4684"/>
              <a:gd name="T27" fmla="*/ 1650 h 3185"/>
              <a:gd name="T28" fmla="*/ 4549 w 4684"/>
              <a:gd name="T29" fmla="*/ 1782 h 3185"/>
              <a:gd name="T30" fmla="*/ 4621 w 4684"/>
              <a:gd name="T31" fmla="*/ 1930 h 3185"/>
              <a:gd name="T32" fmla="*/ 4668 w 4684"/>
              <a:gd name="T33" fmla="*/ 2091 h 3185"/>
              <a:gd name="T34" fmla="*/ 4684 w 4684"/>
              <a:gd name="T35" fmla="*/ 2263 h 3185"/>
              <a:gd name="T36" fmla="*/ 4668 w 4684"/>
              <a:gd name="T37" fmla="*/ 2438 h 3185"/>
              <a:gd name="T38" fmla="*/ 4620 w 4684"/>
              <a:gd name="T39" fmla="*/ 2602 h 3185"/>
              <a:gd name="T40" fmla="*/ 4544 w 4684"/>
              <a:gd name="T41" fmla="*/ 2752 h 3185"/>
              <a:gd name="T42" fmla="*/ 4443 w 4684"/>
              <a:gd name="T43" fmla="*/ 2885 h 3185"/>
              <a:gd name="T44" fmla="*/ 4321 w 4684"/>
              <a:gd name="T45" fmla="*/ 2997 h 3185"/>
              <a:gd name="T46" fmla="*/ 4178 w 4684"/>
              <a:gd name="T47" fmla="*/ 3085 h 3185"/>
              <a:gd name="T48" fmla="*/ 4020 w 4684"/>
              <a:gd name="T49" fmla="*/ 3148 h 3185"/>
              <a:gd name="T50" fmla="*/ 3851 w 4684"/>
              <a:gd name="T51" fmla="*/ 3181 h 3185"/>
              <a:gd name="T52" fmla="*/ 923 w 4684"/>
              <a:gd name="T53" fmla="*/ 3185 h 3185"/>
              <a:gd name="T54" fmla="*/ 746 w 4684"/>
              <a:gd name="T55" fmla="*/ 3168 h 3185"/>
              <a:gd name="T56" fmla="*/ 582 w 4684"/>
              <a:gd name="T57" fmla="*/ 3120 h 3185"/>
              <a:gd name="T58" fmla="*/ 433 w 4684"/>
              <a:gd name="T59" fmla="*/ 3044 h 3185"/>
              <a:gd name="T60" fmla="*/ 300 w 4684"/>
              <a:gd name="T61" fmla="*/ 2943 h 3185"/>
              <a:gd name="T62" fmla="*/ 188 w 4684"/>
              <a:gd name="T63" fmla="*/ 2821 h 3185"/>
              <a:gd name="T64" fmla="*/ 100 w 4684"/>
              <a:gd name="T65" fmla="*/ 2678 h 3185"/>
              <a:gd name="T66" fmla="*/ 37 w 4684"/>
              <a:gd name="T67" fmla="*/ 2522 h 3185"/>
              <a:gd name="T68" fmla="*/ 4 w 4684"/>
              <a:gd name="T69" fmla="*/ 2353 h 3185"/>
              <a:gd name="T70" fmla="*/ 4 w 4684"/>
              <a:gd name="T71" fmla="*/ 2173 h 3185"/>
              <a:gd name="T72" fmla="*/ 38 w 4684"/>
              <a:gd name="T73" fmla="*/ 2000 h 3185"/>
              <a:gd name="T74" fmla="*/ 103 w 4684"/>
              <a:gd name="T75" fmla="*/ 1839 h 3185"/>
              <a:gd name="T76" fmla="*/ 195 w 4684"/>
              <a:gd name="T77" fmla="*/ 1697 h 3185"/>
              <a:gd name="T78" fmla="*/ 312 w 4684"/>
              <a:gd name="T79" fmla="*/ 1573 h 3185"/>
              <a:gd name="T80" fmla="*/ 450 w 4684"/>
              <a:gd name="T81" fmla="*/ 1472 h 3185"/>
              <a:gd name="T82" fmla="*/ 605 w 4684"/>
              <a:gd name="T83" fmla="*/ 1398 h 3185"/>
              <a:gd name="T84" fmla="*/ 578 w 4684"/>
              <a:gd name="T85" fmla="*/ 1257 h 3185"/>
              <a:gd name="T86" fmla="*/ 578 w 4684"/>
              <a:gd name="T87" fmla="*/ 1105 h 3185"/>
              <a:gd name="T88" fmla="*/ 609 w 4684"/>
              <a:gd name="T89" fmla="*/ 951 h 3185"/>
              <a:gd name="T90" fmla="*/ 669 w 4684"/>
              <a:gd name="T91" fmla="*/ 812 h 3185"/>
              <a:gd name="T92" fmla="*/ 753 w 4684"/>
              <a:gd name="T93" fmla="*/ 686 h 3185"/>
              <a:gd name="T94" fmla="*/ 858 w 4684"/>
              <a:gd name="T95" fmla="*/ 581 h 3185"/>
              <a:gd name="T96" fmla="*/ 984 w 4684"/>
              <a:gd name="T97" fmla="*/ 497 h 3185"/>
              <a:gd name="T98" fmla="*/ 1123 w 4684"/>
              <a:gd name="T99" fmla="*/ 437 h 3185"/>
              <a:gd name="T100" fmla="*/ 1277 w 4684"/>
              <a:gd name="T101" fmla="*/ 406 h 3185"/>
              <a:gd name="T102" fmla="*/ 1435 w 4684"/>
              <a:gd name="T103" fmla="*/ 406 h 3185"/>
              <a:gd name="T104" fmla="*/ 1585 w 4684"/>
              <a:gd name="T105" fmla="*/ 436 h 3185"/>
              <a:gd name="T106" fmla="*/ 1723 w 4684"/>
              <a:gd name="T107" fmla="*/ 494 h 3185"/>
              <a:gd name="T108" fmla="*/ 1846 w 4684"/>
              <a:gd name="T109" fmla="*/ 575 h 3185"/>
              <a:gd name="T110" fmla="*/ 1952 w 4684"/>
              <a:gd name="T111" fmla="*/ 678 h 3185"/>
              <a:gd name="T112" fmla="*/ 2037 w 4684"/>
              <a:gd name="T113" fmla="*/ 516 h 3185"/>
              <a:gd name="T114" fmla="*/ 2147 w 4684"/>
              <a:gd name="T115" fmla="*/ 370 h 3185"/>
              <a:gd name="T116" fmla="*/ 2279 w 4684"/>
              <a:gd name="T117" fmla="*/ 244 h 3185"/>
              <a:gd name="T118" fmla="*/ 2430 w 4684"/>
              <a:gd name="T119" fmla="*/ 141 h 3185"/>
              <a:gd name="T120" fmla="*/ 2598 w 4684"/>
              <a:gd name="T121" fmla="*/ 66 h 3185"/>
              <a:gd name="T122" fmla="*/ 2779 w 4684"/>
              <a:gd name="T123" fmla="*/ 17 h 3185"/>
              <a:gd name="T124" fmla="*/ 2971 w 4684"/>
              <a:gd name="T125" fmla="*/ 0 h 3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684" h="3185">
                <a:moveTo>
                  <a:pt x="2971" y="0"/>
                </a:moveTo>
                <a:lnTo>
                  <a:pt x="3072" y="5"/>
                </a:lnTo>
                <a:lnTo>
                  <a:pt x="3169" y="19"/>
                </a:lnTo>
                <a:lnTo>
                  <a:pt x="3264" y="40"/>
                </a:lnTo>
                <a:lnTo>
                  <a:pt x="3357" y="70"/>
                </a:lnTo>
                <a:lnTo>
                  <a:pt x="3445" y="107"/>
                </a:lnTo>
                <a:lnTo>
                  <a:pt x="3529" y="151"/>
                </a:lnTo>
                <a:lnTo>
                  <a:pt x="3607" y="202"/>
                </a:lnTo>
                <a:lnTo>
                  <a:pt x="3683" y="261"/>
                </a:lnTo>
                <a:lnTo>
                  <a:pt x="3753" y="323"/>
                </a:lnTo>
                <a:lnTo>
                  <a:pt x="3815" y="393"/>
                </a:lnTo>
                <a:lnTo>
                  <a:pt x="3874" y="469"/>
                </a:lnTo>
                <a:lnTo>
                  <a:pt x="3925" y="547"/>
                </a:lnTo>
                <a:lnTo>
                  <a:pt x="3969" y="631"/>
                </a:lnTo>
                <a:lnTo>
                  <a:pt x="4006" y="719"/>
                </a:lnTo>
                <a:lnTo>
                  <a:pt x="4036" y="812"/>
                </a:lnTo>
                <a:lnTo>
                  <a:pt x="4057" y="907"/>
                </a:lnTo>
                <a:lnTo>
                  <a:pt x="4072" y="1004"/>
                </a:lnTo>
                <a:lnTo>
                  <a:pt x="4076" y="1105"/>
                </a:lnTo>
                <a:lnTo>
                  <a:pt x="4072" y="1200"/>
                </a:lnTo>
                <a:lnTo>
                  <a:pt x="4060" y="1294"/>
                </a:lnTo>
                <a:lnTo>
                  <a:pt x="4040" y="1385"/>
                </a:lnTo>
                <a:lnTo>
                  <a:pt x="4119" y="1413"/>
                </a:lnTo>
                <a:lnTo>
                  <a:pt x="4193" y="1449"/>
                </a:lnTo>
                <a:lnTo>
                  <a:pt x="4264" y="1490"/>
                </a:lnTo>
                <a:lnTo>
                  <a:pt x="4331" y="1539"/>
                </a:lnTo>
                <a:lnTo>
                  <a:pt x="4393" y="1591"/>
                </a:lnTo>
                <a:lnTo>
                  <a:pt x="4450" y="1650"/>
                </a:lnTo>
                <a:lnTo>
                  <a:pt x="4502" y="1714"/>
                </a:lnTo>
                <a:lnTo>
                  <a:pt x="4549" y="1782"/>
                </a:lnTo>
                <a:lnTo>
                  <a:pt x="4588" y="1853"/>
                </a:lnTo>
                <a:lnTo>
                  <a:pt x="4621" y="1930"/>
                </a:lnTo>
                <a:lnTo>
                  <a:pt x="4648" y="2008"/>
                </a:lnTo>
                <a:lnTo>
                  <a:pt x="4668" y="2091"/>
                </a:lnTo>
                <a:lnTo>
                  <a:pt x="4679" y="2176"/>
                </a:lnTo>
                <a:lnTo>
                  <a:pt x="4684" y="2263"/>
                </a:lnTo>
                <a:lnTo>
                  <a:pt x="4679" y="2353"/>
                </a:lnTo>
                <a:lnTo>
                  <a:pt x="4668" y="2438"/>
                </a:lnTo>
                <a:lnTo>
                  <a:pt x="4647" y="2522"/>
                </a:lnTo>
                <a:lnTo>
                  <a:pt x="4620" y="2602"/>
                </a:lnTo>
                <a:lnTo>
                  <a:pt x="4586" y="2678"/>
                </a:lnTo>
                <a:lnTo>
                  <a:pt x="4544" y="2752"/>
                </a:lnTo>
                <a:lnTo>
                  <a:pt x="4496" y="2821"/>
                </a:lnTo>
                <a:lnTo>
                  <a:pt x="4443" y="2885"/>
                </a:lnTo>
                <a:lnTo>
                  <a:pt x="4383" y="2943"/>
                </a:lnTo>
                <a:lnTo>
                  <a:pt x="4321" y="2997"/>
                </a:lnTo>
                <a:lnTo>
                  <a:pt x="4251" y="3044"/>
                </a:lnTo>
                <a:lnTo>
                  <a:pt x="4178" y="3085"/>
                </a:lnTo>
                <a:lnTo>
                  <a:pt x="4101" y="3120"/>
                </a:lnTo>
                <a:lnTo>
                  <a:pt x="4020" y="3148"/>
                </a:lnTo>
                <a:lnTo>
                  <a:pt x="3938" y="3168"/>
                </a:lnTo>
                <a:lnTo>
                  <a:pt x="3851" y="3181"/>
                </a:lnTo>
                <a:lnTo>
                  <a:pt x="3763" y="3185"/>
                </a:lnTo>
                <a:lnTo>
                  <a:pt x="923" y="3185"/>
                </a:lnTo>
                <a:lnTo>
                  <a:pt x="833" y="3181"/>
                </a:lnTo>
                <a:lnTo>
                  <a:pt x="746" y="3168"/>
                </a:lnTo>
                <a:lnTo>
                  <a:pt x="663" y="3148"/>
                </a:lnTo>
                <a:lnTo>
                  <a:pt x="582" y="3120"/>
                </a:lnTo>
                <a:lnTo>
                  <a:pt x="505" y="3085"/>
                </a:lnTo>
                <a:lnTo>
                  <a:pt x="433" y="3044"/>
                </a:lnTo>
                <a:lnTo>
                  <a:pt x="364" y="2997"/>
                </a:lnTo>
                <a:lnTo>
                  <a:pt x="300" y="2943"/>
                </a:lnTo>
                <a:lnTo>
                  <a:pt x="241" y="2885"/>
                </a:lnTo>
                <a:lnTo>
                  <a:pt x="188" y="2821"/>
                </a:lnTo>
                <a:lnTo>
                  <a:pt x="141" y="2752"/>
                </a:lnTo>
                <a:lnTo>
                  <a:pt x="100" y="2678"/>
                </a:lnTo>
                <a:lnTo>
                  <a:pt x="64" y="2602"/>
                </a:lnTo>
                <a:lnTo>
                  <a:pt x="37" y="2522"/>
                </a:lnTo>
                <a:lnTo>
                  <a:pt x="17" y="2438"/>
                </a:lnTo>
                <a:lnTo>
                  <a:pt x="4" y="2353"/>
                </a:lnTo>
                <a:lnTo>
                  <a:pt x="0" y="2263"/>
                </a:lnTo>
                <a:lnTo>
                  <a:pt x="4" y="2173"/>
                </a:lnTo>
                <a:lnTo>
                  <a:pt x="17" y="2085"/>
                </a:lnTo>
                <a:lnTo>
                  <a:pt x="38" y="2000"/>
                </a:lnTo>
                <a:lnTo>
                  <a:pt x="67" y="1917"/>
                </a:lnTo>
                <a:lnTo>
                  <a:pt x="103" y="1839"/>
                </a:lnTo>
                <a:lnTo>
                  <a:pt x="147" y="1765"/>
                </a:lnTo>
                <a:lnTo>
                  <a:pt x="195" y="1697"/>
                </a:lnTo>
                <a:lnTo>
                  <a:pt x="251" y="1631"/>
                </a:lnTo>
                <a:lnTo>
                  <a:pt x="312" y="1573"/>
                </a:lnTo>
                <a:lnTo>
                  <a:pt x="379" y="1519"/>
                </a:lnTo>
                <a:lnTo>
                  <a:pt x="450" y="1472"/>
                </a:lnTo>
                <a:lnTo>
                  <a:pt x="525" y="1432"/>
                </a:lnTo>
                <a:lnTo>
                  <a:pt x="605" y="1398"/>
                </a:lnTo>
                <a:lnTo>
                  <a:pt x="588" y="1329"/>
                </a:lnTo>
                <a:lnTo>
                  <a:pt x="578" y="1257"/>
                </a:lnTo>
                <a:lnTo>
                  <a:pt x="574" y="1184"/>
                </a:lnTo>
                <a:lnTo>
                  <a:pt x="578" y="1105"/>
                </a:lnTo>
                <a:lnTo>
                  <a:pt x="591" y="1026"/>
                </a:lnTo>
                <a:lnTo>
                  <a:pt x="609" y="951"/>
                </a:lnTo>
                <a:lnTo>
                  <a:pt x="636" y="880"/>
                </a:lnTo>
                <a:lnTo>
                  <a:pt x="669" y="812"/>
                </a:lnTo>
                <a:lnTo>
                  <a:pt x="708" y="747"/>
                </a:lnTo>
                <a:lnTo>
                  <a:pt x="753" y="686"/>
                </a:lnTo>
                <a:lnTo>
                  <a:pt x="803" y="631"/>
                </a:lnTo>
                <a:lnTo>
                  <a:pt x="858" y="581"/>
                </a:lnTo>
                <a:lnTo>
                  <a:pt x="920" y="535"/>
                </a:lnTo>
                <a:lnTo>
                  <a:pt x="984" y="497"/>
                </a:lnTo>
                <a:lnTo>
                  <a:pt x="1052" y="464"/>
                </a:lnTo>
                <a:lnTo>
                  <a:pt x="1123" y="437"/>
                </a:lnTo>
                <a:lnTo>
                  <a:pt x="1199" y="419"/>
                </a:lnTo>
                <a:lnTo>
                  <a:pt x="1277" y="406"/>
                </a:lnTo>
                <a:lnTo>
                  <a:pt x="1357" y="403"/>
                </a:lnTo>
                <a:lnTo>
                  <a:pt x="1435" y="406"/>
                </a:lnTo>
                <a:lnTo>
                  <a:pt x="1510" y="417"/>
                </a:lnTo>
                <a:lnTo>
                  <a:pt x="1585" y="436"/>
                </a:lnTo>
                <a:lnTo>
                  <a:pt x="1656" y="461"/>
                </a:lnTo>
                <a:lnTo>
                  <a:pt x="1723" y="494"/>
                </a:lnTo>
                <a:lnTo>
                  <a:pt x="1787" y="531"/>
                </a:lnTo>
                <a:lnTo>
                  <a:pt x="1846" y="575"/>
                </a:lnTo>
                <a:lnTo>
                  <a:pt x="1902" y="625"/>
                </a:lnTo>
                <a:lnTo>
                  <a:pt x="1952" y="678"/>
                </a:lnTo>
                <a:lnTo>
                  <a:pt x="1992" y="595"/>
                </a:lnTo>
                <a:lnTo>
                  <a:pt x="2037" y="516"/>
                </a:lnTo>
                <a:lnTo>
                  <a:pt x="2088" y="440"/>
                </a:lnTo>
                <a:lnTo>
                  <a:pt x="2147" y="370"/>
                </a:lnTo>
                <a:lnTo>
                  <a:pt x="2211" y="305"/>
                </a:lnTo>
                <a:lnTo>
                  <a:pt x="2279" y="244"/>
                </a:lnTo>
                <a:lnTo>
                  <a:pt x="2352" y="190"/>
                </a:lnTo>
                <a:lnTo>
                  <a:pt x="2430" y="141"/>
                </a:lnTo>
                <a:lnTo>
                  <a:pt x="2511" y="100"/>
                </a:lnTo>
                <a:lnTo>
                  <a:pt x="2598" y="66"/>
                </a:lnTo>
                <a:lnTo>
                  <a:pt x="2686" y="37"/>
                </a:lnTo>
                <a:lnTo>
                  <a:pt x="2779" y="17"/>
                </a:lnTo>
                <a:lnTo>
                  <a:pt x="2874" y="5"/>
                </a:lnTo>
                <a:lnTo>
                  <a:pt x="2971" y="0"/>
                </a:lnTo>
                <a:close/>
              </a:path>
            </a:pathLst>
          </a:custGeom>
          <a:solidFill>
            <a:schemeClr val="accent2"/>
          </a:solidFill>
          <a:ln w="0">
            <a:noFill/>
            <a:prstDash val="solid"/>
            <a:round/>
            <a:headEnd/>
            <a:tailEnd/>
          </a:ln>
        </p:spPr>
        <p:txBody>
          <a:bodyPr vert="horz" wrap="square" lIns="91440" tIns="548640" rIns="91440" bIns="0" numCol="1" anchor="ctr" anchorCtr="0" compatLnSpc="1">
            <a:prstTxWarp prst="textNoShape">
              <a:avLst/>
            </a:prstTxWarp>
          </a:bodyPr>
          <a:lstStyle/>
          <a:p>
            <a:pPr algn="ctr">
              <a:lnSpc>
                <a:spcPct val="90000"/>
              </a:lnSpc>
            </a:pPr>
            <a:r>
              <a:rPr lang="en-US" dirty="0">
                <a:solidFill>
                  <a:schemeClr val="bg1">
                    <a:alpha val="99000"/>
                  </a:schemeClr>
                </a:solidFill>
              </a:rPr>
              <a:t>DFS Layer</a:t>
            </a:r>
          </a:p>
        </p:txBody>
      </p:sp>
      <p:sp>
        <p:nvSpPr>
          <p:cNvPr id="59" name="Rectangle 58"/>
          <p:cNvSpPr/>
          <p:nvPr/>
        </p:nvSpPr>
        <p:spPr bwMode="auto">
          <a:xfrm>
            <a:off x="2226293" y="3726562"/>
            <a:ext cx="1383773" cy="646986"/>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 1</a:t>
            </a:r>
          </a:p>
        </p:txBody>
      </p:sp>
      <p:sp>
        <p:nvSpPr>
          <p:cNvPr id="60" name="Rectangle 59"/>
          <p:cNvSpPr/>
          <p:nvPr/>
        </p:nvSpPr>
        <p:spPr bwMode="auto">
          <a:xfrm>
            <a:off x="4184367" y="3658459"/>
            <a:ext cx="1383773" cy="715089"/>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 2</a:t>
            </a:r>
          </a:p>
        </p:txBody>
      </p:sp>
      <p:sp>
        <p:nvSpPr>
          <p:cNvPr id="61" name="Rectangle 60"/>
          <p:cNvSpPr/>
          <p:nvPr/>
        </p:nvSpPr>
        <p:spPr bwMode="auto">
          <a:xfrm>
            <a:off x="6278543" y="3658459"/>
            <a:ext cx="1383773" cy="715089"/>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 3</a:t>
            </a:r>
          </a:p>
        </p:txBody>
      </p:sp>
      <p:sp>
        <p:nvSpPr>
          <p:cNvPr id="62" name="Rectangle 61"/>
          <p:cNvSpPr/>
          <p:nvPr/>
        </p:nvSpPr>
        <p:spPr bwMode="auto">
          <a:xfrm>
            <a:off x="8276782" y="3658459"/>
            <a:ext cx="1383773" cy="715089"/>
          </a:xfrm>
          <a:prstGeom prst="rect">
            <a:avLst/>
          </a:prstGeom>
          <a:solidFill>
            <a:schemeClr val="accent1"/>
          </a:solidFill>
          <a:ln w="25400" cap="flat" cmpd="sng" algn="ctr">
            <a:noFill/>
            <a:prstDash val="solid"/>
            <a:round/>
            <a:headEnd type="none" w="med" len="med"/>
            <a:tailEnd type="none" w="med" len="med"/>
          </a:ln>
          <a:effectLst/>
        </p:spPr>
        <p:txBody>
          <a:bodyPr wrap="none" anchor="ctr"/>
          <a:lstStyle/>
          <a:p>
            <a:pPr algn="ctr"/>
            <a:r>
              <a:rPr lang="en-US" sz="1600" dirty="0">
                <a:solidFill>
                  <a:schemeClr val="bg1">
                    <a:alpha val="99000"/>
                  </a:schemeClr>
                </a:solidFill>
              </a:rPr>
              <a:t>Partition</a:t>
            </a:r>
          </a:p>
          <a:p>
            <a:pPr algn="ctr"/>
            <a:r>
              <a:rPr lang="en-US" sz="1600" dirty="0">
                <a:solidFill>
                  <a:schemeClr val="bg1">
                    <a:alpha val="99000"/>
                  </a:schemeClr>
                </a:solidFill>
              </a:rPr>
              <a:t>Server 4</a:t>
            </a:r>
          </a:p>
        </p:txBody>
      </p:sp>
      <p:sp>
        <p:nvSpPr>
          <p:cNvPr id="5" name="Rectangle 4"/>
          <p:cNvSpPr/>
          <p:nvPr/>
        </p:nvSpPr>
        <p:spPr bwMode="auto">
          <a:xfrm>
            <a:off x="10064764" y="2258332"/>
            <a:ext cx="1611300" cy="683740"/>
          </a:xfrm>
          <a:prstGeom prst="rect">
            <a:avLst/>
          </a:prstGeom>
          <a:solidFill>
            <a:schemeClr val="accent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Master System</a:t>
            </a:r>
          </a:p>
        </p:txBody>
      </p:sp>
      <p:sp>
        <p:nvSpPr>
          <p:cNvPr id="6" name="Rectangle 5"/>
          <p:cNvSpPr/>
          <p:nvPr/>
        </p:nvSpPr>
        <p:spPr bwMode="auto">
          <a:xfrm>
            <a:off x="9904186" y="2345415"/>
            <a:ext cx="1547585" cy="683740"/>
          </a:xfrm>
          <a:prstGeom prst="rect">
            <a:avLst/>
          </a:prstGeom>
          <a:solidFill>
            <a:schemeClr val="accent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Master System</a:t>
            </a:r>
          </a:p>
        </p:txBody>
      </p:sp>
      <p:sp>
        <p:nvSpPr>
          <p:cNvPr id="15" name="Flowchart: Off-page Connector 14"/>
          <p:cNvSpPr/>
          <p:nvPr/>
        </p:nvSpPr>
        <p:spPr>
          <a:xfrm>
            <a:off x="5568140" y="1125545"/>
            <a:ext cx="854887" cy="680362"/>
          </a:xfrm>
          <a:prstGeom prst="flowChartOffpageConnector">
            <a:avLst/>
          </a:prstGeom>
          <a:solidFill>
            <a:schemeClr val="accent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gradFill>
                  <a:gsLst>
                    <a:gs pos="0">
                      <a:srgbClr val="FFFFFF"/>
                    </a:gs>
                    <a:gs pos="100000">
                      <a:srgbClr val="FFFFFF"/>
                    </a:gs>
                  </a:gsLst>
                  <a:lin ang="5400000" scaled="0"/>
                </a:gradFill>
              </a:rPr>
              <a:t>VIP</a:t>
            </a:r>
          </a:p>
        </p:txBody>
      </p:sp>
      <p:cxnSp>
        <p:nvCxnSpPr>
          <p:cNvPr id="16" name="Straight Connector 15"/>
          <p:cNvCxnSpPr>
            <a:stCxn id="15" idx="2"/>
          </p:cNvCxnSpPr>
          <p:nvPr/>
        </p:nvCxnSpPr>
        <p:spPr>
          <a:xfrm rot="5400000">
            <a:off x="4748039" y="1038454"/>
            <a:ext cx="480092" cy="2014998"/>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a:stCxn id="15" idx="2"/>
          </p:cNvCxnSpPr>
          <p:nvPr/>
        </p:nvCxnSpPr>
        <p:spPr>
          <a:xfrm rot="16200000" flipH="1">
            <a:off x="5755538" y="2045952"/>
            <a:ext cx="480092" cy="1"/>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15" idx="2"/>
          </p:cNvCxnSpPr>
          <p:nvPr/>
        </p:nvCxnSpPr>
        <p:spPr>
          <a:xfrm rot="16200000" flipH="1">
            <a:off x="6763038" y="1038453"/>
            <a:ext cx="480092" cy="201500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bwMode="auto">
          <a:xfrm>
            <a:off x="9729098" y="2443384"/>
            <a:ext cx="1489765" cy="683740"/>
          </a:xfrm>
          <a:prstGeom prst="rect">
            <a:avLst/>
          </a:prstGeom>
          <a:solidFill>
            <a:schemeClr val="accent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gradFill>
                  <a:gsLst>
                    <a:gs pos="0">
                      <a:srgbClr val="FFFFFF"/>
                    </a:gs>
                    <a:gs pos="100000">
                      <a:srgbClr val="FFFFFF"/>
                    </a:gs>
                  </a:gsLst>
                  <a:lin ang="5400000" scaled="0"/>
                </a:gradFill>
              </a:rPr>
              <a:t>Partition Master</a:t>
            </a:r>
          </a:p>
        </p:txBody>
      </p:sp>
      <p:sp>
        <p:nvSpPr>
          <p:cNvPr id="20" name="Flowchart: Document 19"/>
          <p:cNvSpPr/>
          <p:nvPr/>
        </p:nvSpPr>
        <p:spPr bwMode="auto">
          <a:xfrm>
            <a:off x="2020490" y="3539015"/>
            <a:ext cx="549046" cy="337751"/>
          </a:xfrm>
          <a:prstGeom prst="flowChartDocument">
            <a:avLst/>
          </a:prstGeom>
          <a:solidFill>
            <a:schemeClr val="tx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smtClean="0">
              <a:gradFill>
                <a:gsLst>
                  <a:gs pos="0">
                    <a:srgbClr val="FFFFFF"/>
                  </a:gs>
                  <a:gs pos="100000">
                    <a:srgbClr val="FFFFFF"/>
                  </a:gs>
                </a:gsLst>
                <a:lin ang="5400000" scaled="0"/>
              </a:gradFill>
            </a:endParaRPr>
          </a:p>
        </p:txBody>
      </p:sp>
      <p:sp>
        <p:nvSpPr>
          <p:cNvPr id="21" name="Flowchart: Document 20"/>
          <p:cNvSpPr/>
          <p:nvPr/>
        </p:nvSpPr>
        <p:spPr bwMode="auto">
          <a:xfrm>
            <a:off x="2075392" y="3588440"/>
            <a:ext cx="549046" cy="337751"/>
          </a:xfrm>
          <a:prstGeom prst="flowChartDocument">
            <a:avLst/>
          </a:prstGeom>
          <a:solidFill>
            <a:schemeClr val="tx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smtClean="0">
              <a:gradFill>
                <a:gsLst>
                  <a:gs pos="0">
                    <a:srgbClr val="FFFFFF"/>
                  </a:gs>
                  <a:gs pos="100000">
                    <a:srgbClr val="FFFFFF"/>
                  </a:gs>
                </a:gsLst>
                <a:lin ang="5400000" scaled="0"/>
              </a:gradFill>
            </a:endParaRPr>
          </a:p>
        </p:txBody>
      </p:sp>
      <p:sp>
        <p:nvSpPr>
          <p:cNvPr id="22" name="Flowchart: Document 21"/>
          <p:cNvSpPr/>
          <p:nvPr/>
        </p:nvSpPr>
        <p:spPr bwMode="auto">
          <a:xfrm>
            <a:off x="2130293" y="3637865"/>
            <a:ext cx="549046" cy="337751"/>
          </a:xfrm>
          <a:prstGeom prst="flowChartDocument">
            <a:avLst/>
          </a:prstGeom>
          <a:solidFill>
            <a:schemeClr val="tx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smtClean="0">
              <a:gradFill>
                <a:gsLst>
                  <a:gs pos="0">
                    <a:srgbClr val="FFFFFF"/>
                  </a:gs>
                  <a:gs pos="100000">
                    <a:srgbClr val="FFFFFF"/>
                  </a:gs>
                </a:gsLst>
                <a:lin ang="5400000" scaled="0"/>
              </a:gradFill>
            </a:endParaRPr>
          </a:p>
        </p:txBody>
      </p:sp>
      <p:sp>
        <p:nvSpPr>
          <p:cNvPr id="23" name="Flowchart: Document 22"/>
          <p:cNvSpPr/>
          <p:nvPr/>
        </p:nvSpPr>
        <p:spPr bwMode="auto">
          <a:xfrm>
            <a:off x="6127352" y="3604915"/>
            <a:ext cx="549046" cy="337751"/>
          </a:xfrm>
          <a:prstGeom prst="flowChartDocument">
            <a:avLst/>
          </a:prstGeom>
          <a:solidFill>
            <a:schemeClr val="accent4"/>
          </a:solidFill>
          <a:ln>
            <a:solidFill>
              <a:schemeClr val="bg1">
                <a:lumMod val="85000"/>
                <a:lumOff val="15000"/>
              </a:schemeClr>
            </a:solidFill>
            <a:headEnd type="none" w="med" len="med"/>
            <a:tailEnd type="none" w="med" len="med"/>
          </a:ln>
          <a:effectLst>
            <a:outerShdw blurRad="50800" dist="38100" dir="13500000" algn="br" rotWithShape="0">
              <a:prstClr val="black">
                <a:alpha val="40000"/>
              </a:prstClr>
            </a:outerShdw>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smtClean="0">
              <a:gradFill>
                <a:gsLst>
                  <a:gs pos="0">
                    <a:srgbClr val="FFFFFF"/>
                  </a:gs>
                  <a:gs pos="100000">
                    <a:srgbClr val="FFFFFF"/>
                  </a:gs>
                </a:gsLst>
                <a:lin ang="5400000" scaled="0"/>
              </a:gradFill>
            </a:endParaRPr>
          </a:p>
        </p:txBody>
      </p:sp>
      <p:sp>
        <p:nvSpPr>
          <p:cNvPr id="24" name="Flowchart: Document 23"/>
          <p:cNvSpPr/>
          <p:nvPr/>
        </p:nvSpPr>
        <p:spPr bwMode="auto">
          <a:xfrm>
            <a:off x="4101377" y="3567849"/>
            <a:ext cx="549046" cy="337751"/>
          </a:xfrm>
          <a:prstGeom prst="flowChartDocument">
            <a:avLst/>
          </a:prstGeom>
          <a:solidFill>
            <a:schemeClr val="tx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27" name="Flowchart: Document 26"/>
          <p:cNvSpPr/>
          <p:nvPr/>
        </p:nvSpPr>
        <p:spPr bwMode="auto">
          <a:xfrm>
            <a:off x="6234854" y="3707890"/>
            <a:ext cx="549046" cy="337751"/>
          </a:xfrm>
          <a:prstGeom prst="flowChartDocument">
            <a:avLst/>
          </a:prstGeom>
          <a:solidFill>
            <a:srgbClr val="FFFF00"/>
          </a:solidFill>
          <a:ln>
            <a:solidFill>
              <a:schemeClr val="tx2"/>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400" dirty="0" smtClean="0">
              <a:gradFill>
                <a:gsLst>
                  <a:gs pos="0">
                    <a:srgbClr val="FFFFFF"/>
                  </a:gs>
                  <a:gs pos="100000">
                    <a:srgbClr val="FFFFFF"/>
                  </a:gs>
                </a:gsLst>
                <a:lin ang="5400000" scaled="0"/>
              </a:gradFill>
            </a:endParaRPr>
          </a:p>
        </p:txBody>
      </p:sp>
      <p:sp>
        <p:nvSpPr>
          <p:cNvPr id="28" name="Can 27"/>
          <p:cNvSpPr/>
          <p:nvPr/>
        </p:nvSpPr>
        <p:spPr bwMode="auto">
          <a:xfrm>
            <a:off x="3381332" y="3889032"/>
            <a:ext cx="169802" cy="428366"/>
          </a:xfrm>
          <a:prstGeom prst="can">
            <a:avLst/>
          </a:prstGeom>
          <a:solidFill>
            <a:schemeClr val="accent4"/>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29" name="Can 28"/>
          <p:cNvSpPr/>
          <p:nvPr/>
        </p:nvSpPr>
        <p:spPr bwMode="auto">
          <a:xfrm>
            <a:off x="5328251" y="4072071"/>
            <a:ext cx="180212" cy="245327"/>
          </a:xfrm>
          <a:prstGeom prst="can">
            <a:avLst/>
          </a:prstGeom>
          <a:solidFill>
            <a:schemeClr val="accent4"/>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30" name="Can 29"/>
          <p:cNvSpPr/>
          <p:nvPr/>
        </p:nvSpPr>
        <p:spPr bwMode="auto">
          <a:xfrm>
            <a:off x="9431857" y="3949411"/>
            <a:ext cx="154491" cy="367987"/>
          </a:xfrm>
          <a:prstGeom prst="can">
            <a:avLst/>
          </a:prstGeom>
          <a:solidFill>
            <a:schemeClr val="accent4"/>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31" name="Can 30"/>
          <p:cNvSpPr/>
          <p:nvPr/>
        </p:nvSpPr>
        <p:spPr bwMode="auto">
          <a:xfrm>
            <a:off x="7436427" y="3889032"/>
            <a:ext cx="169665" cy="428366"/>
          </a:xfrm>
          <a:prstGeom prst="can">
            <a:avLst/>
          </a:prstGeom>
          <a:solidFill>
            <a:schemeClr val="accent4"/>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39" name="Flowchart: Document 38"/>
          <p:cNvSpPr/>
          <p:nvPr/>
        </p:nvSpPr>
        <p:spPr bwMode="auto">
          <a:xfrm>
            <a:off x="5754007" y="4140379"/>
            <a:ext cx="549046" cy="337751"/>
          </a:xfrm>
          <a:prstGeom prst="flowChartDocument">
            <a:avLst/>
          </a:prstGeom>
          <a:solidFill>
            <a:srgbClr val="FFFF00"/>
          </a:solidFill>
          <a:ln>
            <a:solidFill>
              <a:schemeClr val="tx2"/>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cxnSp>
        <p:nvCxnSpPr>
          <p:cNvPr id="41" name="Straight Arrow Connector 40"/>
          <p:cNvCxnSpPr/>
          <p:nvPr/>
        </p:nvCxnSpPr>
        <p:spPr>
          <a:xfrm rot="10800000" flipV="1">
            <a:off x="7379183" y="2797610"/>
            <a:ext cx="2207165" cy="691978"/>
          </a:xfrm>
          <a:prstGeom prst="straightConnector1">
            <a:avLst/>
          </a:prstGeom>
          <a:ln w="25400">
            <a:solidFill>
              <a:schemeClr val="accent2"/>
            </a:solidFill>
            <a:prstDash val="dash"/>
            <a:tailEnd type="triangle" w="med" len="lg"/>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rot="10800000" flipV="1">
            <a:off x="5128091" y="2735826"/>
            <a:ext cx="4419825" cy="902043"/>
          </a:xfrm>
          <a:prstGeom prst="straightConnector1">
            <a:avLst/>
          </a:prstGeom>
          <a:ln w="25400">
            <a:solidFill>
              <a:schemeClr val="accent2"/>
            </a:solidFill>
            <a:prstDash val="dash"/>
            <a:tailEnd type="triangle" w="med" len="lg"/>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bwMode="auto">
          <a:xfrm>
            <a:off x="534468" y="1456077"/>
            <a:ext cx="2406135" cy="1316736"/>
          </a:xfrm>
          <a:prstGeom prst="rect">
            <a:avLst/>
          </a:prstGeom>
          <a:solidFill>
            <a:schemeClr val="accent3"/>
          </a:solidFill>
          <a:ln w="25400" cap="flat" cmpd="sng" algn="ctr">
            <a:noFill/>
            <a:prstDash val="solid"/>
            <a:round/>
            <a:headEnd type="none" w="med" len="med"/>
            <a:tailEnd type="none" w="med" len="med"/>
          </a:ln>
          <a:effectLst/>
        </p:spPr>
        <p:txBody>
          <a:bodyPr wrap="none" anchor="ctr"/>
          <a:lstStyle/>
          <a:p>
            <a:pPr algn="ctr"/>
            <a:endParaRPr lang="en-US" sz="1600" dirty="0">
              <a:solidFill>
                <a:schemeClr val="bg1">
                  <a:alpha val="99000"/>
                </a:schemeClr>
              </a:solidFill>
            </a:endParaRPr>
          </a:p>
        </p:txBody>
      </p:sp>
      <p:sp>
        <p:nvSpPr>
          <p:cNvPr id="46" name="Flowchart: Document 45"/>
          <p:cNvSpPr/>
          <p:nvPr/>
        </p:nvSpPr>
        <p:spPr bwMode="auto">
          <a:xfrm>
            <a:off x="612498" y="1894032"/>
            <a:ext cx="549046" cy="337751"/>
          </a:xfrm>
          <a:prstGeom prst="flowChartDocument">
            <a:avLst/>
          </a:prstGeom>
          <a:solidFill>
            <a:schemeClr val="tx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47" name="Can 46"/>
          <p:cNvSpPr/>
          <p:nvPr/>
        </p:nvSpPr>
        <p:spPr bwMode="auto">
          <a:xfrm>
            <a:off x="791973" y="2291548"/>
            <a:ext cx="151866" cy="362963"/>
          </a:xfrm>
          <a:prstGeom prst="can">
            <a:avLst/>
          </a:prstGeom>
          <a:solidFill>
            <a:schemeClr val="accent4"/>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48" name="TextBox 47"/>
          <p:cNvSpPr txBox="1"/>
          <p:nvPr/>
        </p:nvSpPr>
        <p:spPr>
          <a:xfrm>
            <a:off x="1241675" y="1918208"/>
            <a:ext cx="1656736" cy="276999"/>
          </a:xfrm>
          <a:prstGeom prst="rect">
            <a:avLst/>
          </a:prstGeom>
          <a:noFill/>
        </p:spPr>
        <p:txBody>
          <a:bodyPr wrap="none" lIns="0" tIns="0" rIns="0" bIns="0" rtlCol="0">
            <a:spAutoFit/>
          </a:bodyPr>
          <a:lstStyle/>
          <a:p>
            <a:r>
              <a:rPr lang="en-US" sz="1800" dirty="0" smtClean="0">
                <a:solidFill>
                  <a:schemeClr val="bg1">
                    <a:alpha val="99000"/>
                  </a:schemeClr>
                </a:solidFill>
              </a:rPr>
              <a:t>- RangePartition</a:t>
            </a:r>
          </a:p>
        </p:txBody>
      </p:sp>
      <p:sp>
        <p:nvSpPr>
          <p:cNvPr id="49" name="TextBox 48"/>
          <p:cNvSpPr txBox="1"/>
          <p:nvPr/>
        </p:nvSpPr>
        <p:spPr>
          <a:xfrm>
            <a:off x="1241675" y="2319739"/>
            <a:ext cx="1354602" cy="276999"/>
          </a:xfrm>
          <a:prstGeom prst="rect">
            <a:avLst/>
          </a:prstGeom>
          <a:noFill/>
        </p:spPr>
        <p:txBody>
          <a:bodyPr wrap="none" lIns="0" tIns="0" rIns="0" bIns="0" rtlCol="0">
            <a:spAutoFit/>
          </a:bodyPr>
          <a:lstStyle/>
          <a:p>
            <a:r>
              <a:rPr lang="en-US" sz="1800" dirty="0" smtClean="0">
                <a:solidFill>
                  <a:schemeClr val="bg1">
                    <a:alpha val="99000"/>
                  </a:schemeClr>
                </a:solidFill>
              </a:rPr>
              <a:t>- Server Load</a:t>
            </a:r>
          </a:p>
        </p:txBody>
      </p:sp>
      <p:sp>
        <p:nvSpPr>
          <p:cNvPr id="50" name="TextBox 49"/>
          <p:cNvSpPr txBox="1"/>
          <p:nvPr/>
        </p:nvSpPr>
        <p:spPr>
          <a:xfrm>
            <a:off x="599525" y="1473703"/>
            <a:ext cx="751809" cy="276999"/>
          </a:xfrm>
          <a:prstGeom prst="rect">
            <a:avLst/>
          </a:prstGeom>
          <a:noFill/>
        </p:spPr>
        <p:txBody>
          <a:bodyPr wrap="none" lIns="0" tIns="0" rIns="0" bIns="0" rtlCol="0">
            <a:spAutoFit/>
          </a:bodyPr>
          <a:lstStyle/>
          <a:p>
            <a:r>
              <a:rPr lang="en-US" dirty="0" smtClean="0">
                <a:solidFill>
                  <a:schemeClr val="bg1">
                    <a:lumMod val="85000"/>
                  </a:schemeClr>
                </a:solidFill>
              </a:rPr>
              <a:t>Legend</a:t>
            </a:r>
          </a:p>
        </p:txBody>
      </p:sp>
      <p:sp>
        <p:nvSpPr>
          <p:cNvPr id="51" name="TextBox 50"/>
          <p:cNvSpPr txBox="1"/>
          <p:nvPr/>
        </p:nvSpPr>
        <p:spPr>
          <a:xfrm>
            <a:off x="6509377" y="2767502"/>
            <a:ext cx="2772297" cy="307777"/>
          </a:xfrm>
          <a:prstGeom prst="rect">
            <a:avLst/>
          </a:prstGeom>
          <a:noFill/>
        </p:spPr>
        <p:txBody>
          <a:bodyPr wrap="none" lIns="0" tIns="0" rIns="0" bIns="0" rtlCol="0">
            <a:spAutoFit/>
          </a:bodyPr>
          <a:lstStyle/>
          <a:p>
            <a:r>
              <a:rPr lang="en-US" sz="2000" dirty="0" err="1" smtClean="0">
                <a:gradFill>
                  <a:gsLst>
                    <a:gs pos="0">
                      <a:schemeClr val="tx1"/>
                    </a:gs>
                    <a:gs pos="86000">
                      <a:schemeClr val="tx1"/>
                    </a:gs>
                  </a:gsLst>
                  <a:lin ang="5400000" scaled="0"/>
                </a:gradFill>
              </a:rPr>
              <a:t>Unassign</a:t>
            </a:r>
            <a:r>
              <a:rPr lang="en-US" sz="2000" dirty="0" smtClean="0">
                <a:gradFill>
                  <a:gsLst>
                    <a:gs pos="0">
                      <a:schemeClr val="tx1"/>
                    </a:gs>
                    <a:gs pos="86000">
                      <a:schemeClr val="tx1"/>
                    </a:gs>
                  </a:gsLst>
                  <a:lin ang="5400000" scaled="0"/>
                </a:gradFill>
              </a:rPr>
              <a:t> RangePartition</a:t>
            </a:r>
          </a:p>
        </p:txBody>
      </p:sp>
      <p:sp>
        <p:nvSpPr>
          <p:cNvPr id="52" name="TextBox 51"/>
          <p:cNvSpPr txBox="1"/>
          <p:nvPr/>
        </p:nvSpPr>
        <p:spPr>
          <a:xfrm>
            <a:off x="6519465" y="2634314"/>
            <a:ext cx="2731517" cy="307777"/>
          </a:xfrm>
          <a:prstGeom prst="rect">
            <a:avLst/>
          </a:prstGeom>
          <a:noFill/>
        </p:spPr>
        <p:txBody>
          <a:bodyPr wrap="none" lIns="0" tIns="0" rIns="0" bIns="0" rtlCol="0">
            <a:spAutoFit/>
          </a:bodyPr>
          <a:lstStyle/>
          <a:p>
            <a:r>
              <a:rPr lang="en-US" sz="2000" dirty="0" smtClean="0">
                <a:gradFill>
                  <a:gsLst>
                    <a:gs pos="0">
                      <a:schemeClr val="tx1"/>
                    </a:gs>
                    <a:gs pos="86000">
                      <a:schemeClr val="tx1"/>
                    </a:gs>
                  </a:gsLst>
                  <a:lin ang="5400000" scaled="0"/>
                </a:gradFill>
              </a:rPr>
              <a:t>Reassign RangePartition</a:t>
            </a:r>
          </a:p>
        </p:txBody>
      </p:sp>
      <p:sp>
        <p:nvSpPr>
          <p:cNvPr id="2" name="Title 1"/>
          <p:cNvSpPr>
            <a:spLocks noGrp="1"/>
          </p:cNvSpPr>
          <p:nvPr>
            <p:ph type="title"/>
          </p:nvPr>
        </p:nvSpPr>
        <p:spPr>
          <a:xfrm>
            <a:off x="406568" y="228600"/>
            <a:ext cx="11472804" cy="609398"/>
          </a:xfrm>
        </p:spPr>
        <p:txBody>
          <a:bodyPr>
            <a:normAutofit/>
          </a:bodyPr>
          <a:lstStyle/>
          <a:p>
            <a:r>
              <a:rPr lang="en-US" sz="3600" dirty="0" smtClean="0"/>
              <a:t>Partition Layer – Automatic RangePartition Load Balancing</a:t>
            </a:r>
            <a:endParaRPr lang="en-US" sz="3600" dirty="0"/>
          </a:p>
        </p:txBody>
      </p:sp>
      <p:sp>
        <p:nvSpPr>
          <p:cNvPr id="68" name="Content Placeholder 67"/>
          <p:cNvSpPr>
            <a:spLocks noGrp="1"/>
          </p:cNvSpPr>
          <p:nvPr>
            <p:ph sz="half" idx="1"/>
          </p:nvPr>
        </p:nvSpPr>
        <p:spPr>
          <a:xfrm>
            <a:off x="514556" y="5116287"/>
            <a:ext cx="11141696" cy="1153432"/>
          </a:xfrm>
        </p:spPr>
        <p:txBody>
          <a:bodyPr>
            <a:noAutofit/>
          </a:bodyPr>
          <a:lstStyle/>
          <a:p>
            <a:pPr marL="3175" lvl="1" indent="0">
              <a:spcBef>
                <a:spcPts val="600"/>
              </a:spcBef>
              <a:buNone/>
            </a:pPr>
            <a:r>
              <a:rPr lang="en-US" sz="2600" spc="-50" dirty="0"/>
              <a:t>Load balancing is triggered based on hot RangePartitions or Partition Servers</a:t>
            </a:r>
          </a:p>
          <a:p>
            <a:pPr marL="3175" lvl="1" indent="0">
              <a:spcBef>
                <a:spcPts val="600"/>
              </a:spcBef>
              <a:buNone/>
            </a:pPr>
            <a:r>
              <a:rPr lang="en-US" sz="2600" spc="-50" dirty="0"/>
              <a:t>No data is moved on disk for the reassignment</a:t>
            </a:r>
          </a:p>
          <a:p>
            <a:pPr marL="347663" lvl="1" indent="-347663">
              <a:spcBef>
                <a:spcPts val="300"/>
              </a:spcBef>
              <a:buNone/>
            </a:pPr>
            <a:r>
              <a:rPr lang="en-US" sz="1900" spc="-50" dirty="0"/>
              <a:t>Only changing the index assignment for the Partition </a:t>
            </a:r>
            <a:r>
              <a:rPr lang="en-US" sz="1900" spc="-50" dirty="0" smtClean="0"/>
              <a:t>Servers</a:t>
            </a:r>
            <a:endParaRPr lang="en-US" sz="1900" spc="-50" dirty="0"/>
          </a:p>
        </p:txBody>
      </p:sp>
      <p:sp>
        <p:nvSpPr>
          <p:cNvPr id="55" name="Rectangle 54"/>
          <p:cNvSpPr/>
          <p:nvPr/>
        </p:nvSpPr>
        <p:spPr bwMode="auto">
          <a:xfrm>
            <a:off x="3508004" y="2272438"/>
            <a:ext cx="914162" cy="283091"/>
          </a:xfrm>
          <a:prstGeom prst="rect">
            <a:avLst/>
          </a:prstGeom>
          <a:solidFill>
            <a:schemeClr val="accent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600" dirty="0">
                <a:gradFill>
                  <a:gsLst>
                    <a:gs pos="0">
                      <a:srgbClr val="FFFFFF"/>
                    </a:gs>
                    <a:gs pos="100000">
                      <a:srgbClr val="FFFFFF"/>
                    </a:gs>
                  </a:gsLst>
                  <a:lin ang="5400000" scaled="0"/>
                </a:gradFill>
              </a:rPr>
              <a:t>FE 1</a:t>
            </a:r>
          </a:p>
        </p:txBody>
      </p:sp>
      <p:sp>
        <p:nvSpPr>
          <p:cNvPr id="56" name="Rectangle 55"/>
          <p:cNvSpPr/>
          <p:nvPr/>
        </p:nvSpPr>
        <p:spPr bwMode="auto">
          <a:xfrm>
            <a:off x="5538504" y="2272438"/>
            <a:ext cx="914162" cy="283091"/>
          </a:xfrm>
          <a:prstGeom prst="rect">
            <a:avLst/>
          </a:prstGeom>
          <a:solidFill>
            <a:schemeClr val="accent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600" dirty="0">
                <a:gradFill>
                  <a:gsLst>
                    <a:gs pos="0">
                      <a:srgbClr val="FFFFFF"/>
                    </a:gs>
                    <a:gs pos="100000">
                      <a:srgbClr val="FFFFFF"/>
                    </a:gs>
                  </a:gsLst>
                  <a:lin ang="5400000" scaled="0"/>
                </a:gradFill>
              </a:rPr>
              <a:t>FE 2</a:t>
            </a:r>
          </a:p>
        </p:txBody>
      </p:sp>
      <p:sp>
        <p:nvSpPr>
          <p:cNvPr id="57" name="Rectangle 56"/>
          <p:cNvSpPr/>
          <p:nvPr/>
        </p:nvSpPr>
        <p:spPr bwMode="auto">
          <a:xfrm>
            <a:off x="7553658" y="2272439"/>
            <a:ext cx="914162" cy="301918"/>
          </a:xfrm>
          <a:prstGeom prst="rect">
            <a:avLst/>
          </a:prstGeom>
          <a:solidFill>
            <a:schemeClr val="accent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600" dirty="0">
                <a:gradFill>
                  <a:gsLst>
                    <a:gs pos="0">
                      <a:srgbClr val="FFFFFF"/>
                    </a:gs>
                    <a:gs pos="100000">
                      <a:srgbClr val="FFFFFF"/>
                    </a:gs>
                  </a:gsLst>
                  <a:lin ang="5400000" scaled="0"/>
                </a:gradFill>
              </a:rPr>
              <a:t>FE 3</a:t>
            </a:r>
          </a:p>
        </p:txBody>
      </p:sp>
      <p:sp>
        <p:nvSpPr>
          <p:cNvPr id="54" name="Down Arrow 53"/>
          <p:cNvSpPr/>
          <p:nvPr/>
        </p:nvSpPr>
        <p:spPr bwMode="auto">
          <a:xfrm>
            <a:off x="5663687" y="1815931"/>
            <a:ext cx="269034" cy="477794"/>
          </a:xfrm>
          <a:prstGeom prst="downArrow">
            <a:avLst/>
          </a:prstGeom>
          <a:solidFill>
            <a:schemeClr val="tx1">
              <a:lumMod val="50000"/>
              <a:lumOff val="50000"/>
            </a:schemeClr>
          </a:solidFill>
          <a:ln>
            <a:no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cxnSp>
        <p:nvCxnSpPr>
          <p:cNvPr id="58" name="Straight Arrow Connector 57"/>
          <p:cNvCxnSpPr>
            <a:stCxn id="56" idx="2"/>
          </p:cNvCxnSpPr>
          <p:nvPr/>
        </p:nvCxnSpPr>
        <p:spPr>
          <a:xfrm>
            <a:off x="5995585" y="2555529"/>
            <a:ext cx="746698" cy="982600"/>
          </a:xfrm>
          <a:prstGeom prst="straightConnector1">
            <a:avLst/>
          </a:prstGeom>
          <a:ln w="25400">
            <a:solidFill>
              <a:schemeClr val="accent4"/>
            </a:solidFill>
            <a:prstDash val="solid"/>
            <a:tailEnd type="triangle" w="med" len="lg"/>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3974846" y="2576429"/>
            <a:ext cx="2761944" cy="1053203"/>
          </a:xfrm>
          <a:prstGeom prst="straightConnector1">
            <a:avLst/>
          </a:prstGeom>
          <a:ln w="25400">
            <a:solidFill>
              <a:schemeClr val="accent1"/>
            </a:solidFill>
            <a:prstDash val="solid"/>
            <a:tailEnd type="triangle" w="med" len="lg"/>
          </a:ln>
        </p:spPr>
        <p:style>
          <a:lnRef idx="1">
            <a:schemeClr val="accent1"/>
          </a:lnRef>
          <a:fillRef idx="0">
            <a:schemeClr val="accent1"/>
          </a:fillRef>
          <a:effectRef idx="0">
            <a:schemeClr val="accent1"/>
          </a:effectRef>
          <a:fontRef idx="minor">
            <a:schemeClr val="tx1"/>
          </a:fontRef>
        </p:style>
      </p:cxnSp>
      <p:sp>
        <p:nvSpPr>
          <p:cNvPr id="64" name="Down Arrow 63"/>
          <p:cNvSpPr/>
          <p:nvPr/>
        </p:nvSpPr>
        <p:spPr bwMode="auto">
          <a:xfrm>
            <a:off x="3830568" y="1803456"/>
            <a:ext cx="269034" cy="477794"/>
          </a:xfrm>
          <a:prstGeom prst="downArrow">
            <a:avLst/>
          </a:prstGeom>
          <a:solidFill>
            <a:schemeClr val="tx1">
              <a:lumMod val="50000"/>
              <a:lumOff val="50000"/>
            </a:schemeClr>
          </a:solidFill>
          <a:ln>
            <a:no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cxnSp>
        <p:nvCxnSpPr>
          <p:cNvPr id="65" name="Straight Arrow Connector 64"/>
          <p:cNvCxnSpPr>
            <a:stCxn id="55" idx="2"/>
          </p:cNvCxnSpPr>
          <p:nvPr/>
        </p:nvCxnSpPr>
        <p:spPr>
          <a:xfrm>
            <a:off x="3965085" y="2555529"/>
            <a:ext cx="911168" cy="1019673"/>
          </a:xfrm>
          <a:prstGeom prst="straightConnector1">
            <a:avLst/>
          </a:prstGeom>
          <a:ln w="25400">
            <a:solidFill>
              <a:schemeClr val="accent1"/>
            </a:solidFill>
            <a:prstDash val="solid"/>
            <a:tailEnd type="triangle" w="med" len="lg"/>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6172551" y="2272389"/>
            <a:ext cx="336826" cy="385608"/>
            <a:chOff x="8343921" y="966593"/>
            <a:chExt cx="336826" cy="385608"/>
          </a:xfrm>
        </p:grpSpPr>
        <p:pic>
          <p:nvPicPr>
            <p:cNvPr id="67" name="Picture 3"/>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8343921" y="966593"/>
              <a:ext cx="336826" cy="385608"/>
            </a:xfrm>
            <a:prstGeom prst="rect">
              <a:avLst/>
            </a:prstGeom>
            <a:noFill/>
            <a:ln w="9525">
              <a:noFill/>
              <a:miter lim="800000"/>
              <a:headEnd/>
              <a:tailEnd/>
            </a:ln>
          </p:spPr>
        </p:pic>
        <p:sp>
          <p:nvSpPr>
            <p:cNvPr id="3" name="TextBox 2"/>
            <p:cNvSpPr txBox="1"/>
            <p:nvPr/>
          </p:nvSpPr>
          <p:spPr>
            <a:xfrm>
              <a:off x="8379324" y="1056883"/>
              <a:ext cx="262892" cy="215444"/>
            </a:xfrm>
            <a:prstGeom prst="rect">
              <a:avLst/>
            </a:prstGeom>
            <a:noFill/>
          </p:spPr>
          <p:txBody>
            <a:bodyPr wrap="none" lIns="0" tIns="0" rIns="0" bIns="0" rtlCol="0">
              <a:spAutoFit/>
            </a:bodyPr>
            <a:lstStyle/>
            <a:p>
              <a:r>
                <a:rPr lang="en-US" sz="1400" dirty="0">
                  <a:solidFill>
                    <a:schemeClr val="bg1"/>
                  </a:solidFill>
                </a:rPr>
                <a:t>PM</a:t>
              </a:r>
            </a:p>
          </p:txBody>
        </p:sp>
      </p:grpSp>
      <p:grpSp>
        <p:nvGrpSpPr>
          <p:cNvPr id="8" name="Group 68"/>
          <p:cNvGrpSpPr/>
          <p:nvPr/>
        </p:nvGrpSpPr>
        <p:grpSpPr>
          <a:xfrm>
            <a:off x="4144513" y="2301588"/>
            <a:ext cx="331234" cy="379206"/>
            <a:chOff x="8343921" y="966593"/>
            <a:chExt cx="331234" cy="379206"/>
          </a:xfrm>
        </p:grpSpPr>
        <p:pic>
          <p:nvPicPr>
            <p:cNvPr id="70" name="Picture 3"/>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8343921" y="966593"/>
              <a:ext cx="331234" cy="379206"/>
            </a:xfrm>
            <a:prstGeom prst="rect">
              <a:avLst/>
            </a:prstGeom>
            <a:noFill/>
            <a:ln w="9525">
              <a:noFill/>
              <a:miter lim="800000"/>
              <a:headEnd/>
              <a:tailEnd/>
            </a:ln>
          </p:spPr>
        </p:pic>
        <p:sp>
          <p:nvSpPr>
            <p:cNvPr id="71" name="TextBox 70"/>
            <p:cNvSpPr txBox="1"/>
            <p:nvPr/>
          </p:nvSpPr>
          <p:spPr>
            <a:xfrm>
              <a:off x="8379147" y="1054173"/>
              <a:ext cx="262892" cy="215444"/>
            </a:xfrm>
            <a:prstGeom prst="rect">
              <a:avLst/>
            </a:prstGeom>
            <a:noFill/>
          </p:spPr>
          <p:txBody>
            <a:bodyPr wrap="none" lIns="0" tIns="0" rIns="0" bIns="0" rtlCol="0">
              <a:spAutoFit/>
            </a:bodyPr>
            <a:lstStyle/>
            <a:p>
              <a:r>
                <a:rPr lang="en-US" sz="1400" dirty="0" smtClean="0">
                  <a:solidFill>
                    <a:schemeClr val="bg1"/>
                  </a:solidFill>
                </a:rPr>
                <a:t>PM</a:t>
              </a:r>
            </a:p>
          </p:txBody>
        </p:sp>
      </p:grpSp>
      <p:sp>
        <p:nvSpPr>
          <p:cNvPr id="66" name="Flowchart: Document 65"/>
          <p:cNvSpPr/>
          <p:nvPr/>
        </p:nvSpPr>
        <p:spPr bwMode="auto">
          <a:xfrm>
            <a:off x="8193297" y="3592559"/>
            <a:ext cx="549046" cy="337751"/>
          </a:xfrm>
          <a:prstGeom prst="flowChartDocument">
            <a:avLst/>
          </a:prstGeom>
          <a:solidFill>
            <a:schemeClr val="tx2"/>
          </a:solidFill>
          <a:ln>
            <a:solidFill>
              <a:schemeClr val="bg1"/>
            </a:solidFill>
            <a:headEnd type="none" w="med" len="med"/>
            <a:tailEnd type="none" w="med" len="med"/>
          </a:ln>
          <a:effectLst/>
          <a:scene3d>
            <a:camera prst="orthographicFront" fov="0">
              <a:rot lat="0" lon="0" rev="0"/>
            </a:camera>
            <a:lightRig rig="soft" dir="tl">
              <a:rot lat="0" lon="0" rev="20000000"/>
            </a:lightRig>
          </a:scene3d>
          <a:sp3d prstMaterial="matte"/>
        </p:spPr>
        <p:style>
          <a:lnRef idx="0">
            <a:schemeClr val="accent5"/>
          </a:lnRef>
          <a:fillRef idx="3">
            <a:schemeClr val="accent5"/>
          </a:fillRef>
          <a:effectRef idx="3">
            <a:schemeClr val="accent5"/>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954280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6"/>
                                        </p:tgtEl>
                                        <p:attrNameLst>
                                          <p:attrName>style.visibility</p:attrName>
                                        </p:attrNameLst>
                                      </p:cBhvr>
                                      <p:to>
                                        <p:strVal val="visible"/>
                                      </p:to>
                                    </p:set>
                                  </p:childTnLst>
                                </p:cTn>
                              </p:par>
                            </p:childTnLst>
                          </p:cTn>
                        </p:par>
                        <p:par>
                          <p:cTn id="19" fill="hold">
                            <p:stCondLst>
                              <p:cond delay="0"/>
                            </p:stCondLst>
                            <p:childTnLst>
                              <p:par>
                                <p:cTn id="20" presetID="17" presetClass="entr" presetSubtype="4" fill="hold" grpId="0" nodeType="afterEffect">
                                  <p:stCondLst>
                                    <p:cond delay="0"/>
                                  </p:stCondLst>
                                  <p:childTnLst>
                                    <p:set>
                                      <p:cBhvr>
                                        <p:cTn id="21" dur="1" fill="hold">
                                          <p:stCondLst>
                                            <p:cond delay="0"/>
                                          </p:stCondLst>
                                        </p:cTn>
                                        <p:tgtEl>
                                          <p:spTgt spid="28"/>
                                        </p:tgtEl>
                                        <p:attrNameLst>
                                          <p:attrName>style.visibility</p:attrName>
                                        </p:attrNameLst>
                                      </p:cBhvr>
                                      <p:to>
                                        <p:strVal val="visible"/>
                                      </p:to>
                                    </p:set>
                                    <p:anim calcmode="lin" valueType="num">
                                      <p:cBhvr>
                                        <p:cTn id="22" dur="500" fill="hold"/>
                                        <p:tgtEl>
                                          <p:spTgt spid="28"/>
                                        </p:tgtEl>
                                        <p:attrNameLst>
                                          <p:attrName>ppt_x</p:attrName>
                                        </p:attrNameLst>
                                      </p:cBhvr>
                                      <p:tavLst>
                                        <p:tav tm="0">
                                          <p:val>
                                            <p:strVal val="#ppt_x"/>
                                          </p:val>
                                        </p:tav>
                                        <p:tav tm="100000">
                                          <p:val>
                                            <p:strVal val="#ppt_x"/>
                                          </p:val>
                                        </p:tav>
                                      </p:tavLst>
                                    </p:anim>
                                    <p:anim calcmode="lin" valueType="num">
                                      <p:cBhvr>
                                        <p:cTn id="23" dur="500" fill="hold"/>
                                        <p:tgtEl>
                                          <p:spTgt spid="28"/>
                                        </p:tgtEl>
                                        <p:attrNameLst>
                                          <p:attrName>ppt_y</p:attrName>
                                        </p:attrNameLst>
                                      </p:cBhvr>
                                      <p:tavLst>
                                        <p:tav tm="0">
                                          <p:val>
                                            <p:strVal val="#ppt_y+#ppt_h/2"/>
                                          </p:val>
                                        </p:tav>
                                        <p:tav tm="100000">
                                          <p:val>
                                            <p:strVal val="#ppt_y"/>
                                          </p:val>
                                        </p:tav>
                                      </p:tavLst>
                                    </p:anim>
                                    <p:anim calcmode="lin" valueType="num">
                                      <p:cBhvr>
                                        <p:cTn id="24" dur="500" fill="hold"/>
                                        <p:tgtEl>
                                          <p:spTgt spid="28"/>
                                        </p:tgtEl>
                                        <p:attrNameLst>
                                          <p:attrName>ppt_w</p:attrName>
                                        </p:attrNameLst>
                                      </p:cBhvr>
                                      <p:tavLst>
                                        <p:tav tm="0">
                                          <p:val>
                                            <p:strVal val="#ppt_w"/>
                                          </p:val>
                                        </p:tav>
                                        <p:tav tm="100000">
                                          <p:val>
                                            <p:strVal val="#ppt_w"/>
                                          </p:val>
                                        </p:tav>
                                      </p:tavLst>
                                    </p:anim>
                                    <p:anim calcmode="lin" valueType="num">
                                      <p:cBhvr>
                                        <p:cTn id="25" dur="500" fill="hold"/>
                                        <p:tgtEl>
                                          <p:spTgt spid="28"/>
                                        </p:tgtEl>
                                        <p:attrNameLst>
                                          <p:attrName>ppt_h</p:attrName>
                                        </p:attrNameLst>
                                      </p:cBhvr>
                                      <p:tavLst>
                                        <p:tav tm="0">
                                          <p:val>
                                            <p:fltVal val="0"/>
                                          </p:val>
                                        </p:tav>
                                        <p:tav tm="100000">
                                          <p:val>
                                            <p:strVal val="#ppt_h"/>
                                          </p:val>
                                        </p:tav>
                                      </p:tavLst>
                                    </p:anim>
                                  </p:childTnLst>
                                </p:cTn>
                              </p:par>
                              <p:par>
                                <p:cTn id="26" presetID="17" presetClass="entr" presetSubtype="4" fill="hold" grpId="0" nodeType="withEffect">
                                  <p:stCondLst>
                                    <p:cond delay="0"/>
                                  </p:stCondLst>
                                  <p:childTnLst>
                                    <p:set>
                                      <p:cBhvr>
                                        <p:cTn id="27" dur="1" fill="hold">
                                          <p:stCondLst>
                                            <p:cond delay="0"/>
                                          </p:stCondLst>
                                        </p:cTn>
                                        <p:tgtEl>
                                          <p:spTgt spid="29"/>
                                        </p:tgtEl>
                                        <p:attrNameLst>
                                          <p:attrName>style.visibility</p:attrName>
                                        </p:attrNameLst>
                                      </p:cBhvr>
                                      <p:to>
                                        <p:strVal val="visible"/>
                                      </p:to>
                                    </p:set>
                                    <p:anim calcmode="lin" valueType="num">
                                      <p:cBhvr>
                                        <p:cTn id="28" dur="500" fill="hold"/>
                                        <p:tgtEl>
                                          <p:spTgt spid="29"/>
                                        </p:tgtEl>
                                        <p:attrNameLst>
                                          <p:attrName>ppt_x</p:attrName>
                                        </p:attrNameLst>
                                      </p:cBhvr>
                                      <p:tavLst>
                                        <p:tav tm="0">
                                          <p:val>
                                            <p:strVal val="#ppt_x"/>
                                          </p:val>
                                        </p:tav>
                                        <p:tav tm="100000">
                                          <p:val>
                                            <p:strVal val="#ppt_x"/>
                                          </p:val>
                                        </p:tav>
                                      </p:tavLst>
                                    </p:anim>
                                    <p:anim calcmode="lin" valueType="num">
                                      <p:cBhvr>
                                        <p:cTn id="29" dur="500" fill="hold"/>
                                        <p:tgtEl>
                                          <p:spTgt spid="29"/>
                                        </p:tgtEl>
                                        <p:attrNameLst>
                                          <p:attrName>ppt_y</p:attrName>
                                        </p:attrNameLst>
                                      </p:cBhvr>
                                      <p:tavLst>
                                        <p:tav tm="0">
                                          <p:val>
                                            <p:strVal val="#ppt_y+#ppt_h/2"/>
                                          </p:val>
                                        </p:tav>
                                        <p:tav tm="100000">
                                          <p:val>
                                            <p:strVal val="#ppt_y"/>
                                          </p:val>
                                        </p:tav>
                                      </p:tavLst>
                                    </p:anim>
                                    <p:anim calcmode="lin" valueType="num">
                                      <p:cBhvr>
                                        <p:cTn id="30" dur="500" fill="hold"/>
                                        <p:tgtEl>
                                          <p:spTgt spid="29"/>
                                        </p:tgtEl>
                                        <p:attrNameLst>
                                          <p:attrName>ppt_w</p:attrName>
                                        </p:attrNameLst>
                                      </p:cBhvr>
                                      <p:tavLst>
                                        <p:tav tm="0">
                                          <p:val>
                                            <p:strVal val="#ppt_w"/>
                                          </p:val>
                                        </p:tav>
                                        <p:tav tm="100000">
                                          <p:val>
                                            <p:strVal val="#ppt_w"/>
                                          </p:val>
                                        </p:tav>
                                      </p:tavLst>
                                    </p:anim>
                                    <p:anim calcmode="lin" valueType="num">
                                      <p:cBhvr>
                                        <p:cTn id="31" dur="500" fill="hold"/>
                                        <p:tgtEl>
                                          <p:spTgt spid="29"/>
                                        </p:tgtEl>
                                        <p:attrNameLst>
                                          <p:attrName>ppt_h</p:attrName>
                                        </p:attrNameLst>
                                      </p:cBhvr>
                                      <p:tavLst>
                                        <p:tav tm="0">
                                          <p:val>
                                            <p:fltVal val="0"/>
                                          </p:val>
                                        </p:tav>
                                        <p:tav tm="100000">
                                          <p:val>
                                            <p:strVal val="#ppt_h"/>
                                          </p:val>
                                        </p:tav>
                                      </p:tavLst>
                                    </p:anim>
                                  </p:childTnLst>
                                </p:cTn>
                              </p:par>
                              <p:par>
                                <p:cTn id="32" presetID="17" presetClass="entr" presetSubtype="4" fill="hold" grpId="0" nodeType="withEffect">
                                  <p:stCondLst>
                                    <p:cond delay="0"/>
                                  </p:stCondLst>
                                  <p:childTnLst>
                                    <p:set>
                                      <p:cBhvr>
                                        <p:cTn id="33" dur="1" fill="hold">
                                          <p:stCondLst>
                                            <p:cond delay="0"/>
                                          </p:stCondLst>
                                        </p:cTn>
                                        <p:tgtEl>
                                          <p:spTgt spid="31"/>
                                        </p:tgtEl>
                                        <p:attrNameLst>
                                          <p:attrName>style.visibility</p:attrName>
                                        </p:attrNameLst>
                                      </p:cBhvr>
                                      <p:to>
                                        <p:strVal val="visible"/>
                                      </p:to>
                                    </p:set>
                                    <p:anim calcmode="lin" valueType="num">
                                      <p:cBhvr>
                                        <p:cTn id="34" dur="500" fill="hold"/>
                                        <p:tgtEl>
                                          <p:spTgt spid="31"/>
                                        </p:tgtEl>
                                        <p:attrNameLst>
                                          <p:attrName>ppt_x</p:attrName>
                                        </p:attrNameLst>
                                      </p:cBhvr>
                                      <p:tavLst>
                                        <p:tav tm="0">
                                          <p:val>
                                            <p:strVal val="#ppt_x"/>
                                          </p:val>
                                        </p:tav>
                                        <p:tav tm="100000">
                                          <p:val>
                                            <p:strVal val="#ppt_x"/>
                                          </p:val>
                                        </p:tav>
                                      </p:tavLst>
                                    </p:anim>
                                    <p:anim calcmode="lin" valueType="num">
                                      <p:cBhvr>
                                        <p:cTn id="35" dur="500" fill="hold"/>
                                        <p:tgtEl>
                                          <p:spTgt spid="31"/>
                                        </p:tgtEl>
                                        <p:attrNameLst>
                                          <p:attrName>ppt_y</p:attrName>
                                        </p:attrNameLst>
                                      </p:cBhvr>
                                      <p:tavLst>
                                        <p:tav tm="0">
                                          <p:val>
                                            <p:strVal val="#ppt_y+#ppt_h/2"/>
                                          </p:val>
                                        </p:tav>
                                        <p:tav tm="100000">
                                          <p:val>
                                            <p:strVal val="#ppt_y"/>
                                          </p:val>
                                        </p:tav>
                                      </p:tavLst>
                                    </p:anim>
                                    <p:anim calcmode="lin" valueType="num">
                                      <p:cBhvr>
                                        <p:cTn id="36" dur="500" fill="hold"/>
                                        <p:tgtEl>
                                          <p:spTgt spid="31"/>
                                        </p:tgtEl>
                                        <p:attrNameLst>
                                          <p:attrName>ppt_w</p:attrName>
                                        </p:attrNameLst>
                                      </p:cBhvr>
                                      <p:tavLst>
                                        <p:tav tm="0">
                                          <p:val>
                                            <p:strVal val="#ppt_w"/>
                                          </p:val>
                                        </p:tav>
                                        <p:tav tm="100000">
                                          <p:val>
                                            <p:strVal val="#ppt_w"/>
                                          </p:val>
                                        </p:tav>
                                      </p:tavLst>
                                    </p:anim>
                                    <p:anim calcmode="lin" valueType="num">
                                      <p:cBhvr>
                                        <p:cTn id="37" dur="500" fill="hold"/>
                                        <p:tgtEl>
                                          <p:spTgt spid="31"/>
                                        </p:tgtEl>
                                        <p:attrNameLst>
                                          <p:attrName>ppt_h</p:attrName>
                                        </p:attrNameLst>
                                      </p:cBhvr>
                                      <p:tavLst>
                                        <p:tav tm="0">
                                          <p:val>
                                            <p:fltVal val="0"/>
                                          </p:val>
                                        </p:tav>
                                        <p:tav tm="100000">
                                          <p:val>
                                            <p:strVal val="#ppt_h"/>
                                          </p:val>
                                        </p:tav>
                                      </p:tavLst>
                                    </p:anim>
                                  </p:childTnLst>
                                </p:cTn>
                              </p:par>
                              <p:par>
                                <p:cTn id="38" presetID="17" presetClass="entr" presetSubtype="4"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anim calcmode="lin" valueType="num">
                                      <p:cBhvr>
                                        <p:cTn id="40" dur="500" fill="hold"/>
                                        <p:tgtEl>
                                          <p:spTgt spid="30"/>
                                        </p:tgtEl>
                                        <p:attrNameLst>
                                          <p:attrName>ppt_x</p:attrName>
                                        </p:attrNameLst>
                                      </p:cBhvr>
                                      <p:tavLst>
                                        <p:tav tm="0">
                                          <p:val>
                                            <p:strVal val="#ppt_x"/>
                                          </p:val>
                                        </p:tav>
                                        <p:tav tm="100000">
                                          <p:val>
                                            <p:strVal val="#ppt_x"/>
                                          </p:val>
                                        </p:tav>
                                      </p:tavLst>
                                    </p:anim>
                                    <p:anim calcmode="lin" valueType="num">
                                      <p:cBhvr>
                                        <p:cTn id="41" dur="500" fill="hold"/>
                                        <p:tgtEl>
                                          <p:spTgt spid="30"/>
                                        </p:tgtEl>
                                        <p:attrNameLst>
                                          <p:attrName>ppt_y</p:attrName>
                                        </p:attrNameLst>
                                      </p:cBhvr>
                                      <p:tavLst>
                                        <p:tav tm="0">
                                          <p:val>
                                            <p:strVal val="#ppt_y+#ppt_h/2"/>
                                          </p:val>
                                        </p:tav>
                                        <p:tav tm="100000">
                                          <p:val>
                                            <p:strVal val="#ppt_y"/>
                                          </p:val>
                                        </p:tav>
                                      </p:tavLst>
                                    </p:anim>
                                    <p:anim calcmode="lin" valueType="num">
                                      <p:cBhvr>
                                        <p:cTn id="42" dur="500" fill="hold"/>
                                        <p:tgtEl>
                                          <p:spTgt spid="30"/>
                                        </p:tgtEl>
                                        <p:attrNameLst>
                                          <p:attrName>ppt_w</p:attrName>
                                        </p:attrNameLst>
                                      </p:cBhvr>
                                      <p:tavLst>
                                        <p:tav tm="0">
                                          <p:val>
                                            <p:strVal val="#ppt_w"/>
                                          </p:val>
                                        </p:tav>
                                        <p:tav tm="100000">
                                          <p:val>
                                            <p:strVal val="#ppt_w"/>
                                          </p:val>
                                        </p:tav>
                                      </p:tavLst>
                                    </p:anim>
                                    <p:anim calcmode="lin" valueType="num">
                                      <p:cBhvr>
                                        <p:cTn id="43" dur="500" fill="hold"/>
                                        <p:tgtEl>
                                          <p:spTgt spid="30"/>
                                        </p:tgtEl>
                                        <p:attrNameLst>
                                          <p:attrName>ppt_h</p:attrName>
                                        </p:attrNameLst>
                                      </p:cBhvr>
                                      <p:tavLst>
                                        <p:tav tm="0">
                                          <p:val>
                                            <p:fltVal val="0"/>
                                          </p:val>
                                        </p:tav>
                                        <p:tav tm="100000">
                                          <p:val>
                                            <p:strVal val="#ppt_h"/>
                                          </p:val>
                                        </p:tav>
                                      </p:tavLst>
                                    </p:anim>
                                  </p:childTnLst>
                                </p:cTn>
                              </p:par>
                            </p:childTnLst>
                          </p:cTn>
                        </p:par>
                      </p:childTnLst>
                    </p:cTn>
                  </p:par>
                  <p:par>
                    <p:cTn id="44" fill="hold">
                      <p:stCondLst>
                        <p:cond delay="indefinite"/>
                      </p:stCondLst>
                      <p:childTnLst>
                        <p:par>
                          <p:cTn id="45" fill="hold">
                            <p:stCondLst>
                              <p:cond delay="0"/>
                            </p:stCondLst>
                            <p:childTnLst>
                              <p:par>
                                <p:cTn id="46" presetID="22" presetClass="entr" presetSubtype="1" fill="hold" grpId="0" nodeType="clickEffect">
                                  <p:stCondLst>
                                    <p:cond delay="0"/>
                                  </p:stCondLst>
                                  <p:childTnLst>
                                    <p:set>
                                      <p:cBhvr>
                                        <p:cTn id="47" dur="1" fill="hold">
                                          <p:stCondLst>
                                            <p:cond delay="0"/>
                                          </p:stCondLst>
                                        </p:cTn>
                                        <p:tgtEl>
                                          <p:spTgt spid="54"/>
                                        </p:tgtEl>
                                        <p:attrNameLst>
                                          <p:attrName>style.visibility</p:attrName>
                                        </p:attrNameLst>
                                      </p:cBhvr>
                                      <p:to>
                                        <p:strVal val="visible"/>
                                      </p:to>
                                    </p:set>
                                    <p:animEffect transition="in" filter="wipe(up)">
                                      <p:cBhvr>
                                        <p:cTn id="48" dur="500"/>
                                        <p:tgtEl>
                                          <p:spTgt spid="54"/>
                                        </p:tgtEl>
                                      </p:cBhvr>
                                    </p:animEffect>
                                  </p:childTnLst>
                                </p:cTn>
                              </p:par>
                            </p:childTnLst>
                          </p:cTn>
                        </p:par>
                        <p:par>
                          <p:cTn id="49" fill="hold">
                            <p:stCondLst>
                              <p:cond delay="500"/>
                            </p:stCondLst>
                            <p:childTnLst>
                              <p:par>
                                <p:cTn id="50" presetID="10" presetClass="entr" presetSubtype="0" fill="hold" nodeType="afterEffect">
                                  <p:stCondLst>
                                    <p:cond delay="0"/>
                                  </p:stCondLst>
                                  <p:childTnLst>
                                    <p:set>
                                      <p:cBhvr>
                                        <p:cTn id="51" dur="1" fill="hold">
                                          <p:stCondLst>
                                            <p:cond delay="0"/>
                                          </p:stCondLst>
                                        </p:cTn>
                                        <p:tgtEl>
                                          <p:spTgt spid="4"/>
                                        </p:tgtEl>
                                        <p:attrNameLst>
                                          <p:attrName>style.visibility</p:attrName>
                                        </p:attrNameLst>
                                      </p:cBhvr>
                                      <p:to>
                                        <p:strVal val="visible"/>
                                      </p:to>
                                    </p:set>
                                    <p:animEffect transition="in" filter="fade">
                                      <p:cBhvr>
                                        <p:cTn id="52" dur="500"/>
                                        <p:tgtEl>
                                          <p:spTgt spid="4"/>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1" fill="hold" nodeType="clickEffect">
                                  <p:stCondLst>
                                    <p:cond delay="0"/>
                                  </p:stCondLst>
                                  <p:childTnLst>
                                    <p:set>
                                      <p:cBhvr>
                                        <p:cTn id="56" dur="1" fill="hold">
                                          <p:stCondLst>
                                            <p:cond delay="0"/>
                                          </p:stCondLst>
                                        </p:cTn>
                                        <p:tgtEl>
                                          <p:spTgt spid="58"/>
                                        </p:tgtEl>
                                        <p:attrNameLst>
                                          <p:attrName>style.visibility</p:attrName>
                                        </p:attrNameLst>
                                      </p:cBhvr>
                                      <p:to>
                                        <p:strVal val="visible"/>
                                      </p:to>
                                    </p:set>
                                    <p:animEffect transition="in" filter="wipe(up)">
                                      <p:cBhvr>
                                        <p:cTn id="57" dur="500"/>
                                        <p:tgtEl>
                                          <p:spTgt spid="58"/>
                                        </p:tgtEl>
                                      </p:cBhvr>
                                    </p:animEffect>
                                  </p:childTnLst>
                                </p:cTn>
                              </p:par>
                            </p:childTnLst>
                          </p:cTn>
                        </p:par>
                      </p:childTnLst>
                    </p:cTn>
                  </p:par>
                  <p:par>
                    <p:cTn id="58" fill="hold">
                      <p:stCondLst>
                        <p:cond delay="indefinite"/>
                      </p:stCondLst>
                      <p:childTnLst>
                        <p:par>
                          <p:cTn id="59" fill="hold">
                            <p:stCondLst>
                              <p:cond delay="0"/>
                            </p:stCondLst>
                            <p:childTnLst>
                              <p:par>
                                <p:cTn id="60" presetID="22" presetClass="entr" presetSubtype="1" fill="hold" grpId="0" nodeType="clickEffect">
                                  <p:stCondLst>
                                    <p:cond delay="0"/>
                                  </p:stCondLst>
                                  <p:childTnLst>
                                    <p:set>
                                      <p:cBhvr>
                                        <p:cTn id="61" dur="1" fill="hold">
                                          <p:stCondLst>
                                            <p:cond delay="0"/>
                                          </p:stCondLst>
                                        </p:cTn>
                                        <p:tgtEl>
                                          <p:spTgt spid="64"/>
                                        </p:tgtEl>
                                        <p:attrNameLst>
                                          <p:attrName>style.visibility</p:attrName>
                                        </p:attrNameLst>
                                      </p:cBhvr>
                                      <p:to>
                                        <p:strVal val="visible"/>
                                      </p:to>
                                    </p:set>
                                    <p:animEffect transition="in" filter="wipe(up)">
                                      <p:cBhvr>
                                        <p:cTn id="62" dur="500"/>
                                        <p:tgtEl>
                                          <p:spTgt spid="64"/>
                                        </p:tgtEl>
                                      </p:cBhvr>
                                    </p:animEffect>
                                  </p:childTnLst>
                                </p:cTn>
                              </p:par>
                            </p:childTnLst>
                          </p:cTn>
                        </p:par>
                        <p:par>
                          <p:cTn id="63" fill="hold">
                            <p:stCondLst>
                              <p:cond delay="500"/>
                            </p:stCondLst>
                            <p:childTnLst>
                              <p:par>
                                <p:cTn id="64" presetID="10" presetClass="entr" presetSubtype="0" fill="hold" nodeType="afterEffect">
                                  <p:stCondLst>
                                    <p:cond delay="0"/>
                                  </p:stCondLst>
                                  <p:childTnLst>
                                    <p:set>
                                      <p:cBhvr>
                                        <p:cTn id="65" dur="1" fill="hold">
                                          <p:stCondLst>
                                            <p:cond delay="0"/>
                                          </p:stCondLst>
                                        </p:cTn>
                                        <p:tgtEl>
                                          <p:spTgt spid="8"/>
                                        </p:tgtEl>
                                        <p:attrNameLst>
                                          <p:attrName>style.visibility</p:attrName>
                                        </p:attrNameLst>
                                      </p:cBhvr>
                                      <p:to>
                                        <p:strVal val="visible"/>
                                      </p:to>
                                    </p:set>
                                    <p:animEffect transition="in" filter="fade">
                                      <p:cBhvr>
                                        <p:cTn id="66" dur="500"/>
                                        <p:tgtEl>
                                          <p:spTgt spid="8"/>
                                        </p:tgtEl>
                                      </p:cBhvr>
                                    </p:animEffect>
                                  </p:childTnLst>
                                </p:cTn>
                              </p:par>
                            </p:childTnLst>
                          </p:cTn>
                        </p:par>
                      </p:childTnLst>
                    </p:cTn>
                  </p:par>
                  <p:par>
                    <p:cTn id="67" fill="hold">
                      <p:stCondLst>
                        <p:cond delay="indefinite"/>
                      </p:stCondLst>
                      <p:childTnLst>
                        <p:par>
                          <p:cTn id="68" fill="hold">
                            <p:stCondLst>
                              <p:cond delay="0"/>
                            </p:stCondLst>
                            <p:childTnLst>
                              <p:par>
                                <p:cTn id="69" presetID="22" presetClass="entr" presetSubtype="1" fill="hold" nodeType="clickEffect">
                                  <p:stCondLst>
                                    <p:cond delay="0"/>
                                  </p:stCondLst>
                                  <p:childTnLst>
                                    <p:set>
                                      <p:cBhvr>
                                        <p:cTn id="70" dur="1" fill="hold">
                                          <p:stCondLst>
                                            <p:cond delay="0"/>
                                          </p:stCondLst>
                                        </p:cTn>
                                        <p:tgtEl>
                                          <p:spTgt spid="63"/>
                                        </p:tgtEl>
                                        <p:attrNameLst>
                                          <p:attrName>style.visibility</p:attrName>
                                        </p:attrNameLst>
                                      </p:cBhvr>
                                      <p:to>
                                        <p:strVal val="visible"/>
                                      </p:to>
                                    </p:set>
                                    <p:animEffect transition="in" filter="wipe(up)">
                                      <p:cBhvr>
                                        <p:cTn id="71" dur="500"/>
                                        <p:tgtEl>
                                          <p:spTgt spid="63"/>
                                        </p:tgtEl>
                                      </p:cBhvr>
                                    </p:animEffect>
                                  </p:childTnLst>
                                </p:cTn>
                              </p:par>
                            </p:childTnLst>
                          </p:cTn>
                        </p:par>
                        <p:par>
                          <p:cTn id="72" fill="hold">
                            <p:stCondLst>
                              <p:cond delay="500"/>
                            </p:stCondLst>
                            <p:childTnLst>
                              <p:par>
                                <p:cTn id="73" presetID="1" presetClass="emph" presetSubtype="2" fill="hold" nodeType="afterEffect">
                                  <p:stCondLst>
                                    <p:cond delay="0"/>
                                  </p:stCondLst>
                                  <p:childTnLst>
                                    <p:animClr clrSpc="rgb" dir="cw">
                                      <p:cBhvr>
                                        <p:cTn id="74" dur="500" fill="hold"/>
                                        <p:tgtEl>
                                          <p:spTgt spid="31"/>
                                        </p:tgtEl>
                                        <p:attrNameLst>
                                          <p:attrName>fillcolor</p:attrName>
                                        </p:attrNameLst>
                                      </p:cBhvr>
                                      <p:to>
                                        <a:srgbClr val="BE0F02"/>
                                      </p:to>
                                    </p:animClr>
                                    <p:set>
                                      <p:cBhvr>
                                        <p:cTn id="75" dur="500" fill="hold"/>
                                        <p:tgtEl>
                                          <p:spTgt spid="31"/>
                                        </p:tgtEl>
                                        <p:attrNameLst>
                                          <p:attrName>fill.type</p:attrName>
                                        </p:attrNameLst>
                                      </p:cBhvr>
                                      <p:to>
                                        <p:strVal val="solid"/>
                                      </p:to>
                                    </p:set>
                                    <p:set>
                                      <p:cBhvr>
                                        <p:cTn id="76" dur="500" fill="hold"/>
                                        <p:tgtEl>
                                          <p:spTgt spid="31"/>
                                        </p:tgtEl>
                                        <p:attrNameLst>
                                          <p:attrName>fill.on</p:attrName>
                                        </p:attrNameLst>
                                      </p:cBhvr>
                                      <p:to>
                                        <p:strVal val="true"/>
                                      </p:to>
                                    </p:set>
                                  </p:childTnLst>
                                </p:cTn>
                              </p:par>
                              <p:par>
                                <p:cTn id="77" presetID="6" presetClass="emph" presetSubtype="0" fill="hold" grpId="1" nodeType="withEffect">
                                  <p:stCondLst>
                                    <p:cond delay="0"/>
                                  </p:stCondLst>
                                  <p:childTnLst>
                                    <p:animScale>
                                      <p:cBhvr>
                                        <p:cTn id="78" dur="1000" fill="hold"/>
                                        <p:tgtEl>
                                          <p:spTgt spid="31"/>
                                        </p:tgtEl>
                                      </p:cBhvr>
                                      <p:by x="100000" y="180000"/>
                                    </p:animScale>
                                  </p:childTnLst>
                                </p:cTn>
                              </p:par>
                            </p:childTnLst>
                          </p:cTn>
                        </p:par>
                      </p:childTnLst>
                    </p:cTn>
                  </p:par>
                  <p:par>
                    <p:cTn id="79" fill="hold">
                      <p:stCondLst>
                        <p:cond delay="indefinite"/>
                      </p:stCondLst>
                      <p:childTnLst>
                        <p:par>
                          <p:cTn id="80" fill="hold">
                            <p:stCondLst>
                              <p:cond delay="0"/>
                            </p:stCondLst>
                            <p:childTnLst>
                              <p:par>
                                <p:cTn id="81" presetID="26" presetClass="emph" presetSubtype="0" fill="hold" grpId="0" nodeType="clickEffect">
                                  <p:stCondLst>
                                    <p:cond delay="0"/>
                                  </p:stCondLst>
                                  <p:childTnLst>
                                    <p:animEffect transition="out" filter="fade">
                                      <p:cBhvr>
                                        <p:cTn id="82" dur="500" tmFilter="0, 0; .2, .5; .8, .5; 1, 0"/>
                                        <p:tgtEl>
                                          <p:spTgt spid="19"/>
                                        </p:tgtEl>
                                      </p:cBhvr>
                                    </p:animEffect>
                                    <p:animScale>
                                      <p:cBhvr>
                                        <p:cTn id="83" dur="250" autoRev="1" fill="hold"/>
                                        <p:tgtEl>
                                          <p:spTgt spid="19"/>
                                        </p:tgtEl>
                                      </p:cBhvr>
                                      <p:by x="105000" y="105000"/>
                                    </p:animScale>
                                  </p:childTnLst>
                                </p:cTn>
                              </p:par>
                              <p:par>
                                <p:cTn id="84" presetID="17" presetClass="entr" presetSubtype="2" fill="hold" nodeType="withEffect">
                                  <p:stCondLst>
                                    <p:cond delay="0"/>
                                  </p:stCondLst>
                                  <p:childTnLst>
                                    <p:set>
                                      <p:cBhvr>
                                        <p:cTn id="85" dur="1" fill="hold">
                                          <p:stCondLst>
                                            <p:cond delay="0"/>
                                          </p:stCondLst>
                                        </p:cTn>
                                        <p:tgtEl>
                                          <p:spTgt spid="41"/>
                                        </p:tgtEl>
                                        <p:attrNameLst>
                                          <p:attrName>style.visibility</p:attrName>
                                        </p:attrNameLst>
                                      </p:cBhvr>
                                      <p:to>
                                        <p:strVal val="visible"/>
                                      </p:to>
                                    </p:set>
                                    <p:anim calcmode="lin" valueType="num">
                                      <p:cBhvr>
                                        <p:cTn id="86" dur="500" fill="hold"/>
                                        <p:tgtEl>
                                          <p:spTgt spid="41"/>
                                        </p:tgtEl>
                                        <p:attrNameLst>
                                          <p:attrName>ppt_x</p:attrName>
                                        </p:attrNameLst>
                                      </p:cBhvr>
                                      <p:tavLst>
                                        <p:tav tm="0">
                                          <p:val>
                                            <p:strVal val="#ppt_x+#ppt_w/2"/>
                                          </p:val>
                                        </p:tav>
                                        <p:tav tm="100000">
                                          <p:val>
                                            <p:strVal val="#ppt_x"/>
                                          </p:val>
                                        </p:tav>
                                      </p:tavLst>
                                    </p:anim>
                                    <p:anim calcmode="lin" valueType="num">
                                      <p:cBhvr>
                                        <p:cTn id="87" dur="500" fill="hold"/>
                                        <p:tgtEl>
                                          <p:spTgt spid="41"/>
                                        </p:tgtEl>
                                        <p:attrNameLst>
                                          <p:attrName>ppt_y</p:attrName>
                                        </p:attrNameLst>
                                      </p:cBhvr>
                                      <p:tavLst>
                                        <p:tav tm="0">
                                          <p:val>
                                            <p:strVal val="#ppt_y"/>
                                          </p:val>
                                        </p:tav>
                                        <p:tav tm="100000">
                                          <p:val>
                                            <p:strVal val="#ppt_y"/>
                                          </p:val>
                                        </p:tav>
                                      </p:tavLst>
                                    </p:anim>
                                    <p:anim calcmode="lin" valueType="num">
                                      <p:cBhvr>
                                        <p:cTn id="88" dur="500" fill="hold"/>
                                        <p:tgtEl>
                                          <p:spTgt spid="41"/>
                                        </p:tgtEl>
                                        <p:attrNameLst>
                                          <p:attrName>ppt_w</p:attrName>
                                        </p:attrNameLst>
                                      </p:cBhvr>
                                      <p:tavLst>
                                        <p:tav tm="0">
                                          <p:val>
                                            <p:fltVal val="0"/>
                                          </p:val>
                                        </p:tav>
                                        <p:tav tm="100000">
                                          <p:val>
                                            <p:strVal val="#ppt_w"/>
                                          </p:val>
                                        </p:tav>
                                      </p:tavLst>
                                    </p:anim>
                                    <p:anim calcmode="lin" valueType="num">
                                      <p:cBhvr>
                                        <p:cTn id="89" dur="500" fill="hold"/>
                                        <p:tgtEl>
                                          <p:spTgt spid="41"/>
                                        </p:tgtEl>
                                        <p:attrNameLst>
                                          <p:attrName>ppt_h</p:attrName>
                                        </p:attrNameLst>
                                      </p:cBhvr>
                                      <p:tavLst>
                                        <p:tav tm="0">
                                          <p:val>
                                            <p:strVal val="#ppt_h"/>
                                          </p:val>
                                        </p:tav>
                                        <p:tav tm="100000">
                                          <p:val>
                                            <p:strVal val="#ppt_h"/>
                                          </p:val>
                                        </p:tav>
                                      </p:tavLst>
                                    </p:anim>
                                  </p:childTnLst>
                                </p:cTn>
                              </p:par>
                              <p:par>
                                <p:cTn id="90" presetID="3" presetClass="entr" presetSubtype="10" fill="hold" grpId="0" nodeType="withEffect">
                                  <p:stCondLst>
                                    <p:cond delay="0"/>
                                  </p:stCondLst>
                                  <p:childTnLst>
                                    <p:set>
                                      <p:cBhvr>
                                        <p:cTn id="91" dur="1" fill="hold">
                                          <p:stCondLst>
                                            <p:cond delay="0"/>
                                          </p:stCondLst>
                                        </p:cTn>
                                        <p:tgtEl>
                                          <p:spTgt spid="51"/>
                                        </p:tgtEl>
                                        <p:attrNameLst>
                                          <p:attrName>style.visibility</p:attrName>
                                        </p:attrNameLst>
                                      </p:cBhvr>
                                      <p:to>
                                        <p:strVal val="visible"/>
                                      </p:to>
                                    </p:set>
                                    <p:animEffect transition="in" filter="blinds(horizontal)">
                                      <p:cBhvr>
                                        <p:cTn id="92" dur="500"/>
                                        <p:tgtEl>
                                          <p:spTgt spid="51"/>
                                        </p:tgtEl>
                                      </p:cBhvr>
                                    </p:animEffect>
                                  </p:childTnLst>
                                </p:cTn>
                              </p:par>
                              <p:par>
                                <p:cTn id="93" presetID="0" presetClass="path" presetSubtype="0" accel="50000" decel="50000" fill="hold" grpId="2" nodeType="withEffect">
                                  <p:stCondLst>
                                    <p:cond delay="0"/>
                                  </p:stCondLst>
                                  <p:childTnLst>
                                    <p:animMotion origin="layout" path="M 0 0 L 0 0.05621 " pathEditMode="relative" ptsTypes="AA">
                                      <p:cBhvr>
                                        <p:cTn id="94" dur="500" fill="hold"/>
                                        <p:tgtEl>
                                          <p:spTgt spid="27"/>
                                        </p:tgtEl>
                                        <p:attrNameLst>
                                          <p:attrName>ppt_x</p:attrName>
                                          <p:attrName>ppt_y</p:attrName>
                                        </p:attrNameLst>
                                      </p:cBhvr>
                                    </p:animMotion>
                                  </p:childTnLst>
                                </p:cTn>
                              </p:par>
                              <p:par>
                                <p:cTn id="95" presetID="12" presetClass="exit" presetSubtype="4" fill="hold" grpId="1" nodeType="withEffect">
                                  <p:stCondLst>
                                    <p:cond delay="0"/>
                                  </p:stCondLst>
                                  <p:childTnLst>
                                    <p:animEffect transition="out" filter="slide(fromBottom)">
                                      <p:cBhvr>
                                        <p:cTn id="96" dur="500"/>
                                        <p:tgtEl>
                                          <p:spTgt spid="27"/>
                                        </p:tgtEl>
                                      </p:cBhvr>
                                    </p:animEffect>
                                    <p:set>
                                      <p:cBhvr>
                                        <p:cTn id="97" dur="1" fill="hold">
                                          <p:stCondLst>
                                            <p:cond delay="499"/>
                                          </p:stCondLst>
                                        </p:cTn>
                                        <p:tgtEl>
                                          <p:spTgt spid="27"/>
                                        </p:tgtEl>
                                        <p:attrNameLst>
                                          <p:attrName>style.visibility</p:attrName>
                                        </p:attrNameLst>
                                      </p:cBhvr>
                                      <p:to>
                                        <p:strVal val="hidden"/>
                                      </p:to>
                                    </p:set>
                                  </p:childTnLst>
                                </p:cTn>
                              </p:par>
                            </p:childTnLst>
                          </p:cTn>
                        </p:par>
                      </p:childTnLst>
                    </p:cTn>
                  </p:par>
                  <p:par>
                    <p:cTn id="98" fill="hold">
                      <p:stCondLst>
                        <p:cond delay="indefinite"/>
                      </p:stCondLst>
                      <p:childTnLst>
                        <p:par>
                          <p:cTn id="99" fill="hold">
                            <p:stCondLst>
                              <p:cond delay="0"/>
                            </p:stCondLst>
                            <p:childTnLst>
                              <p:par>
                                <p:cTn id="100" presetID="17" presetClass="entr" presetSubtype="2" fill="hold" nodeType="clickEffect">
                                  <p:stCondLst>
                                    <p:cond delay="0"/>
                                  </p:stCondLst>
                                  <p:childTnLst>
                                    <p:set>
                                      <p:cBhvr>
                                        <p:cTn id="101" dur="1" fill="hold">
                                          <p:stCondLst>
                                            <p:cond delay="0"/>
                                          </p:stCondLst>
                                        </p:cTn>
                                        <p:tgtEl>
                                          <p:spTgt spid="43"/>
                                        </p:tgtEl>
                                        <p:attrNameLst>
                                          <p:attrName>style.visibility</p:attrName>
                                        </p:attrNameLst>
                                      </p:cBhvr>
                                      <p:to>
                                        <p:strVal val="visible"/>
                                      </p:to>
                                    </p:set>
                                    <p:anim calcmode="lin" valueType="num">
                                      <p:cBhvr>
                                        <p:cTn id="102" dur="500" fill="hold"/>
                                        <p:tgtEl>
                                          <p:spTgt spid="43"/>
                                        </p:tgtEl>
                                        <p:attrNameLst>
                                          <p:attrName>ppt_x</p:attrName>
                                        </p:attrNameLst>
                                      </p:cBhvr>
                                      <p:tavLst>
                                        <p:tav tm="0">
                                          <p:val>
                                            <p:strVal val="#ppt_x+#ppt_w/2"/>
                                          </p:val>
                                        </p:tav>
                                        <p:tav tm="100000">
                                          <p:val>
                                            <p:strVal val="#ppt_x"/>
                                          </p:val>
                                        </p:tav>
                                      </p:tavLst>
                                    </p:anim>
                                    <p:anim calcmode="lin" valueType="num">
                                      <p:cBhvr>
                                        <p:cTn id="103" dur="500" fill="hold"/>
                                        <p:tgtEl>
                                          <p:spTgt spid="43"/>
                                        </p:tgtEl>
                                        <p:attrNameLst>
                                          <p:attrName>ppt_y</p:attrName>
                                        </p:attrNameLst>
                                      </p:cBhvr>
                                      <p:tavLst>
                                        <p:tav tm="0">
                                          <p:val>
                                            <p:strVal val="#ppt_y"/>
                                          </p:val>
                                        </p:tav>
                                        <p:tav tm="100000">
                                          <p:val>
                                            <p:strVal val="#ppt_y"/>
                                          </p:val>
                                        </p:tav>
                                      </p:tavLst>
                                    </p:anim>
                                    <p:anim calcmode="lin" valueType="num">
                                      <p:cBhvr>
                                        <p:cTn id="104" dur="500" fill="hold"/>
                                        <p:tgtEl>
                                          <p:spTgt spid="43"/>
                                        </p:tgtEl>
                                        <p:attrNameLst>
                                          <p:attrName>ppt_w</p:attrName>
                                        </p:attrNameLst>
                                      </p:cBhvr>
                                      <p:tavLst>
                                        <p:tav tm="0">
                                          <p:val>
                                            <p:fltVal val="0"/>
                                          </p:val>
                                        </p:tav>
                                        <p:tav tm="100000">
                                          <p:val>
                                            <p:strVal val="#ppt_w"/>
                                          </p:val>
                                        </p:tav>
                                      </p:tavLst>
                                    </p:anim>
                                    <p:anim calcmode="lin" valueType="num">
                                      <p:cBhvr>
                                        <p:cTn id="105" dur="500" fill="hold"/>
                                        <p:tgtEl>
                                          <p:spTgt spid="43"/>
                                        </p:tgtEl>
                                        <p:attrNameLst>
                                          <p:attrName>ppt_h</p:attrName>
                                        </p:attrNameLst>
                                      </p:cBhvr>
                                      <p:tavLst>
                                        <p:tav tm="0">
                                          <p:val>
                                            <p:strVal val="#ppt_h"/>
                                          </p:val>
                                        </p:tav>
                                        <p:tav tm="100000">
                                          <p:val>
                                            <p:strVal val="#ppt_h"/>
                                          </p:val>
                                        </p:tav>
                                      </p:tavLst>
                                    </p:anim>
                                  </p:childTnLst>
                                </p:cTn>
                              </p:par>
                              <p:par>
                                <p:cTn id="106" presetID="1" presetClass="exit" presetSubtype="0" fill="hold" nodeType="withEffect">
                                  <p:stCondLst>
                                    <p:cond delay="0"/>
                                  </p:stCondLst>
                                  <p:childTnLst>
                                    <p:set>
                                      <p:cBhvr>
                                        <p:cTn id="107" dur="1" fill="hold">
                                          <p:stCondLst>
                                            <p:cond delay="0"/>
                                          </p:stCondLst>
                                        </p:cTn>
                                        <p:tgtEl>
                                          <p:spTgt spid="41"/>
                                        </p:tgtEl>
                                        <p:attrNameLst>
                                          <p:attrName>style.visibility</p:attrName>
                                        </p:attrNameLst>
                                      </p:cBhvr>
                                      <p:to>
                                        <p:strVal val="hidden"/>
                                      </p:to>
                                    </p:set>
                                  </p:childTnLst>
                                </p:cTn>
                              </p:par>
                              <p:par>
                                <p:cTn id="108" presetID="3" presetClass="exit" presetSubtype="10" fill="hold" grpId="1" nodeType="withEffect">
                                  <p:stCondLst>
                                    <p:cond delay="0"/>
                                  </p:stCondLst>
                                  <p:childTnLst>
                                    <p:animEffect transition="out" filter="blinds(horizontal)">
                                      <p:cBhvr>
                                        <p:cTn id="109" dur="500"/>
                                        <p:tgtEl>
                                          <p:spTgt spid="51"/>
                                        </p:tgtEl>
                                      </p:cBhvr>
                                    </p:animEffect>
                                    <p:set>
                                      <p:cBhvr>
                                        <p:cTn id="110" dur="1" fill="hold">
                                          <p:stCondLst>
                                            <p:cond delay="499"/>
                                          </p:stCondLst>
                                        </p:cTn>
                                        <p:tgtEl>
                                          <p:spTgt spid="51"/>
                                        </p:tgtEl>
                                        <p:attrNameLst>
                                          <p:attrName>style.visibility</p:attrName>
                                        </p:attrNameLst>
                                      </p:cBhvr>
                                      <p:to>
                                        <p:strVal val="hidden"/>
                                      </p:to>
                                    </p:set>
                                  </p:childTnLst>
                                </p:cTn>
                              </p:par>
                              <p:par>
                                <p:cTn id="111" presetID="3" presetClass="entr" presetSubtype="10" fill="hold" grpId="0" nodeType="withEffect">
                                  <p:stCondLst>
                                    <p:cond delay="0"/>
                                  </p:stCondLst>
                                  <p:childTnLst>
                                    <p:set>
                                      <p:cBhvr>
                                        <p:cTn id="112" dur="1" fill="hold">
                                          <p:stCondLst>
                                            <p:cond delay="0"/>
                                          </p:stCondLst>
                                        </p:cTn>
                                        <p:tgtEl>
                                          <p:spTgt spid="52"/>
                                        </p:tgtEl>
                                        <p:attrNameLst>
                                          <p:attrName>style.visibility</p:attrName>
                                        </p:attrNameLst>
                                      </p:cBhvr>
                                      <p:to>
                                        <p:strVal val="visible"/>
                                      </p:to>
                                    </p:set>
                                    <p:animEffect transition="in" filter="blinds(horizontal)">
                                      <p:cBhvr>
                                        <p:cTn id="113" dur="500"/>
                                        <p:tgtEl>
                                          <p:spTgt spid="52"/>
                                        </p:tgtEl>
                                      </p:cBhvr>
                                    </p:animEffect>
                                  </p:childTnLst>
                                </p:cTn>
                              </p:par>
                            </p:childTnLst>
                          </p:cTn>
                        </p:par>
                        <p:par>
                          <p:cTn id="114" fill="hold">
                            <p:stCondLst>
                              <p:cond delay="500"/>
                            </p:stCondLst>
                            <p:childTnLst>
                              <p:par>
                                <p:cTn id="115" presetID="12" presetClass="entr" presetSubtype="4" fill="hold" grpId="0" nodeType="afterEffect">
                                  <p:stCondLst>
                                    <p:cond delay="0"/>
                                  </p:stCondLst>
                                  <p:childTnLst>
                                    <p:set>
                                      <p:cBhvr>
                                        <p:cTn id="116" dur="1" fill="hold">
                                          <p:stCondLst>
                                            <p:cond delay="0"/>
                                          </p:stCondLst>
                                        </p:cTn>
                                        <p:tgtEl>
                                          <p:spTgt spid="39"/>
                                        </p:tgtEl>
                                        <p:attrNameLst>
                                          <p:attrName>style.visibility</p:attrName>
                                        </p:attrNameLst>
                                      </p:cBhvr>
                                      <p:to>
                                        <p:strVal val="visible"/>
                                      </p:to>
                                    </p:set>
                                    <p:animEffect transition="in" filter="slide(fromBottom)">
                                      <p:cBhvr>
                                        <p:cTn id="117" dur="500"/>
                                        <p:tgtEl>
                                          <p:spTgt spid="39"/>
                                        </p:tgtEl>
                                      </p:cBhvr>
                                    </p:animEffect>
                                  </p:childTnLst>
                                </p:cTn>
                              </p:par>
                            </p:childTnLst>
                          </p:cTn>
                        </p:par>
                        <p:par>
                          <p:cTn id="118" fill="hold">
                            <p:stCondLst>
                              <p:cond delay="1000"/>
                            </p:stCondLst>
                            <p:childTnLst>
                              <p:par>
                                <p:cTn id="119" presetID="0" presetClass="path" presetSubtype="0" accel="50000" decel="50000" fill="hold" grpId="1" nodeType="afterEffect">
                                  <p:stCondLst>
                                    <p:cond delay="0"/>
                                  </p:stCondLst>
                                  <p:childTnLst>
                                    <p:animMotion origin="layout" path="M 0 0 C -0.02708 0.00926 -0.05399 0.01874 -0.07569 0.00602 C -0.0974 -0.0067 -0.11406 -0.04186 -0.13073 -0.07679 " pathEditMode="relative" ptsTypes="aaA">
                                      <p:cBhvr>
                                        <p:cTn id="120" dur="2000" fill="hold"/>
                                        <p:tgtEl>
                                          <p:spTgt spid="39"/>
                                        </p:tgtEl>
                                        <p:attrNameLst>
                                          <p:attrName>ppt_x</p:attrName>
                                          <p:attrName>ppt_y</p:attrName>
                                        </p:attrNameLst>
                                      </p:cBhvr>
                                    </p:animMotion>
                                  </p:childTnLst>
                                </p:cTn>
                              </p:par>
                            </p:childTnLst>
                          </p:cTn>
                        </p:par>
                      </p:childTnLst>
                    </p:cTn>
                  </p:par>
                  <p:par>
                    <p:cTn id="121" fill="hold">
                      <p:stCondLst>
                        <p:cond delay="indefinite"/>
                      </p:stCondLst>
                      <p:childTnLst>
                        <p:par>
                          <p:cTn id="122" fill="hold">
                            <p:stCondLst>
                              <p:cond delay="0"/>
                            </p:stCondLst>
                            <p:childTnLst>
                              <p:par>
                                <p:cTn id="123" presetID="26" presetClass="emph" presetSubtype="0" repeatCount="3000" fill="hold" nodeType="clickEffect">
                                  <p:stCondLst>
                                    <p:cond delay="0"/>
                                  </p:stCondLst>
                                  <p:childTnLst>
                                    <p:animEffect transition="out" filter="fade">
                                      <p:cBhvr>
                                        <p:cTn id="124" dur="500" tmFilter="0, 0; .2, .5; .8, .5; 1, 0"/>
                                        <p:tgtEl>
                                          <p:spTgt spid="8"/>
                                        </p:tgtEl>
                                      </p:cBhvr>
                                    </p:animEffect>
                                    <p:animScale>
                                      <p:cBhvr>
                                        <p:cTn id="125" dur="250" autoRev="1" fill="hold"/>
                                        <p:tgtEl>
                                          <p:spTgt spid="8"/>
                                        </p:tgtEl>
                                      </p:cBhvr>
                                      <p:by x="105000" y="105000"/>
                                    </p:animScale>
                                  </p:childTnLst>
                                </p:cTn>
                              </p:par>
                              <p:par>
                                <p:cTn id="126" presetID="26" presetClass="emph" presetSubtype="0" repeatCount="3000" fill="hold" nodeType="withEffect">
                                  <p:stCondLst>
                                    <p:cond delay="0"/>
                                  </p:stCondLst>
                                  <p:childTnLst>
                                    <p:animEffect transition="out" filter="fade">
                                      <p:cBhvr>
                                        <p:cTn id="127" dur="500" tmFilter="0, 0; .2, .5; .8, .5; 1, 0"/>
                                        <p:tgtEl>
                                          <p:spTgt spid="4"/>
                                        </p:tgtEl>
                                      </p:cBhvr>
                                    </p:animEffect>
                                    <p:animScale>
                                      <p:cBhvr>
                                        <p:cTn id="128" dur="250" autoRev="1" fill="hold"/>
                                        <p:tgtEl>
                                          <p:spTgt spid="4"/>
                                        </p:tgtEl>
                                      </p:cBhvr>
                                      <p:by x="105000" y="105000"/>
                                    </p:animScale>
                                  </p:childTnLst>
                                </p:cTn>
                              </p:par>
                              <p:par>
                                <p:cTn id="129" presetID="3" presetClass="exit" presetSubtype="10" fill="hold" nodeType="withEffect">
                                  <p:stCondLst>
                                    <p:cond delay="0"/>
                                  </p:stCondLst>
                                  <p:childTnLst>
                                    <p:animEffect transition="out" filter="blinds(horizontal)">
                                      <p:cBhvr>
                                        <p:cTn id="130" dur="500"/>
                                        <p:tgtEl>
                                          <p:spTgt spid="43"/>
                                        </p:tgtEl>
                                      </p:cBhvr>
                                    </p:animEffect>
                                    <p:set>
                                      <p:cBhvr>
                                        <p:cTn id="131" dur="1" fill="hold">
                                          <p:stCondLst>
                                            <p:cond delay="499"/>
                                          </p:stCondLst>
                                        </p:cTn>
                                        <p:tgtEl>
                                          <p:spTgt spid="43"/>
                                        </p:tgtEl>
                                        <p:attrNameLst>
                                          <p:attrName>style.visibility</p:attrName>
                                        </p:attrNameLst>
                                      </p:cBhvr>
                                      <p:to>
                                        <p:strVal val="hidden"/>
                                      </p:to>
                                    </p:set>
                                  </p:childTnLst>
                                </p:cTn>
                              </p:par>
                              <p:par>
                                <p:cTn id="132" presetID="3" presetClass="exit" presetSubtype="10" fill="hold" grpId="1" nodeType="withEffect">
                                  <p:stCondLst>
                                    <p:cond delay="0"/>
                                  </p:stCondLst>
                                  <p:childTnLst>
                                    <p:animEffect transition="out" filter="blinds(horizontal)">
                                      <p:cBhvr>
                                        <p:cTn id="133" dur="500"/>
                                        <p:tgtEl>
                                          <p:spTgt spid="52"/>
                                        </p:tgtEl>
                                      </p:cBhvr>
                                    </p:animEffect>
                                    <p:set>
                                      <p:cBhvr>
                                        <p:cTn id="134" dur="1" fill="hold">
                                          <p:stCondLst>
                                            <p:cond delay="499"/>
                                          </p:stCondLst>
                                        </p:cTn>
                                        <p:tgtEl>
                                          <p:spTgt spid="52"/>
                                        </p:tgtEl>
                                        <p:attrNameLst>
                                          <p:attrName>style.visibility</p:attrName>
                                        </p:attrNameLst>
                                      </p:cBhvr>
                                      <p:to>
                                        <p:strVal val="hidden"/>
                                      </p:to>
                                    </p:set>
                                  </p:childTnLst>
                                </p:cTn>
                              </p:par>
                            </p:childTnLst>
                          </p:cTn>
                        </p:par>
                        <p:par>
                          <p:cTn id="135" fill="hold">
                            <p:stCondLst>
                              <p:cond delay="1500"/>
                            </p:stCondLst>
                            <p:childTnLst>
                              <p:par>
                                <p:cTn id="136" presetID="1" presetClass="exit" presetSubtype="0" fill="hold" nodeType="afterEffect">
                                  <p:stCondLst>
                                    <p:cond delay="0"/>
                                  </p:stCondLst>
                                  <p:childTnLst>
                                    <p:set>
                                      <p:cBhvr>
                                        <p:cTn id="137" dur="1" fill="hold">
                                          <p:stCondLst>
                                            <p:cond delay="0"/>
                                          </p:stCondLst>
                                        </p:cTn>
                                        <p:tgtEl>
                                          <p:spTgt spid="63"/>
                                        </p:tgtEl>
                                        <p:attrNameLst>
                                          <p:attrName>style.visibility</p:attrName>
                                        </p:attrNameLst>
                                      </p:cBhvr>
                                      <p:to>
                                        <p:strVal val="hidden"/>
                                      </p:to>
                                    </p:set>
                                  </p:childTnLst>
                                </p:cTn>
                              </p:par>
                            </p:childTnLst>
                          </p:cTn>
                        </p:par>
                        <p:par>
                          <p:cTn id="138" fill="hold">
                            <p:stCondLst>
                              <p:cond delay="1500"/>
                            </p:stCondLst>
                            <p:childTnLst>
                              <p:par>
                                <p:cTn id="139" presetID="22" presetClass="entr" presetSubtype="1" fill="hold" nodeType="afterEffect">
                                  <p:stCondLst>
                                    <p:cond delay="0"/>
                                  </p:stCondLst>
                                  <p:childTnLst>
                                    <p:set>
                                      <p:cBhvr>
                                        <p:cTn id="140" dur="1" fill="hold">
                                          <p:stCondLst>
                                            <p:cond delay="0"/>
                                          </p:stCondLst>
                                        </p:cTn>
                                        <p:tgtEl>
                                          <p:spTgt spid="65"/>
                                        </p:tgtEl>
                                        <p:attrNameLst>
                                          <p:attrName>style.visibility</p:attrName>
                                        </p:attrNameLst>
                                      </p:cBhvr>
                                      <p:to>
                                        <p:strVal val="visible"/>
                                      </p:to>
                                    </p:set>
                                    <p:animEffect transition="in" filter="wipe(up)">
                                      <p:cBhvr>
                                        <p:cTn id="141" dur="500"/>
                                        <p:tgtEl>
                                          <p:spTgt spid="65"/>
                                        </p:tgtEl>
                                      </p:cBhvr>
                                    </p:animEffect>
                                  </p:childTnLst>
                                </p:cTn>
                              </p:par>
                            </p:childTnLst>
                          </p:cTn>
                        </p:par>
                        <p:par>
                          <p:cTn id="142" fill="hold">
                            <p:stCondLst>
                              <p:cond delay="2000"/>
                            </p:stCondLst>
                            <p:childTnLst>
                              <p:par>
                                <p:cTn id="143" presetID="6" presetClass="emph" presetSubtype="0" fill="hold" grpId="2" nodeType="afterEffect">
                                  <p:stCondLst>
                                    <p:cond delay="0"/>
                                  </p:stCondLst>
                                  <p:childTnLst>
                                    <p:animScale>
                                      <p:cBhvr>
                                        <p:cTn id="144" dur="500" fill="hold"/>
                                        <p:tgtEl>
                                          <p:spTgt spid="31"/>
                                        </p:tgtEl>
                                      </p:cBhvr>
                                      <p:by x="100000" y="50000"/>
                                    </p:animScale>
                                  </p:childTnLst>
                                </p:cTn>
                              </p:par>
                              <p:par>
                                <p:cTn id="145" presetID="1" presetClass="emph" presetSubtype="2" fill="hold" nodeType="withEffect">
                                  <p:stCondLst>
                                    <p:cond delay="0"/>
                                  </p:stCondLst>
                                  <p:childTnLst>
                                    <p:animClr clrSpc="rgb" dir="cw">
                                      <p:cBhvr>
                                        <p:cTn id="146" dur="2000" fill="hold"/>
                                        <p:tgtEl>
                                          <p:spTgt spid="31"/>
                                        </p:tgtEl>
                                        <p:attrNameLst>
                                          <p:attrName>fillcolor</p:attrName>
                                        </p:attrNameLst>
                                      </p:cBhvr>
                                      <p:to>
                                        <a:srgbClr val="11D932"/>
                                      </p:to>
                                    </p:animClr>
                                    <p:set>
                                      <p:cBhvr>
                                        <p:cTn id="147" dur="2000" fill="hold"/>
                                        <p:tgtEl>
                                          <p:spTgt spid="31"/>
                                        </p:tgtEl>
                                        <p:attrNameLst>
                                          <p:attrName>fill.type</p:attrName>
                                        </p:attrNameLst>
                                      </p:cBhvr>
                                      <p:to>
                                        <p:strVal val="solid"/>
                                      </p:to>
                                    </p:set>
                                    <p:set>
                                      <p:cBhvr>
                                        <p:cTn id="148" dur="2000" fill="hold"/>
                                        <p:tgtEl>
                                          <p:spTgt spid="31"/>
                                        </p:tgtEl>
                                        <p:attrNameLst>
                                          <p:attrName>fill.on</p:attrName>
                                        </p:attrNameLst>
                                      </p:cBhvr>
                                      <p:to>
                                        <p:strVal val="true"/>
                                      </p:to>
                                    </p:set>
                                  </p:childTnLst>
                                </p:cTn>
                              </p:par>
                              <p:par>
                                <p:cTn id="149" presetID="6" presetClass="emph" presetSubtype="0" fill="hold" grpId="1" nodeType="withEffect">
                                  <p:stCondLst>
                                    <p:cond delay="0"/>
                                  </p:stCondLst>
                                  <p:childTnLst>
                                    <p:animScale>
                                      <p:cBhvr>
                                        <p:cTn id="150" dur="500" fill="hold"/>
                                        <p:tgtEl>
                                          <p:spTgt spid="29"/>
                                        </p:tgtEl>
                                      </p:cBhvr>
                                      <p:by x="100000" y="170000"/>
                                    </p:animScale>
                                  </p:childTnLst>
                                </p:cTn>
                              </p:par>
                            </p:childTnLst>
                          </p:cTn>
                        </p:par>
                      </p:childTnLst>
                    </p:cTn>
                  </p:par>
                  <p:par>
                    <p:cTn id="151" fill="hold">
                      <p:stCondLst>
                        <p:cond delay="indefinite"/>
                      </p:stCondLst>
                      <p:childTnLst>
                        <p:par>
                          <p:cTn id="152" fill="hold">
                            <p:stCondLst>
                              <p:cond delay="0"/>
                            </p:stCondLst>
                            <p:childTnLst>
                              <p:par>
                                <p:cTn id="153" presetID="3" presetClass="entr" presetSubtype="10" fill="hold" nodeType="clickEffect">
                                  <p:stCondLst>
                                    <p:cond delay="0"/>
                                  </p:stCondLst>
                                  <p:childTnLst>
                                    <p:set>
                                      <p:cBhvr>
                                        <p:cTn id="154" dur="1" fill="hold">
                                          <p:stCondLst>
                                            <p:cond delay="0"/>
                                          </p:stCondLst>
                                        </p:cTn>
                                        <p:tgtEl>
                                          <p:spTgt spid="68">
                                            <p:txEl>
                                              <p:pRg st="0" end="0"/>
                                            </p:txEl>
                                          </p:spTgt>
                                        </p:tgtEl>
                                        <p:attrNameLst>
                                          <p:attrName>style.visibility</p:attrName>
                                        </p:attrNameLst>
                                      </p:cBhvr>
                                      <p:to>
                                        <p:strVal val="visible"/>
                                      </p:to>
                                    </p:set>
                                    <p:animEffect transition="in" filter="blinds(horizontal)">
                                      <p:cBhvr>
                                        <p:cTn id="155" dur="500"/>
                                        <p:tgtEl>
                                          <p:spTgt spid="68">
                                            <p:txEl>
                                              <p:pRg st="0" end="0"/>
                                            </p:txEl>
                                          </p:spTgt>
                                        </p:tgtEl>
                                      </p:cBhvr>
                                    </p:animEffect>
                                  </p:childTnLst>
                                </p:cTn>
                              </p:par>
                              <p:par>
                                <p:cTn id="156" presetID="3" presetClass="entr" presetSubtype="10" fill="hold" nodeType="withEffect">
                                  <p:stCondLst>
                                    <p:cond delay="0"/>
                                  </p:stCondLst>
                                  <p:childTnLst>
                                    <p:set>
                                      <p:cBhvr>
                                        <p:cTn id="157" dur="1" fill="hold">
                                          <p:stCondLst>
                                            <p:cond delay="0"/>
                                          </p:stCondLst>
                                        </p:cTn>
                                        <p:tgtEl>
                                          <p:spTgt spid="68">
                                            <p:txEl>
                                              <p:pRg st="1" end="1"/>
                                            </p:txEl>
                                          </p:spTgt>
                                        </p:tgtEl>
                                        <p:attrNameLst>
                                          <p:attrName>style.visibility</p:attrName>
                                        </p:attrNameLst>
                                      </p:cBhvr>
                                      <p:to>
                                        <p:strVal val="visible"/>
                                      </p:to>
                                    </p:set>
                                    <p:animEffect transition="in" filter="blinds(horizontal)">
                                      <p:cBhvr>
                                        <p:cTn id="158" dur="500"/>
                                        <p:tgtEl>
                                          <p:spTgt spid="68">
                                            <p:txEl>
                                              <p:pRg st="1" end="1"/>
                                            </p:txEl>
                                          </p:spTgt>
                                        </p:tgtEl>
                                      </p:cBhvr>
                                    </p:animEffect>
                                  </p:childTnLst>
                                </p:cTn>
                              </p:par>
                              <p:par>
                                <p:cTn id="159" presetID="3" presetClass="entr" presetSubtype="10" fill="hold" nodeType="withEffect">
                                  <p:stCondLst>
                                    <p:cond delay="0"/>
                                  </p:stCondLst>
                                  <p:childTnLst>
                                    <p:set>
                                      <p:cBhvr>
                                        <p:cTn id="160" dur="1" fill="hold">
                                          <p:stCondLst>
                                            <p:cond delay="0"/>
                                          </p:stCondLst>
                                        </p:cTn>
                                        <p:tgtEl>
                                          <p:spTgt spid="68">
                                            <p:txEl>
                                              <p:pRg st="2" end="2"/>
                                            </p:txEl>
                                          </p:spTgt>
                                        </p:tgtEl>
                                        <p:attrNameLst>
                                          <p:attrName>style.visibility</p:attrName>
                                        </p:attrNameLst>
                                      </p:cBhvr>
                                      <p:to>
                                        <p:strVal val="visible"/>
                                      </p:to>
                                    </p:set>
                                    <p:animEffect transition="in" filter="blinds(horizontal)">
                                      <p:cBhvr>
                                        <p:cTn id="161" dur="500"/>
                                        <p:tgtEl>
                                          <p:spTgt spid="6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0" grpId="0" animBg="1"/>
      <p:bldP spid="21" grpId="0" animBg="1"/>
      <p:bldP spid="22" grpId="0" animBg="1"/>
      <p:bldP spid="23" grpId="0" animBg="1"/>
      <p:bldP spid="24" grpId="0" animBg="1"/>
      <p:bldP spid="27" grpId="0" animBg="1"/>
      <p:bldP spid="27" grpId="1" animBg="1"/>
      <p:bldP spid="27" grpId="2" animBg="1"/>
      <p:bldP spid="28" grpId="0" animBg="1"/>
      <p:bldP spid="29" grpId="0" animBg="1"/>
      <p:bldP spid="29" grpId="1" animBg="1"/>
      <p:bldP spid="30" grpId="0" animBg="1"/>
      <p:bldP spid="31" grpId="0" animBg="1"/>
      <p:bldP spid="31" grpId="1" animBg="1"/>
      <p:bldP spid="31" grpId="2" animBg="1"/>
      <p:bldP spid="39" grpId="0" animBg="1"/>
      <p:bldP spid="39" grpId="1" animBg="1"/>
      <p:bldP spid="51" grpId="0"/>
      <p:bldP spid="51" grpId="1"/>
      <p:bldP spid="52" grpId="0"/>
      <p:bldP spid="52" grpId="1"/>
      <p:bldP spid="54" grpId="0" animBg="1"/>
      <p:bldP spid="64" grpId="0" animBg="1"/>
      <p:bldP spid="66"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Scalability of Data Abstractions</a:t>
            </a:r>
            <a:endParaRPr lang="en-US" dirty="0"/>
          </a:p>
        </p:txBody>
      </p:sp>
      <p:sp>
        <p:nvSpPr>
          <p:cNvPr id="3" name="Content Placeholder 5"/>
          <p:cNvSpPr txBox="1">
            <a:spLocks/>
          </p:cNvSpPr>
          <p:nvPr/>
        </p:nvSpPr>
        <p:spPr>
          <a:xfrm>
            <a:off x="517525" y="1434735"/>
            <a:ext cx="11158538"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defTabSz="1218987">
              <a:lnSpc>
                <a:spcPct val="100000"/>
              </a:lnSpc>
              <a:spcBef>
                <a:spcPts val="1800"/>
              </a:spcBef>
              <a:spcAft>
                <a:spcPts val="600"/>
              </a:spcAft>
              <a:buSzTx/>
              <a:buNone/>
            </a:pPr>
            <a:r>
              <a:rPr lang="en-US" spc="-100" dirty="0">
                <a:solidFill>
                  <a:srgbClr val="00B0F0">
                    <a:alpha val="99000"/>
                  </a:srgbClr>
                </a:solidFill>
                <a:latin typeface="Segoe UI Light" pitchFamily="34" charset="0"/>
              </a:rPr>
              <a:t>Namespace for accessing storage</a:t>
            </a:r>
          </a:p>
          <a:p>
            <a:pPr marL="3175" lvl="1" indent="0">
              <a:spcBef>
                <a:spcPts val="600"/>
              </a:spcBef>
              <a:spcAft>
                <a:spcPts val="600"/>
              </a:spcAft>
              <a:buNone/>
            </a:pPr>
            <a:r>
              <a:rPr lang="en-US" sz="2400" spc="-50" dirty="0"/>
              <a:t>http://&lt;accountName&gt;.&lt;type&gt;.</a:t>
            </a:r>
            <a:r>
              <a:rPr lang="en-US" sz="2400" spc="-50" dirty="0" smtClean="0"/>
              <a:t>core.windows.net/partitionName</a:t>
            </a:r>
          </a:p>
          <a:p>
            <a:pPr marL="3175" lvl="0" indent="0" defTabSz="1218987">
              <a:lnSpc>
                <a:spcPct val="100000"/>
              </a:lnSpc>
              <a:spcBef>
                <a:spcPts val="1800"/>
              </a:spcBef>
              <a:buSzTx/>
              <a:buNone/>
            </a:pPr>
            <a:r>
              <a:rPr lang="en-US" spc="-100" dirty="0">
                <a:solidFill>
                  <a:srgbClr val="00B0F0">
                    <a:alpha val="99000"/>
                  </a:srgbClr>
                </a:solidFill>
                <a:latin typeface="Segoe UI Light" pitchFamily="34" charset="0"/>
              </a:rPr>
              <a:t>How to scale out storage for your service</a:t>
            </a:r>
          </a:p>
          <a:p>
            <a:pPr marL="3175" lvl="1" indent="0">
              <a:spcBef>
                <a:spcPts val="600"/>
              </a:spcBef>
              <a:spcAft>
                <a:spcPts val="600"/>
              </a:spcAft>
              <a:buNone/>
            </a:pPr>
            <a:r>
              <a:rPr lang="en-US" sz="2400" spc="-50" dirty="0" smtClean="0"/>
              <a:t>Understand </a:t>
            </a:r>
            <a:r>
              <a:rPr lang="en-US" sz="2400" spc="-50" dirty="0"/>
              <a:t>the scalability targets at 2 levels:</a:t>
            </a:r>
          </a:p>
        </p:txBody>
      </p:sp>
      <p:grpSp>
        <p:nvGrpSpPr>
          <p:cNvPr id="8" name="Group 7"/>
          <p:cNvGrpSpPr/>
          <p:nvPr/>
        </p:nvGrpSpPr>
        <p:grpSpPr>
          <a:xfrm>
            <a:off x="665703" y="2074697"/>
            <a:ext cx="3677698" cy="3346389"/>
            <a:chOff x="665703" y="2074697"/>
            <a:chExt cx="3677698" cy="3346389"/>
          </a:xfrm>
        </p:grpSpPr>
        <p:sp>
          <p:nvSpPr>
            <p:cNvPr id="6" name="Rounded Rectangle 5"/>
            <p:cNvSpPr/>
            <p:nvPr/>
          </p:nvSpPr>
          <p:spPr bwMode="auto">
            <a:xfrm>
              <a:off x="1397556" y="2074697"/>
              <a:ext cx="2183843" cy="445343"/>
            </a:xfrm>
            <a:prstGeom prst="roundRect">
              <a:avLst>
                <a:gd name="adj" fmla="val 0"/>
              </a:avLst>
            </a:prstGeom>
            <a:noFill/>
            <a:ln w="28575" cap="flat" cmpd="sng" algn="ctr">
              <a:solidFill>
                <a:schemeClr val="accent4"/>
              </a:solidFill>
              <a:prstDash val="solid"/>
            </a:ln>
            <a:effectLst/>
          </p:spPr>
          <p:txBody>
            <a:bodyPr lIns="91440" tIns="182880" bIns="182880" rtlCol="0" anchor="t" anchorCtr="0"/>
            <a:lstStyle/>
            <a:p>
              <a:pPr marL="0" lvl="1" defTabSz="914023" fontAlgn="base">
                <a:lnSpc>
                  <a:spcPct val="80000"/>
                </a:lnSpc>
                <a:spcBef>
                  <a:spcPct val="0"/>
                </a:spcBef>
                <a:spcAft>
                  <a:spcPct val="0"/>
                </a:spcAft>
                <a:buClr>
                  <a:schemeClr val="bg1"/>
                </a:buClr>
                <a:defRPr/>
              </a:pPr>
              <a:endParaRPr lang="en-US" kern="0" spc="-51" dirty="0">
                <a:solidFill>
                  <a:srgbClr val="FFFFFF">
                    <a:alpha val="99000"/>
                  </a:srgbClr>
                </a:solidFill>
                <a:latin typeface="Segoe UI" pitchFamily="34" charset="0"/>
                <a:ea typeface="Segoe UI" pitchFamily="34" charset="0"/>
                <a:cs typeface="Segoe UI" pitchFamily="34" charset="0"/>
              </a:endParaRPr>
            </a:p>
          </p:txBody>
        </p:sp>
        <p:sp>
          <p:nvSpPr>
            <p:cNvPr id="4" name="Rounded Rectangle 3"/>
            <p:cNvSpPr/>
            <p:nvPr/>
          </p:nvSpPr>
          <p:spPr bwMode="auto">
            <a:xfrm>
              <a:off x="665703" y="3830453"/>
              <a:ext cx="3677698" cy="1590633"/>
            </a:xfrm>
            <a:prstGeom prst="roundRect">
              <a:avLst>
                <a:gd name="adj" fmla="val 0"/>
              </a:avLst>
            </a:prstGeom>
            <a:solidFill>
              <a:schemeClr val="accent4"/>
            </a:solidFill>
            <a:ln w="9525" cap="flat" cmpd="sng" algn="ctr">
              <a:noFill/>
              <a:prstDash val="solid"/>
            </a:ln>
            <a:effectLst/>
          </p:spPr>
          <p:txBody>
            <a:bodyPr lIns="91440" tIns="182880" bIns="182880" rtlCol="0" anchor="t" anchorCtr="0"/>
            <a:lstStyle/>
            <a:p>
              <a:pPr marL="457200" lvl="1" indent="-457200" defTabSz="914023" fontAlgn="base">
                <a:lnSpc>
                  <a:spcPct val="80000"/>
                </a:lnSpc>
                <a:spcBef>
                  <a:spcPct val="0"/>
                </a:spcBef>
                <a:spcAft>
                  <a:spcPct val="0"/>
                </a:spcAft>
                <a:buClr>
                  <a:schemeClr val="bg1"/>
                </a:buClr>
                <a:buFont typeface="+mj-lt"/>
                <a:buAutoNum type="arabicPeriod"/>
                <a:defRPr/>
              </a:pPr>
              <a:r>
                <a:rPr lang="en-US" kern="0" spc="-51" dirty="0" smtClean="0">
                  <a:solidFill>
                    <a:srgbClr val="FFFFFF">
                      <a:alpha val="99000"/>
                    </a:srgbClr>
                  </a:solidFill>
                  <a:latin typeface="Segoe UI" pitchFamily="34" charset="0"/>
                  <a:ea typeface="Segoe UI" pitchFamily="34" charset="0"/>
                  <a:cs typeface="Segoe UI" pitchFamily="34" charset="0"/>
                </a:rPr>
                <a:t>Scalability </a:t>
              </a:r>
              <a:r>
                <a:rPr lang="en-US" kern="0" spc="-51" dirty="0">
                  <a:solidFill>
                    <a:srgbClr val="FFFFFF">
                      <a:alpha val="99000"/>
                    </a:srgbClr>
                  </a:solidFill>
                  <a:latin typeface="Segoe UI" pitchFamily="34" charset="0"/>
                  <a:ea typeface="Segoe UI" pitchFamily="34" charset="0"/>
                  <a:cs typeface="Segoe UI" pitchFamily="34" charset="0"/>
                </a:rPr>
                <a:t>targets of a single storage account</a:t>
              </a:r>
            </a:p>
          </p:txBody>
        </p:sp>
      </p:grpSp>
      <p:grpSp>
        <p:nvGrpSpPr>
          <p:cNvPr id="9" name="Group 8"/>
          <p:cNvGrpSpPr/>
          <p:nvPr/>
        </p:nvGrpSpPr>
        <p:grpSpPr>
          <a:xfrm>
            <a:off x="4638988" y="2074697"/>
            <a:ext cx="4309802" cy="3346388"/>
            <a:chOff x="4638988" y="2074697"/>
            <a:chExt cx="4309802" cy="3346388"/>
          </a:xfrm>
        </p:grpSpPr>
        <p:sp>
          <p:nvSpPr>
            <p:cNvPr id="5" name="Rounded Rectangle 4"/>
            <p:cNvSpPr/>
            <p:nvPr/>
          </p:nvSpPr>
          <p:spPr bwMode="auto">
            <a:xfrm>
              <a:off x="4638988" y="3830452"/>
              <a:ext cx="3677698" cy="1590633"/>
            </a:xfrm>
            <a:prstGeom prst="roundRect">
              <a:avLst>
                <a:gd name="adj" fmla="val 0"/>
              </a:avLst>
            </a:prstGeom>
            <a:solidFill>
              <a:schemeClr val="accent1"/>
            </a:solidFill>
            <a:ln w="9525" cap="flat" cmpd="sng" algn="ctr">
              <a:noFill/>
              <a:prstDash val="solid"/>
            </a:ln>
            <a:effectLst/>
          </p:spPr>
          <p:txBody>
            <a:bodyPr lIns="91440" tIns="182880" bIns="182880" rtlCol="0" anchor="t" anchorCtr="0"/>
            <a:lstStyle/>
            <a:p>
              <a:pPr marL="457200" lvl="1" indent="-457200" defTabSz="914023" fontAlgn="base">
                <a:lnSpc>
                  <a:spcPct val="80000"/>
                </a:lnSpc>
                <a:spcBef>
                  <a:spcPct val="0"/>
                </a:spcBef>
                <a:spcAft>
                  <a:spcPct val="0"/>
                </a:spcAft>
                <a:buClr>
                  <a:schemeClr val="bg1"/>
                </a:buClr>
                <a:buFont typeface="+mj-lt"/>
                <a:buAutoNum type="arabicPeriod" startAt="2"/>
                <a:defRPr/>
              </a:pPr>
              <a:r>
                <a:rPr lang="en-US" kern="0" spc="-51" dirty="0">
                  <a:solidFill>
                    <a:srgbClr val="FFFFFF">
                      <a:alpha val="99000"/>
                    </a:srgbClr>
                  </a:solidFill>
                  <a:latin typeface="Segoe UI" pitchFamily="34" charset="0"/>
                  <a:ea typeface="Segoe UI" pitchFamily="34" charset="0"/>
                  <a:cs typeface="Segoe UI" pitchFamily="34" charset="0"/>
                </a:rPr>
                <a:t>Scalability targets for Blobs, Table Entities and Queues within a storage account</a:t>
              </a:r>
            </a:p>
          </p:txBody>
        </p:sp>
        <p:sp>
          <p:nvSpPr>
            <p:cNvPr id="7" name="Rounded Rectangle 6"/>
            <p:cNvSpPr/>
            <p:nvPr/>
          </p:nvSpPr>
          <p:spPr bwMode="auto">
            <a:xfrm>
              <a:off x="7001819" y="2074697"/>
              <a:ext cx="1946971" cy="445343"/>
            </a:xfrm>
            <a:prstGeom prst="roundRect">
              <a:avLst>
                <a:gd name="adj" fmla="val 0"/>
              </a:avLst>
            </a:prstGeom>
            <a:noFill/>
            <a:ln w="28575" cap="flat" cmpd="sng" algn="ctr">
              <a:solidFill>
                <a:schemeClr val="accent1"/>
              </a:solidFill>
              <a:prstDash val="solid"/>
            </a:ln>
            <a:effectLst/>
          </p:spPr>
          <p:txBody>
            <a:bodyPr lIns="91440" tIns="182880" bIns="182880" rtlCol="0" anchor="t" anchorCtr="0"/>
            <a:lstStyle/>
            <a:p>
              <a:pPr marL="0" lvl="1" defTabSz="914023" fontAlgn="base">
                <a:lnSpc>
                  <a:spcPct val="80000"/>
                </a:lnSpc>
                <a:spcBef>
                  <a:spcPct val="0"/>
                </a:spcBef>
                <a:spcAft>
                  <a:spcPct val="0"/>
                </a:spcAft>
                <a:buClr>
                  <a:schemeClr val="bg1"/>
                </a:buClr>
                <a:defRPr/>
              </a:pPr>
              <a:endParaRPr lang="en-US" kern="0" spc="-51" dirty="0">
                <a:solidFill>
                  <a:srgbClr val="FFFFFF">
                    <a:alpha val="99000"/>
                  </a:srgbClr>
                </a:solidFill>
                <a:latin typeface="Segoe UI" pitchFamily="34" charset="0"/>
                <a:ea typeface="Segoe UI" pitchFamily="34" charset="0"/>
                <a:cs typeface="Segoe UI" pitchFamily="34" charset="0"/>
              </a:endParaRPr>
            </a:p>
          </p:txBody>
        </p:sp>
      </p:grpSp>
    </p:spTree>
    <p:extLst>
      <p:ext uri="{BB962C8B-B14F-4D97-AF65-F5344CB8AC3E}">
        <p14:creationId xmlns:p14="http://schemas.microsoft.com/office/powerpoint/2010/main" val="399903199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allAtOnce"/>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Scalability of Data Abstractions</a:t>
            </a:r>
          </a:p>
        </p:txBody>
      </p:sp>
      <p:sp>
        <p:nvSpPr>
          <p:cNvPr id="3" name="Content Placeholder 5"/>
          <p:cNvSpPr txBox="1">
            <a:spLocks/>
          </p:cNvSpPr>
          <p:nvPr/>
        </p:nvSpPr>
        <p:spPr>
          <a:xfrm>
            <a:off x="517525" y="1434735"/>
            <a:ext cx="11158538"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defTabSz="1218987">
              <a:lnSpc>
                <a:spcPct val="100000"/>
              </a:lnSpc>
              <a:spcBef>
                <a:spcPts val="1800"/>
              </a:spcBef>
              <a:spcAft>
                <a:spcPts val="600"/>
              </a:spcAft>
              <a:buSzTx/>
              <a:buNone/>
            </a:pPr>
            <a:r>
              <a:rPr lang="en-US" spc="-100" dirty="0">
                <a:solidFill>
                  <a:srgbClr val="00B0F0">
                    <a:alpha val="99000"/>
                  </a:srgbClr>
                </a:solidFill>
                <a:latin typeface="Segoe UI Light" pitchFamily="34" charset="0"/>
              </a:rPr>
              <a:t>Namespace for accessing storage</a:t>
            </a:r>
          </a:p>
          <a:p>
            <a:pPr marL="3175" lvl="1" indent="0">
              <a:spcBef>
                <a:spcPts val="600"/>
              </a:spcBef>
              <a:spcAft>
                <a:spcPts val="600"/>
              </a:spcAft>
              <a:buNone/>
            </a:pPr>
            <a:r>
              <a:rPr lang="en-US" sz="2400" spc="-50" dirty="0"/>
              <a:t>http://&lt;accountName&gt;.&lt;type&gt;.core.windows.net/partitionName</a:t>
            </a:r>
          </a:p>
          <a:p>
            <a:pPr marL="3175" lvl="0" indent="0" defTabSz="1218987">
              <a:lnSpc>
                <a:spcPct val="100000"/>
              </a:lnSpc>
              <a:spcBef>
                <a:spcPts val="1800"/>
              </a:spcBef>
              <a:buSzTx/>
              <a:buNone/>
            </a:pPr>
            <a:r>
              <a:rPr lang="en-US" spc="-100" dirty="0">
                <a:solidFill>
                  <a:srgbClr val="00B0F0">
                    <a:alpha val="99000"/>
                  </a:srgbClr>
                </a:solidFill>
                <a:latin typeface="Segoe UI Light" pitchFamily="34" charset="0"/>
              </a:rPr>
              <a:t>How to scale out storage for your service</a:t>
            </a:r>
          </a:p>
          <a:p>
            <a:pPr marL="3175" lvl="1" indent="0">
              <a:spcBef>
                <a:spcPts val="600"/>
              </a:spcBef>
              <a:spcAft>
                <a:spcPts val="600"/>
              </a:spcAft>
              <a:buNone/>
            </a:pPr>
            <a:r>
              <a:rPr lang="en-US" sz="2400" spc="-50" dirty="0"/>
              <a:t>Understand the scalability targets at 2 levels:</a:t>
            </a:r>
          </a:p>
        </p:txBody>
      </p:sp>
      <p:grpSp>
        <p:nvGrpSpPr>
          <p:cNvPr id="8" name="Group 7"/>
          <p:cNvGrpSpPr/>
          <p:nvPr/>
        </p:nvGrpSpPr>
        <p:grpSpPr>
          <a:xfrm>
            <a:off x="665703" y="2074697"/>
            <a:ext cx="7280868" cy="3890674"/>
            <a:chOff x="665703" y="2074697"/>
            <a:chExt cx="7280868" cy="3890674"/>
          </a:xfrm>
        </p:grpSpPr>
        <p:sp>
          <p:nvSpPr>
            <p:cNvPr id="6" name="Rounded Rectangle 5"/>
            <p:cNvSpPr/>
            <p:nvPr/>
          </p:nvSpPr>
          <p:spPr bwMode="auto">
            <a:xfrm>
              <a:off x="1397556" y="2074697"/>
              <a:ext cx="2183843" cy="445343"/>
            </a:xfrm>
            <a:prstGeom prst="roundRect">
              <a:avLst>
                <a:gd name="adj" fmla="val 0"/>
              </a:avLst>
            </a:prstGeom>
            <a:noFill/>
            <a:ln w="28575" cap="flat" cmpd="sng" algn="ctr">
              <a:solidFill>
                <a:schemeClr val="accent4"/>
              </a:solidFill>
              <a:prstDash val="solid"/>
            </a:ln>
            <a:effectLst/>
          </p:spPr>
          <p:txBody>
            <a:bodyPr lIns="91440" tIns="182880" bIns="182880" rtlCol="0" anchor="t" anchorCtr="0"/>
            <a:lstStyle/>
            <a:p>
              <a:pPr marL="0" lvl="1" defTabSz="914023" fontAlgn="base">
                <a:lnSpc>
                  <a:spcPct val="80000"/>
                </a:lnSpc>
                <a:spcBef>
                  <a:spcPct val="0"/>
                </a:spcBef>
                <a:spcAft>
                  <a:spcPct val="0"/>
                </a:spcAft>
                <a:buClr>
                  <a:schemeClr val="bg1"/>
                </a:buClr>
                <a:defRPr/>
              </a:pPr>
              <a:endParaRPr lang="en-US" kern="0" spc="-51" dirty="0">
                <a:solidFill>
                  <a:srgbClr val="FFFFFF">
                    <a:alpha val="99000"/>
                  </a:srgbClr>
                </a:solidFill>
                <a:latin typeface="Segoe UI" pitchFamily="34" charset="0"/>
                <a:ea typeface="Segoe UI" pitchFamily="34" charset="0"/>
                <a:cs typeface="Segoe UI" pitchFamily="34" charset="0"/>
              </a:endParaRPr>
            </a:p>
          </p:txBody>
        </p:sp>
        <p:sp>
          <p:nvSpPr>
            <p:cNvPr id="4" name="Rounded Rectangle 3"/>
            <p:cNvSpPr/>
            <p:nvPr/>
          </p:nvSpPr>
          <p:spPr bwMode="auto">
            <a:xfrm>
              <a:off x="665703" y="3830453"/>
              <a:ext cx="7280868" cy="2134918"/>
            </a:xfrm>
            <a:prstGeom prst="roundRect">
              <a:avLst>
                <a:gd name="adj" fmla="val 0"/>
              </a:avLst>
            </a:prstGeom>
            <a:solidFill>
              <a:schemeClr val="accent4"/>
            </a:solidFill>
            <a:ln w="9525" cap="flat" cmpd="sng" algn="ctr">
              <a:noFill/>
              <a:prstDash val="solid"/>
            </a:ln>
            <a:effectLst/>
          </p:spPr>
          <p:txBody>
            <a:bodyPr lIns="91440" tIns="182880" bIns="182880" rtlCol="0" anchor="t" anchorCtr="0"/>
            <a:lstStyle/>
            <a:p>
              <a:pPr marL="0" lvl="1" defTabSz="914023" fontAlgn="base">
                <a:lnSpc>
                  <a:spcPct val="80000"/>
                </a:lnSpc>
                <a:spcBef>
                  <a:spcPts val="600"/>
                </a:spcBef>
                <a:spcAft>
                  <a:spcPct val="0"/>
                </a:spcAft>
                <a:buClr>
                  <a:schemeClr val="bg1"/>
                </a:buClr>
                <a:defRPr/>
              </a:pPr>
              <a:r>
                <a:rPr lang="en-US" sz="2000" kern="0" spc="-51" dirty="0">
                  <a:solidFill>
                    <a:srgbClr val="FFFFFF">
                      <a:alpha val="99000"/>
                    </a:srgbClr>
                  </a:solidFill>
                  <a:latin typeface="Segoe UI" pitchFamily="34" charset="0"/>
                  <a:ea typeface="Segoe UI" pitchFamily="34" charset="0"/>
                  <a:cs typeface="Segoe UI" pitchFamily="34" charset="0"/>
                </a:rPr>
                <a:t>Scalability targets of a single storage </a:t>
              </a:r>
              <a:r>
                <a:rPr lang="en-US" sz="2000" kern="0" spc="-51" dirty="0" smtClean="0">
                  <a:solidFill>
                    <a:srgbClr val="FFFFFF">
                      <a:alpha val="99000"/>
                    </a:srgbClr>
                  </a:solidFill>
                  <a:latin typeface="Segoe UI" pitchFamily="34" charset="0"/>
                  <a:ea typeface="Segoe UI" pitchFamily="34" charset="0"/>
                  <a:cs typeface="Segoe UI" pitchFamily="34" charset="0"/>
                </a:rPr>
                <a:t>account</a:t>
              </a:r>
              <a:endParaRPr lang="en-US" sz="2000" kern="0" spc="-51" dirty="0">
                <a:solidFill>
                  <a:srgbClr val="FFFFFF">
                    <a:alpha val="99000"/>
                  </a:srgbClr>
                </a:solidFill>
                <a:latin typeface="Segoe UI" pitchFamily="34" charset="0"/>
                <a:ea typeface="Segoe UI" pitchFamily="34" charset="0"/>
                <a:cs typeface="Segoe UI" pitchFamily="34" charset="0"/>
              </a:endParaRPr>
            </a:p>
          </p:txBody>
        </p:sp>
      </p:grpSp>
      <p:sp>
        <p:nvSpPr>
          <p:cNvPr id="10" name="Rectangle 9"/>
          <p:cNvSpPr/>
          <p:nvPr/>
        </p:nvSpPr>
        <p:spPr>
          <a:xfrm>
            <a:off x="665703" y="4262585"/>
            <a:ext cx="7280868" cy="1560427"/>
          </a:xfrm>
          <a:prstGeom prst="rect">
            <a:avLst/>
          </a:prstGeom>
        </p:spPr>
        <p:txBody>
          <a:bodyPr wrap="square">
            <a:spAutoFit/>
          </a:bodyPr>
          <a:lstStyle/>
          <a:p>
            <a:pPr marL="0" lvl="1" defTabSz="914023" fontAlgn="base">
              <a:lnSpc>
                <a:spcPct val="80000"/>
              </a:lnSpc>
              <a:spcBef>
                <a:spcPts val="600"/>
              </a:spcBef>
              <a:spcAft>
                <a:spcPct val="0"/>
              </a:spcAft>
              <a:buClr>
                <a:srgbClr val="FFFFFF"/>
              </a:buClr>
              <a:defRPr/>
            </a:pPr>
            <a:r>
              <a:rPr lang="en-US" sz="2000" kern="0" spc="-51" dirty="0">
                <a:solidFill>
                  <a:srgbClr val="FFFFFF">
                    <a:alpha val="99000"/>
                  </a:srgbClr>
                </a:solidFill>
                <a:latin typeface="Segoe UI" pitchFamily="34" charset="0"/>
                <a:ea typeface="Segoe UI" pitchFamily="34" charset="0"/>
                <a:cs typeface="Segoe UI" pitchFamily="34" charset="0"/>
              </a:rPr>
              <a:t>Account Scalability Targets</a:t>
            </a:r>
          </a:p>
          <a:p>
            <a:pPr marL="228600" lvl="1" indent="-228600" defTabSz="914023" fontAlgn="base">
              <a:lnSpc>
                <a:spcPct val="80000"/>
              </a:lnSpc>
              <a:spcBef>
                <a:spcPts val="600"/>
              </a:spcBef>
              <a:spcAft>
                <a:spcPct val="0"/>
              </a:spcAft>
              <a:buClr>
                <a:srgbClr val="FFFFFF"/>
              </a:buClr>
              <a:defRPr/>
            </a:pPr>
            <a:r>
              <a:rPr lang="en-US" sz="1600" kern="0" spc="-51" dirty="0">
                <a:solidFill>
                  <a:srgbClr val="FFFFFF">
                    <a:alpha val="99000"/>
                  </a:srgbClr>
                </a:solidFill>
                <a:latin typeface="Segoe UI" pitchFamily="34" charset="0"/>
                <a:ea typeface="Segoe UI" pitchFamily="34" charset="0"/>
                <a:cs typeface="Segoe UI" pitchFamily="34" charset="0"/>
              </a:rPr>
              <a:t>Capacity – Up to 100 TBs</a:t>
            </a:r>
          </a:p>
          <a:p>
            <a:pPr marL="228600" lvl="1" indent="-228600" defTabSz="914023" fontAlgn="base">
              <a:lnSpc>
                <a:spcPct val="80000"/>
              </a:lnSpc>
              <a:spcBef>
                <a:spcPts val="600"/>
              </a:spcBef>
              <a:spcAft>
                <a:spcPct val="0"/>
              </a:spcAft>
              <a:buClr>
                <a:srgbClr val="FFFFFF"/>
              </a:buClr>
              <a:defRPr/>
            </a:pPr>
            <a:r>
              <a:rPr lang="en-US" sz="1600" kern="0" spc="-51" dirty="0">
                <a:solidFill>
                  <a:srgbClr val="FFFFFF">
                    <a:alpha val="99000"/>
                  </a:srgbClr>
                </a:solidFill>
                <a:latin typeface="Segoe UI" pitchFamily="34" charset="0"/>
                <a:ea typeface="Segoe UI" pitchFamily="34" charset="0"/>
                <a:cs typeface="Segoe UI" pitchFamily="34" charset="0"/>
              </a:rPr>
              <a:t>Transactions – Up to 5000 entities per second</a:t>
            </a:r>
          </a:p>
          <a:p>
            <a:pPr marL="228600" lvl="1" indent="-228600" defTabSz="914023" fontAlgn="base">
              <a:lnSpc>
                <a:spcPct val="80000"/>
              </a:lnSpc>
              <a:spcBef>
                <a:spcPts val="600"/>
              </a:spcBef>
              <a:spcAft>
                <a:spcPts val="600"/>
              </a:spcAft>
              <a:buClr>
                <a:srgbClr val="FFFFFF"/>
              </a:buClr>
              <a:defRPr/>
            </a:pPr>
            <a:r>
              <a:rPr lang="en-US" sz="1600" kern="0" spc="-51" dirty="0">
                <a:solidFill>
                  <a:srgbClr val="FFFFFF">
                    <a:alpha val="99000"/>
                  </a:srgbClr>
                </a:solidFill>
                <a:latin typeface="Segoe UI" pitchFamily="34" charset="0"/>
                <a:ea typeface="Segoe UI" pitchFamily="34" charset="0"/>
                <a:cs typeface="Segoe UI" pitchFamily="34" charset="0"/>
              </a:rPr>
              <a:t>Bandwidth – Up to 3 gigabits per second</a:t>
            </a:r>
          </a:p>
          <a:p>
            <a:pPr marL="0" lvl="1" defTabSz="914023" fontAlgn="base">
              <a:lnSpc>
                <a:spcPct val="80000"/>
              </a:lnSpc>
              <a:spcBef>
                <a:spcPts val="600"/>
              </a:spcBef>
              <a:spcAft>
                <a:spcPct val="0"/>
              </a:spcAft>
              <a:buClr>
                <a:srgbClr val="FFFFFF"/>
              </a:buClr>
              <a:defRPr/>
            </a:pPr>
            <a:r>
              <a:rPr lang="en-US" sz="2000" kern="0" spc="-51" dirty="0">
                <a:solidFill>
                  <a:srgbClr val="FFFFFF">
                    <a:alpha val="99000"/>
                  </a:srgbClr>
                </a:solidFill>
                <a:latin typeface="Segoe UI" pitchFamily="34" charset="0"/>
                <a:ea typeface="Segoe UI" pitchFamily="34" charset="0"/>
                <a:cs typeface="Segoe UI" pitchFamily="34" charset="0"/>
              </a:rPr>
              <a:t>Partition data across storage accounts to go beyond these targets</a:t>
            </a:r>
          </a:p>
        </p:txBody>
      </p:sp>
    </p:spTree>
    <p:extLst>
      <p:ext uri="{BB962C8B-B14F-4D97-AF65-F5344CB8AC3E}">
        <p14:creationId xmlns:p14="http://schemas.microsoft.com/office/powerpoint/2010/main" val="12148487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5166" y="3247189"/>
            <a:ext cx="814916" cy="599778"/>
          </a:xfrm>
          <a:prstGeom prst="rect">
            <a:avLst/>
          </a:prstGeom>
        </p:spPr>
      </p:pic>
      <p:sp>
        <p:nvSpPr>
          <p:cNvPr id="40" name="Down Arrow 39"/>
          <p:cNvSpPr/>
          <p:nvPr/>
        </p:nvSpPr>
        <p:spPr bwMode="auto">
          <a:xfrm rot="5400000" flipH="1">
            <a:off x="1421240" y="3276885"/>
            <a:ext cx="137160" cy="566378"/>
          </a:xfrm>
          <a:prstGeom prst="downArrow">
            <a:avLst/>
          </a:prstGeom>
          <a:solidFill>
            <a:schemeClr val="tx2">
              <a:lumMod val="60000"/>
              <a:lumOff val="40000"/>
            </a:schemeClr>
          </a:solid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5" name="Title 4"/>
          <p:cNvSpPr>
            <a:spLocks noGrp="1"/>
          </p:cNvSpPr>
          <p:nvPr>
            <p:ph type="title"/>
          </p:nvPr>
        </p:nvSpPr>
        <p:spPr>
          <a:xfrm>
            <a:off x="519113" y="228601"/>
            <a:ext cx="11149013" cy="664797"/>
          </a:xfrm>
        </p:spPr>
        <p:txBody>
          <a:bodyPr/>
          <a:lstStyle/>
          <a:p>
            <a:r>
              <a:rPr lang="en-US" sz="4800" dirty="0"/>
              <a:t>Running on Windows Azure Storage</a:t>
            </a:r>
          </a:p>
        </p:txBody>
      </p:sp>
      <p:sp>
        <p:nvSpPr>
          <p:cNvPr id="7" name="Text Placeholder 8"/>
          <p:cNvSpPr txBox="1">
            <a:spLocks/>
          </p:cNvSpPr>
          <p:nvPr/>
        </p:nvSpPr>
        <p:spPr>
          <a:xfrm>
            <a:off x="517525" y="1159201"/>
            <a:ext cx="10982750" cy="304801"/>
          </a:xfrm>
          <a:prstGeom prst="rect">
            <a:avLst/>
          </a:prstGeom>
        </p:spPr>
        <p:txBody>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buNone/>
            </a:pPr>
            <a:r>
              <a:rPr lang="en-US" dirty="0">
                <a:solidFill>
                  <a:schemeClr val="accent2">
                    <a:alpha val="99000"/>
                  </a:schemeClr>
                </a:solidFill>
                <a:latin typeface="Segoe UI Light" pitchFamily="34" charset="0"/>
              </a:rPr>
              <a:t>Bing </a:t>
            </a:r>
            <a:r>
              <a:rPr lang="en-US" dirty="0" err="1">
                <a:solidFill>
                  <a:schemeClr val="accent2">
                    <a:alpha val="99000"/>
                  </a:schemeClr>
                </a:solidFill>
                <a:latin typeface="Segoe UI Light" pitchFamily="34" charset="0"/>
              </a:rPr>
              <a:t>Realtime</a:t>
            </a:r>
            <a:r>
              <a:rPr lang="en-US" dirty="0">
                <a:solidFill>
                  <a:schemeClr val="accent2">
                    <a:alpha val="99000"/>
                  </a:schemeClr>
                </a:solidFill>
                <a:latin typeface="Segoe UI Light" pitchFamily="34" charset="0"/>
              </a:rPr>
              <a:t> </a:t>
            </a:r>
            <a:r>
              <a:rPr lang="en-US" dirty="0" err="1">
                <a:solidFill>
                  <a:schemeClr val="accent2">
                    <a:alpha val="99000"/>
                  </a:schemeClr>
                </a:solidFill>
                <a:latin typeface="Segoe UI Light" pitchFamily="34" charset="0"/>
              </a:rPr>
              <a:t>facebook</a:t>
            </a:r>
            <a:r>
              <a:rPr lang="en-US" dirty="0">
                <a:solidFill>
                  <a:schemeClr val="accent2">
                    <a:alpha val="99000"/>
                  </a:schemeClr>
                </a:solidFill>
                <a:latin typeface="Segoe UI Light" pitchFamily="34" charset="0"/>
              </a:rPr>
              <a:t>/twitter search ingestion engine</a:t>
            </a:r>
          </a:p>
        </p:txBody>
      </p:sp>
      <p:sp>
        <p:nvSpPr>
          <p:cNvPr id="8" name="Rectangle 7"/>
          <p:cNvSpPr/>
          <p:nvPr/>
        </p:nvSpPr>
        <p:spPr>
          <a:xfrm>
            <a:off x="6324600" y="1992085"/>
            <a:ext cx="5360620" cy="368527"/>
          </a:xfrm>
          <a:prstGeom prst="rect">
            <a:avLst/>
          </a:prstGeom>
          <a:noFill/>
          <a:ln w="9525" cap="flat" cmpd="sng" algn="ctr">
            <a:noFill/>
            <a:prstDash val="solid"/>
          </a:ln>
          <a:effectLst/>
        </p:spPr>
        <p:txBody>
          <a:bodyPr lIns="0" tIns="0" rIns="0" bIns="0" rtlCol="0" anchor="ctr" anchorCtr="0"/>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lvl="1" algn="ctr" defTabSz="1218836" fontAlgn="base">
              <a:spcAft>
                <a:spcPct val="0"/>
              </a:spcAft>
            </a:pPr>
            <a:r>
              <a:rPr lang="en-US" sz="2000" dirty="0">
                <a:solidFill>
                  <a:srgbClr val="595959">
                    <a:alpha val="99000"/>
                  </a:srgbClr>
                </a:solidFill>
                <a:ea typeface="Kozuka Gothic Pro R" pitchFamily="34" charset="-128"/>
              </a:rPr>
              <a:t>Bing Ingestion Engine (Azure Service)</a:t>
            </a:r>
          </a:p>
        </p:txBody>
      </p:sp>
      <p:sp>
        <p:nvSpPr>
          <p:cNvPr id="9" name="Rounded Rectangle 8"/>
          <p:cNvSpPr/>
          <p:nvPr/>
        </p:nvSpPr>
        <p:spPr bwMode="auto">
          <a:xfrm>
            <a:off x="6215743" y="2438400"/>
            <a:ext cx="5469476" cy="1609410"/>
          </a:xfrm>
          <a:prstGeom prst="roundRect">
            <a:avLst>
              <a:gd name="adj" fmla="val 11723"/>
            </a:avLst>
          </a:prstGeom>
          <a:noFill/>
          <a:ln w="38100">
            <a:solidFill>
              <a:schemeClr val="accent4"/>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solidFill>
                <a:srgbClr val="FFFF00"/>
              </a:solidFill>
            </a:endParaRPr>
          </a:p>
        </p:txBody>
      </p:sp>
      <p:sp>
        <p:nvSpPr>
          <p:cNvPr id="10" name="Cube 9"/>
          <p:cNvSpPr/>
          <p:nvPr/>
        </p:nvSpPr>
        <p:spPr bwMode="auto">
          <a:xfrm>
            <a:off x="6452680" y="2818201"/>
            <a:ext cx="503291" cy="481835"/>
          </a:xfrm>
          <a:prstGeom prst="cube">
            <a:avLst/>
          </a:prstGeom>
          <a:solidFill>
            <a:schemeClr val="accent2"/>
          </a:solidFill>
          <a:ln w="2222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sz="1200" b="1" dirty="0" smtClean="0">
                <a:solidFill>
                  <a:schemeClr val="bg1">
                    <a:alpha val="99000"/>
                  </a:schemeClr>
                </a:solidFill>
                <a:latin typeface="Segoe UI" pitchFamily="34" charset="0"/>
                <a:ea typeface="Segoe UI" pitchFamily="34" charset="0"/>
                <a:cs typeface="Segoe UI" pitchFamily="34" charset="0"/>
              </a:rPr>
              <a:t>VM</a:t>
            </a:r>
          </a:p>
        </p:txBody>
      </p:sp>
      <p:sp>
        <p:nvSpPr>
          <p:cNvPr id="11" name="Cube 10"/>
          <p:cNvSpPr/>
          <p:nvPr/>
        </p:nvSpPr>
        <p:spPr bwMode="auto">
          <a:xfrm>
            <a:off x="7957526" y="2818201"/>
            <a:ext cx="503291" cy="481835"/>
          </a:xfrm>
          <a:prstGeom prst="cube">
            <a:avLst/>
          </a:prstGeom>
          <a:solidFill>
            <a:schemeClr val="accent2"/>
          </a:solidFill>
          <a:ln w="2222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sz="1200" b="1" dirty="0" smtClean="0">
                <a:solidFill>
                  <a:schemeClr val="bg1">
                    <a:alpha val="99000"/>
                  </a:schemeClr>
                </a:solidFill>
                <a:latin typeface="Segoe UI" pitchFamily="34" charset="0"/>
                <a:ea typeface="Segoe UI" pitchFamily="34" charset="0"/>
                <a:cs typeface="Segoe UI" pitchFamily="34" charset="0"/>
              </a:rPr>
              <a:t>VM</a:t>
            </a:r>
          </a:p>
        </p:txBody>
      </p:sp>
      <p:sp>
        <p:nvSpPr>
          <p:cNvPr id="12" name="Cube 11"/>
          <p:cNvSpPr/>
          <p:nvPr/>
        </p:nvSpPr>
        <p:spPr bwMode="auto">
          <a:xfrm>
            <a:off x="9462372" y="2818201"/>
            <a:ext cx="503291" cy="481835"/>
          </a:xfrm>
          <a:prstGeom prst="cube">
            <a:avLst/>
          </a:prstGeom>
          <a:solidFill>
            <a:schemeClr val="accent2"/>
          </a:solidFill>
          <a:ln w="2222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sz="1200" b="1" dirty="0" smtClean="0">
                <a:solidFill>
                  <a:schemeClr val="bg1">
                    <a:alpha val="99000"/>
                  </a:schemeClr>
                </a:solidFill>
                <a:latin typeface="Segoe UI" pitchFamily="34" charset="0"/>
                <a:ea typeface="Segoe UI" pitchFamily="34" charset="0"/>
                <a:cs typeface="Segoe UI" pitchFamily="34" charset="0"/>
              </a:rPr>
              <a:t>VM</a:t>
            </a:r>
          </a:p>
        </p:txBody>
      </p:sp>
      <p:sp>
        <p:nvSpPr>
          <p:cNvPr id="13" name="Cube 12"/>
          <p:cNvSpPr/>
          <p:nvPr/>
        </p:nvSpPr>
        <p:spPr bwMode="auto">
          <a:xfrm>
            <a:off x="10967217" y="2818201"/>
            <a:ext cx="503291" cy="481835"/>
          </a:xfrm>
          <a:prstGeom prst="cube">
            <a:avLst/>
          </a:prstGeom>
          <a:solidFill>
            <a:schemeClr val="accent2"/>
          </a:solidFill>
          <a:ln w="22225">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0" bIns="0" numCol="1" rtlCol="0" anchor="ctr" anchorCtr="0" compatLnSpc="1">
            <a:prstTxWarp prst="textNoShape">
              <a:avLst/>
            </a:prstTxWarp>
          </a:bodyPr>
          <a:lstStyle/>
          <a:p>
            <a:pPr algn="ctr" defTabSz="914099" fontAlgn="base">
              <a:spcBef>
                <a:spcPct val="0"/>
              </a:spcBef>
              <a:spcAft>
                <a:spcPct val="0"/>
              </a:spcAft>
            </a:pPr>
            <a:r>
              <a:rPr lang="en-US" sz="1200" b="1" dirty="0" smtClean="0">
                <a:solidFill>
                  <a:schemeClr val="bg1">
                    <a:alpha val="99000"/>
                  </a:schemeClr>
                </a:solidFill>
                <a:latin typeface="Segoe UI" pitchFamily="34" charset="0"/>
                <a:ea typeface="Segoe UI" pitchFamily="34" charset="0"/>
                <a:cs typeface="Segoe UI" pitchFamily="34" charset="0"/>
              </a:rPr>
              <a:t>VM</a:t>
            </a:r>
          </a:p>
        </p:txBody>
      </p:sp>
      <p:sp>
        <p:nvSpPr>
          <p:cNvPr id="14" name="Flowchart: Magnetic Disk 13"/>
          <p:cNvSpPr/>
          <p:nvPr/>
        </p:nvSpPr>
        <p:spPr bwMode="auto">
          <a:xfrm rot="16200000">
            <a:off x="7215031" y="3076921"/>
            <a:ext cx="281942" cy="800061"/>
          </a:xfrm>
          <a:prstGeom prst="flowChartMagneticDisk">
            <a:avLst/>
          </a:prstGeom>
          <a:solidFill>
            <a:schemeClr val="accent2"/>
          </a:solidFill>
          <a:ln w="19050" cap="flat" cmpd="sng" algn="ctr">
            <a:solidFill>
              <a:schemeClr val="bg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w="6350">
                <a:solidFill>
                  <a:schemeClr val="tx1"/>
                </a:solidFill>
              </a:ln>
              <a:gradFill>
                <a:gsLst>
                  <a:gs pos="0">
                    <a:schemeClr val="tx1"/>
                  </a:gs>
                  <a:gs pos="100000">
                    <a:schemeClr val="tx1"/>
                  </a:gs>
                </a:gsLst>
                <a:lin ang="5400000" scaled="0"/>
              </a:gradFill>
            </a:endParaRPr>
          </a:p>
        </p:txBody>
      </p:sp>
      <p:sp>
        <p:nvSpPr>
          <p:cNvPr id="15" name="Flowchart: Magnetic Disk 14"/>
          <p:cNvSpPr/>
          <p:nvPr/>
        </p:nvSpPr>
        <p:spPr bwMode="auto">
          <a:xfrm rot="16200000">
            <a:off x="8790669" y="3076921"/>
            <a:ext cx="281942" cy="800061"/>
          </a:xfrm>
          <a:prstGeom prst="flowChartMagneticDisk">
            <a:avLst/>
          </a:prstGeom>
          <a:solidFill>
            <a:schemeClr val="accent2"/>
          </a:solidFill>
          <a:ln w="19050" cap="flat" cmpd="sng" algn="ctr">
            <a:solidFill>
              <a:schemeClr val="bg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w="6350">
                <a:solidFill>
                  <a:schemeClr val="tx1"/>
                </a:solidFill>
              </a:ln>
              <a:gradFill>
                <a:gsLst>
                  <a:gs pos="0">
                    <a:schemeClr val="tx1"/>
                  </a:gs>
                  <a:gs pos="100000">
                    <a:schemeClr val="tx1"/>
                  </a:gs>
                </a:gsLst>
                <a:lin ang="5400000" scaled="0"/>
              </a:gradFill>
            </a:endParaRPr>
          </a:p>
        </p:txBody>
      </p:sp>
      <p:sp>
        <p:nvSpPr>
          <p:cNvPr id="16" name="Flowchart: Magnetic Disk 15"/>
          <p:cNvSpPr/>
          <p:nvPr/>
        </p:nvSpPr>
        <p:spPr bwMode="auto">
          <a:xfrm rot="16200000">
            <a:off x="10366306" y="3076921"/>
            <a:ext cx="281942" cy="800061"/>
          </a:xfrm>
          <a:prstGeom prst="flowChartMagneticDisk">
            <a:avLst/>
          </a:prstGeom>
          <a:solidFill>
            <a:schemeClr val="accent2"/>
          </a:solidFill>
          <a:ln w="19050" cap="flat" cmpd="sng" algn="ctr">
            <a:solidFill>
              <a:schemeClr val="bg1"/>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w="6350">
                <a:solidFill>
                  <a:schemeClr val="tx1"/>
                </a:solidFill>
              </a:ln>
              <a:gradFill>
                <a:gsLst>
                  <a:gs pos="0">
                    <a:schemeClr val="tx1"/>
                  </a:gs>
                  <a:gs pos="100000">
                    <a:schemeClr val="tx1"/>
                  </a:gs>
                </a:gsLst>
                <a:lin ang="5400000" scaled="0"/>
              </a:gradFill>
            </a:endParaRPr>
          </a:p>
        </p:txBody>
      </p:sp>
      <p:grpSp>
        <p:nvGrpSpPr>
          <p:cNvPr id="2" name="Group 1"/>
          <p:cNvGrpSpPr/>
          <p:nvPr/>
        </p:nvGrpSpPr>
        <p:grpSpPr>
          <a:xfrm>
            <a:off x="6704324" y="3301654"/>
            <a:ext cx="4453513" cy="250761"/>
            <a:chOff x="6704324" y="3301654"/>
            <a:chExt cx="4453513" cy="250761"/>
          </a:xfrm>
          <a:solidFill>
            <a:schemeClr val="tx1">
              <a:lumMod val="50000"/>
              <a:lumOff val="50000"/>
            </a:schemeClr>
          </a:solidFill>
        </p:grpSpPr>
        <p:sp>
          <p:nvSpPr>
            <p:cNvPr id="17" name="Bent Arrow 16"/>
            <p:cNvSpPr/>
            <p:nvPr/>
          </p:nvSpPr>
          <p:spPr bwMode="auto">
            <a:xfrm rot="10800000" flipH="1">
              <a:off x="6704324" y="3301770"/>
              <a:ext cx="250761" cy="250529"/>
            </a:xfrm>
            <a:prstGeom prst="bentArrow">
              <a:avLst/>
            </a:prstGeom>
            <a:grp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18" name="Bent Arrow 17"/>
            <p:cNvSpPr/>
            <p:nvPr/>
          </p:nvSpPr>
          <p:spPr bwMode="auto">
            <a:xfrm rot="10800000" flipH="1">
              <a:off x="8280848" y="3301770"/>
              <a:ext cx="250761" cy="250529"/>
            </a:xfrm>
            <a:prstGeom prst="bentArrow">
              <a:avLst/>
            </a:prstGeom>
            <a:grp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19" name="Bent Arrow 18"/>
            <p:cNvSpPr/>
            <p:nvPr/>
          </p:nvSpPr>
          <p:spPr bwMode="auto">
            <a:xfrm rot="10800000" flipH="1">
              <a:off x="9837170" y="3301770"/>
              <a:ext cx="250761" cy="250529"/>
            </a:xfrm>
            <a:prstGeom prst="bentArrow">
              <a:avLst/>
            </a:prstGeom>
            <a:grp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20" name="Bent Arrow 19"/>
            <p:cNvSpPr/>
            <p:nvPr/>
          </p:nvSpPr>
          <p:spPr bwMode="auto">
            <a:xfrm rot="5400000" flipH="1">
              <a:off x="7799487" y="3301770"/>
              <a:ext cx="250761" cy="250529"/>
            </a:xfrm>
            <a:prstGeom prst="bentArrow">
              <a:avLst/>
            </a:prstGeom>
            <a:grp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22" name="Bent Arrow 21"/>
            <p:cNvSpPr/>
            <p:nvPr/>
          </p:nvSpPr>
          <p:spPr bwMode="auto">
            <a:xfrm rot="5400000" flipH="1">
              <a:off x="9331555" y="3301770"/>
              <a:ext cx="250761" cy="250529"/>
            </a:xfrm>
            <a:prstGeom prst="bentArrow">
              <a:avLst/>
            </a:prstGeom>
            <a:grp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23" name="Bent Arrow 22"/>
            <p:cNvSpPr/>
            <p:nvPr/>
          </p:nvSpPr>
          <p:spPr bwMode="auto">
            <a:xfrm rot="5400000" flipH="1">
              <a:off x="10907192" y="3301770"/>
              <a:ext cx="250761" cy="250529"/>
            </a:xfrm>
            <a:prstGeom prst="bentArrow">
              <a:avLst/>
            </a:prstGeom>
            <a:grp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grpSp>
      <p:sp>
        <p:nvSpPr>
          <p:cNvPr id="24" name="Up-Down Arrow 23"/>
          <p:cNvSpPr/>
          <p:nvPr/>
        </p:nvSpPr>
        <p:spPr bwMode="auto">
          <a:xfrm rot="10800000" flipH="1">
            <a:off x="6539732" y="3301769"/>
            <a:ext cx="137160" cy="874800"/>
          </a:xfrm>
          <a:prstGeom prst="upDownArrow">
            <a:avLst/>
          </a:prstGeom>
          <a:solidFill>
            <a:schemeClr val="tx2">
              <a:lumMod val="40000"/>
              <a:lumOff val="60000"/>
            </a:schemeClr>
          </a:solid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25" name="Up-Down Arrow 24"/>
          <p:cNvSpPr/>
          <p:nvPr/>
        </p:nvSpPr>
        <p:spPr bwMode="auto">
          <a:xfrm rot="10800000" flipH="1">
            <a:off x="8072011" y="3300035"/>
            <a:ext cx="137160" cy="874800"/>
          </a:xfrm>
          <a:prstGeom prst="upDownArrow">
            <a:avLst/>
          </a:prstGeom>
          <a:solidFill>
            <a:schemeClr val="tx2">
              <a:lumMod val="40000"/>
              <a:lumOff val="60000"/>
            </a:schemeClr>
          </a:solid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26" name="Up-Down Arrow 25"/>
          <p:cNvSpPr/>
          <p:nvPr/>
        </p:nvSpPr>
        <p:spPr bwMode="auto">
          <a:xfrm rot="10800000" flipH="1">
            <a:off x="9645437" y="3301653"/>
            <a:ext cx="137160" cy="874800"/>
          </a:xfrm>
          <a:prstGeom prst="upDownArrow">
            <a:avLst/>
          </a:prstGeom>
          <a:solidFill>
            <a:schemeClr val="tx2">
              <a:lumMod val="40000"/>
              <a:lumOff val="60000"/>
            </a:schemeClr>
          </a:solid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27" name="TextBox 26"/>
          <p:cNvSpPr txBox="1"/>
          <p:nvPr/>
        </p:nvSpPr>
        <p:spPr>
          <a:xfrm>
            <a:off x="6806331" y="3640179"/>
            <a:ext cx="4077604" cy="276999"/>
          </a:xfrm>
          <a:prstGeom prst="rect">
            <a:avLst/>
          </a:prstGeom>
          <a:noFill/>
          <a:ln w="9525" cap="flat" cmpd="sng" algn="ctr">
            <a:noFill/>
            <a:prstDash val="solid"/>
          </a:ln>
          <a:effectLst/>
        </p:spPr>
        <p:txBody>
          <a:bodyPr lIns="0" tIns="0" rIns="0" bIns="0" rtlCol="0" anchor="ctr" anchorCtr="0"/>
          <a:lstStyle>
            <a:defPPr>
              <a:defRPr lang="en-US"/>
            </a:defPPr>
            <a:lvl1pPr defTabSz="914400">
              <a:defRPr sz="1800">
                <a:solidFill>
                  <a:schemeClr val="lt1"/>
                </a:solidFill>
              </a:defRPr>
            </a:lvl1pPr>
            <a:lvl2pPr marL="0" lvl="1" algn="ctr" defTabSz="1218836" fontAlgn="base">
              <a:spcAft>
                <a:spcPct val="0"/>
              </a:spcAft>
              <a:defRPr sz="2000">
                <a:solidFill>
                  <a:srgbClr val="595959">
                    <a:alpha val="99000"/>
                  </a:srgbClr>
                </a:solidFill>
                <a:ea typeface="Kozuka Gothic Pro R" pitchFamily="34" charset="-128"/>
              </a:defRPr>
            </a:lvl2pPr>
            <a:lvl3pPr marL="914400" defTabSz="914400">
              <a:defRPr sz="1800">
                <a:solidFill>
                  <a:schemeClr val="lt1"/>
                </a:solidFill>
              </a:defRPr>
            </a:lvl3pPr>
            <a:lvl4pPr marL="1371600" defTabSz="914400">
              <a:defRPr sz="1800">
                <a:solidFill>
                  <a:schemeClr val="lt1"/>
                </a:solidFill>
              </a:defRPr>
            </a:lvl4pPr>
            <a:lvl5pPr marL="1828800" defTabSz="914400">
              <a:defRPr sz="1800">
                <a:solidFill>
                  <a:schemeClr val="lt1"/>
                </a:solidFill>
              </a:defRPr>
            </a:lvl5pPr>
            <a:lvl6pPr marL="2286000" defTabSz="914400">
              <a:defRPr sz="1800">
                <a:solidFill>
                  <a:schemeClr val="lt1"/>
                </a:solidFill>
              </a:defRPr>
            </a:lvl6pPr>
            <a:lvl7pPr marL="2743200" defTabSz="914400">
              <a:defRPr sz="1800">
                <a:solidFill>
                  <a:schemeClr val="lt1"/>
                </a:solidFill>
              </a:defRPr>
            </a:lvl7pPr>
            <a:lvl8pPr marL="3200400" defTabSz="914400">
              <a:defRPr sz="1800">
                <a:solidFill>
                  <a:schemeClr val="lt1"/>
                </a:solidFill>
              </a:defRPr>
            </a:lvl8pPr>
            <a:lvl9pPr marL="3657600" defTabSz="914400">
              <a:defRPr sz="1800">
                <a:solidFill>
                  <a:schemeClr val="lt1"/>
                </a:solidFill>
              </a:defRPr>
            </a:lvl9pPr>
          </a:lstStyle>
          <a:p>
            <a:pPr lvl="1"/>
            <a:r>
              <a:rPr lang="en-US" sz="1600" dirty="0"/>
              <a:t>Windows Azure Queues</a:t>
            </a:r>
          </a:p>
        </p:txBody>
      </p:sp>
      <p:sp>
        <p:nvSpPr>
          <p:cNvPr id="28" name="TextBox 27"/>
          <p:cNvSpPr txBox="1"/>
          <p:nvPr/>
        </p:nvSpPr>
        <p:spPr>
          <a:xfrm>
            <a:off x="6242046" y="2514275"/>
            <a:ext cx="5443174" cy="276999"/>
          </a:xfrm>
          <a:prstGeom prst="rect">
            <a:avLst/>
          </a:prstGeom>
          <a:noFill/>
          <a:ln w="9525" cap="flat" cmpd="sng" algn="ctr">
            <a:noFill/>
            <a:prstDash val="solid"/>
          </a:ln>
          <a:effectLst/>
        </p:spPr>
        <p:txBody>
          <a:bodyPr lIns="0" tIns="0" rIns="0" bIns="0" rtlCol="0" anchor="ctr" anchorCtr="0"/>
          <a:lstStyle>
            <a:defPPr>
              <a:defRPr lang="en-US"/>
            </a:defPPr>
            <a:lvl1pPr defTabSz="914400">
              <a:defRPr sz="1800">
                <a:solidFill>
                  <a:schemeClr val="lt1"/>
                </a:solidFill>
              </a:defRPr>
            </a:lvl1pPr>
            <a:lvl2pPr marL="0" lvl="1" algn="ctr" defTabSz="1218836" fontAlgn="base">
              <a:spcAft>
                <a:spcPct val="0"/>
              </a:spcAft>
              <a:defRPr sz="2000">
                <a:solidFill>
                  <a:srgbClr val="595959">
                    <a:alpha val="99000"/>
                  </a:srgbClr>
                </a:solidFill>
                <a:ea typeface="Kozuka Gothic Pro R" pitchFamily="34" charset="-128"/>
              </a:defRPr>
            </a:lvl2pPr>
            <a:lvl3pPr marL="914400" defTabSz="914400">
              <a:defRPr sz="1800">
                <a:solidFill>
                  <a:schemeClr val="lt1"/>
                </a:solidFill>
              </a:defRPr>
            </a:lvl3pPr>
            <a:lvl4pPr marL="1371600" defTabSz="914400">
              <a:defRPr sz="1800">
                <a:solidFill>
                  <a:schemeClr val="lt1"/>
                </a:solidFill>
              </a:defRPr>
            </a:lvl4pPr>
            <a:lvl5pPr marL="1828800" defTabSz="914400">
              <a:defRPr sz="1800">
                <a:solidFill>
                  <a:schemeClr val="lt1"/>
                </a:solidFill>
              </a:defRPr>
            </a:lvl5pPr>
            <a:lvl6pPr marL="2286000" defTabSz="914400">
              <a:defRPr sz="1800">
                <a:solidFill>
                  <a:schemeClr val="lt1"/>
                </a:solidFill>
              </a:defRPr>
            </a:lvl6pPr>
            <a:lvl7pPr marL="2743200" defTabSz="914400">
              <a:defRPr sz="1800">
                <a:solidFill>
                  <a:schemeClr val="lt1"/>
                </a:solidFill>
              </a:defRPr>
            </a:lvl7pPr>
            <a:lvl8pPr marL="3200400" defTabSz="914400">
              <a:defRPr sz="1800">
                <a:solidFill>
                  <a:schemeClr val="lt1"/>
                </a:solidFill>
              </a:defRPr>
            </a:lvl8pPr>
            <a:lvl9pPr marL="3657600" defTabSz="914400">
              <a:defRPr sz="1800">
                <a:solidFill>
                  <a:schemeClr val="lt1"/>
                </a:solidFill>
              </a:defRPr>
            </a:lvl9pPr>
          </a:lstStyle>
          <a:p>
            <a:pPr lvl="1"/>
            <a:r>
              <a:rPr lang="en-US" sz="1600" dirty="0">
                <a:solidFill>
                  <a:schemeClr val="accent4">
                    <a:alpha val="99000"/>
                  </a:schemeClr>
                </a:solidFill>
              </a:rPr>
              <a:t>Index Facebook/Twitter data within 15 seconds of update</a:t>
            </a:r>
          </a:p>
        </p:txBody>
      </p:sp>
      <p:sp>
        <p:nvSpPr>
          <p:cNvPr id="29" name="Up-Down Arrow 28"/>
          <p:cNvSpPr/>
          <p:nvPr/>
        </p:nvSpPr>
        <p:spPr bwMode="auto">
          <a:xfrm rot="10800000" flipH="1">
            <a:off x="11182360" y="3313380"/>
            <a:ext cx="137160" cy="874800"/>
          </a:xfrm>
          <a:prstGeom prst="upDownArrow">
            <a:avLst/>
          </a:prstGeom>
          <a:solidFill>
            <a:schemeClr val="tx2">
              <a:lumMod val="40000"/>
              <a:lumOff val="60000"/>
            </a:schemeClr>
          </a:solid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30" name="Flowchart: Multidocument 29"/>
          <p:cNvSpPr/>
          <p:nvPr/>
        </p:nvSpPr>
        <p:spPr bwMode="auto">
          <a:xfrm>
            <a:off x="6215743" y="4230785"/>
            <a:ext cx="5460320" cy="562889"/>
          </a:xfrm>
          <a:prstGeom prst="flowChartMultidocument">
            <a:avLst/>
          </a:prstGeom>
          <a:solidFill>
            <a:schemeClr val="accent2"/>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solidFill>
                  <a:schemeClr val="bg1">
                    <a:alpha val="99000"/>
                  </a:schemeClr>
                </a:solidFill>
                <a:latin typeface="Segoe UI" pitchFamily="34" charset="0"/>
                <a:ea typeface="Segoe UI" pitchFamily="34" charset="0"/>
                <a:cs typeface="Segoe UI" pitchFamily="34" charset="0"/>
              </a:rPr>
              <a:t>Windows Azure Tables</a:t>
            </a:r>
          </a:p>
        </p:txBody>
      </p:sp>
      <p:pic>
        <p:nvPicPr>
          <p:cNvPr id="31" name="Picture 30"/>
          <p:cNvPicPr>
            <a:picLocks/>
          </p:cNvPicPr>
          <p:nvPr/>
        </p:nvPicPr>
        <p:blipFill rotWithShape="1">
          <a:blip r:embed="rId3">
            <a:extLst>
              <a:ext uri="{28A0092B-C50C-407E-A947-70E740481C1C}">
                <a14:useLocalDpi xmlns:a14="http://schemas.microsoft.com/office/drawing/2010/main" val="0"/>
              </a:ext>
            </a:extLst>
          </a:blip>
          <a:srcRect l="4233" t="2374" r="3902" b="6958"/>
          <a:stretch/>
        </p:blipFill>
        <p:spPr>
          <a:xfrm>
            <a:off x="1699121" y="2102005"/>
            <a:ext cx="731520" cy="731520"/>
          </a:xfrm>
          <a:prstGeom prst="roundRect">
            <a:avLst/>
          </a:prstGeom>
        </p:spPr>
      </p:pic>
      <p:pic>
        <p:nvPicPr>
          <p:cNvPr id="32" name="Picture 31"/>
          <p:cNvPicPr>
            <a:picLocks/>
          </p:cNvPicPr>
          <p:nvPr/>
        </p:nvPicPr>
        <p:blipFill rotWithShape="1">
          <a:blip r:embed="rId4" cstate="print">
            <a:extLst>
              <a:ext uri="{28A0092B-C50C-407E-A947-70E740481C1C}">
                <a14:useLocalDpi xmlns:a14="http://schemas.microsoft.com/office/drawing/2010/main" val="0"/>
              </a:ext>
            </a:extLst>
          </a:blip>
          <a:srcRect l="5940" t="2914" r="6940" b="6122"/>
          <a:stretch/>
        </p:blipFill>
        <p:spPr>
          <a:xfrm>
            <a:off x="3926932" y="2102005"/>
            <a:ext cx="731520" cy="731520"/>
          </a:xfrm>
          <a:prstGeom prst="roundRect">
            <a:avLst/>
          </a:prstGeom>
        </p:spPr>
      </p:pic>
      <p:sp>
        <p:nvSpPr>
          <p:cNvPr id="33" name="Flowchart: Magnetic Disk 32"/>
          <p:cNvSpPr/>
          <p:nvPr/>
        </p:nvSpPr>
        <p:spPr bwMode="auto">
          <a:xfrm>
            <a:off x="1773009" y="3132687"/>
            <a:ext cx="2826328" cy="854775"/>
          </a:xfrm>
          <a:prstGeom prst="flowChartMagneticDisk">
            <a:avLst/>
          </a:prstGeom>
          <a:solidFill>
            <a:schemeClr val="accent2"/>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82880" rIns="91436" bIns="45718" numCol="1" rtlCol="0" anchor="ctr" anchorCtr="0" compatLnSpc="1">
            <a:prstTxWarp prst="textNoShape">
              <a:avLst/>
            </a:prstTxWarp>
          </a:bodyPr>
          <a:lstStyle/>
          <a:p>
            <a:pPr algn="ctr" defTabSz="914099" fontAlgn="base">
              <a:spcBef>
                <a:spcPct val="0"/>
              </a:spcBef>
              <a:spcAft>
                <a:spcPct val="0"/>
              </a:spcAft>
            </a:pPr>
            <a:r>
              <a:rPr lang="en-US" sz="2000" dirty="0" smtClean="0">
                <a:solidFill>
                  <a:schemeClr val="bg1">
                    <a:alpha val="99000"/>
                  </a:schemeClr>
                </a:solidFill>
                <a:latin typeface="Segoe UI" pitchFamily="34" charset="0"/>
                <a:ea typeface="Segoe UI" pitchFamily="34" charset="0"/>
                <a:cs typeface="Segoe UI" pitchFamily="34" charset="0"/>
              </a:rPr>
              <a:t>Windows Azure Tables</a:t>
            </a:r>
          </a:p>
        </p:txBody>
      </p:sp>
      <p:sp>
        <p:nvSpPr>
          <p:cNvPr id="34" name="TextBox 33"/>
          <p:cNvSpPr txBox="1"/>
          <p:nvPr/>
        </p:nvSpPr>
        <p:spPr>
          <a:xfrm>
            <a:off x="2382500" y="2379255"/>
            <a:ext cx="1581376" cy="738664"/>
          </a:xfrm>
          <a:prstGeom prst="rect">
            <a:avLst/>
          </a:prstGeom>
          <a:noFill/>
          <a:ln w="9525" cap="flat" cmpd="sng" algn="ctr">
            <a:noFill/>
            <a:prstDash val="solid"/>
          </a:ln>
          <a:effectLst/>
        </p:spPr>
        <p:txBody>
          <a:bodyPr lIns="0" tIns="0" rIns="0" bIns="0" rtlCol="0" anchor="ctr" anchorCtr="0">
            <a:spAutoFit/>
          </a:bodyPr>
          <a:lstStyle>
            <a:defPPr>
              <a:defRPr lang="en-US"/>
            </a:defPPr>
            <a:lvl1pPr defTabSz="914400">
              <a:defRPr sz="1800">
                <a:solidFill>
                  <a:schemeClr val="lt1"/>
                </a:solidFill>
              </a:defRPr>
            </a:lvl1pPr>
            <a:lvl2pPr marL="0" lvl="1" algn="ctr" defTabSz="1218836" fontAlgn="base">
              <a:spcAft>
                <a:spcPct val="0"/>
              </a:spcAft>
              <a:defRPr sz="2000">
                <a:solidFill>
                  <a:srgbClr val="595959">
                    <a:alpha val="99000"/>
                  </a:srgbClr>
                </a:solidFill>
                <a:ea typeface="Kozuka Gothic Pro R" pitchFamily="34" charset="-128"/>
              </a:defRPr>
            </a:lvl2pPr>
            <a:lvl3pPr marL="914400" defTabSz="914400">
              <a:defRPr sz="1800">
                <a:solidFill>
                  <a:schemeClr val="lt1"/>
                </a:solidFill>
              </a:defRPr>
            </a:lvl3pPr>
            <a:lvl4pPr marL="1371600" defTabSz="914400">
              <a:defRPr sz="1800">
                <a:solidFill>
                  <a:schemeClr val="lt1"/>
                </a:solidFill>
              </a:defRPr>
            </a:lvl4pPr>
            <a:lvl5pPr marL="1828800" defTabSz="914400">
              <a:defRPr sz="1800">
                <a:solidFill>
                  <a:schemeClr val="lt1"/>
                </a:solidFill>
              </a:defRPr>
            </a:lvl5pPr>
            <a:lvl6pPr marL="2286000" defTabSz="914400">
              <a:defRPr sz="1800">
                <a:solidFill>
                  <a:schemeClr val="lt1"/>
                </a:solidFill>
              </a:defRPr>
            </a:lvl6pPr>
            <a:lvl7pPr marL="2743200" defTabSz="914400">
              <a:defRPr sz="1800">
                <a:solidFill>
                  <a:schemeClr val="lt1"/>
                </a:solidFill>
              </a:defRPr>
            </a:lvl7pPr>
            <a:lvl8pPr marL="3200400" defTabSz="914400">
              <a:defRPr sz="1800">
                <a:solidFill>
                  <a:schemeClr val="lt1"/>
                </a:solidFill>
              </a:defRPr>
            </a:lvl8pPr>
            <a:lvl9pPr marL="3657600" defTabSz="914400">
              <a:defRPr sz="1800">
                <a:solidFill>
                  <a:schemeClr val="lt1"/>
                </a:solidFill>
              </a:defRPr>
            </a:lvl9pPr>
          </a:lstStyle>
          <a:p>
            <a:pPr lvl="1"/>
            <a:r>
              <a:rPr lang="en-US" sz="1600" dirty="0">
                <a:solidFill>
                  <a:schemeClr val="accent4">
                    <a:alpha val="99000"/>
                  </a:schemeClr>
                </a:solidFill>
              </a:rPr>
              <a:t>User postings</a:t>
            </a:r>
          </a:p>
          <a:p>
            <a:pPr lvl="1"/>
            <a:r>
              <a:rPr lang="en-US" sz="1600" dirty="0">
                <a:solidFill>
                  <a:schemeClr val="accent4">
                    <a:alpha val="99000"/>
                  </a:schemeClr>
                </a:solidFill>
              </a:rPr>
              <a:t>Status updates</a:t>
            </a:r>
          </a:p>
          <a:p>
            <a:pPr lvl="1"/>
            <a:r>
              <a:rPr lang="en-US" sz="1600" dirty="0">
                <a:solidFill>
                  <a:schemeClr val="accent4">
                    <a:alpha val="99000"/>
                  </a:schemeClr>
                </a:solidFill>
              </a:rPr>
              <a:t>…………</a:t>
            </a:r>
          </a:p>
        </p:txBody>
      </p:sp>
      <p:sp>
        <p:nvSpPr>
          <p:cNvPr id="35" name="Down Arrow 34"/>
          <p:cNvSpPr/>
          <p:nvPr/>
        </p:nvSpPr>
        <p:spPr bwMode="auto">
          <a:xfrm flipH="1">
            <a:off x="4224112" y="2818201"/>
            <a:ext cx="137160" cy="495178"/>
          </a:xfrm>
          <a:prstGeom prst="downArrow">
            <a:avLst/>
          </a:prstGeom>
          <a:solidFill>
            <a:schemeClr val="tx2">
              <a:lumMod val="60000"/>
              <a:lumOff val="40000"/>
            </a:schemeClr>
          </a:solid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36" name="Down Arrow 35"/>
          <p:cNvSpPr/>
          <p:nvPr/>
        </p:nvSpPr>
        <p:spPr bwMode="auto">
          <a:xfrm flipH="1">
            <a:off x="1996301" y="2833525"/>
            <a:ext cx="137160" cy="495178"/>
          </a:xfrm>
          <a:prstGeom prst="downArrow">
            <a:avLst/>
          </a:prstGeom>
          <a:solidFill>
            <a:schemeClr val="tx2">
              <a:lumMod val="60000"/>
              <a:lumOff val="40000"/>
            </a:schemeClr>
          </a:solid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37" name="Down Arrow 36"/>
          <p:cNvSpPr/>
          <p:nvPr/>
        </p:nvSpPr>
        <p:spPr bwMode="auto">
          <a:xfrm rot="5400000" flipH="1">
            <a:off x="5379925" y="2983953"/>
            <a:ext cx="137160" cy="1436556"/>
          </a:xfrm>
          <a:prstGeom prst="downArrow">
            <a:avLst/>
          </a:prstGeom>
          <a:solidFill>
            <a:schemeClr val="tx2">
              <a:lumMod val="60000"/>
              <a:lumOff val="40000"/>
            </a:schemeClr>
          </a:solid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38" name="Down Arrow 37"/>
          <p:cNvSpPr/>
          <p:nvPr/>
        </p:nvSpPr>
        <p:spPr bwMode="auto">
          <a:xfrm rot="16200000" flipH="1">
            <a:off x="5379925" y="2768594"/>
            <a:ext cx="137160" cy="1436556"/>
          </a:xfrm>
          <a:prstGeom prst="downArrow">
            <a:avLst/>
          </a:prstGeom>
          <a:solidFill>
            <a:schemeClr val="tx2">
              <a:lumMod val="60000"/>
              <a:lumOff val="40000"/>
            </a:schemeClr>
          </a:solidFill>
          <a:ln>
            <a:noFill/>
            <a:headEnd type="none" w="med" len="med"/>
            <a:tailEnd type="none" w="med" len="med"/>
          </a:ln>
          <a:effectLst/>
          <a:scene3d>
            <a:camera prst="orthographicFront">
              <a:rot lat="0" lon="0" rev="0"/>
            </a:camera>
            <a:lightRig rig="threePt" dir="t">
              <a:rot lat="0" lon="0" rev="0"/>
            </a:lightRig>
          </a:scene3d>
          <a:sp3d>
            <a:contourClr>
              <a:schemeClr val="accent1">
                <a:shade val="25000"/>
                <a:satMod val="150000"/>
              </a:schemeClr>
            </a:contourClr>
          </a:sp3d>
        </p:spPr>
        <p:style>
          <a:lnRef idx="0">
            <a:schemeClr val="accent1"/>
          </a:lnRef>
          <a:fillRef idx="3">
            <a:schemeClr val="accent1"/>
          </a:fillRef>
          <a:effectRef idx="3">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chemeClr val="tx1"/>
                  </a:gs>
                  <a:gs pos="100000">
                    <a:schemeClr val="tx1"/>
                  </a:gs>
                </a:gsLst>
                <a:lin ang="5400000" scaled="0"/>
              </a:gradFill>
            </a:endParaRPr>
          </a:p>
        </p:txBody>
      </p:sp>
      <p:sp>
        <p:nvSpPr>
          <p:cNvPr id="41" name="Content Placeholder 45"/>
          <p:cNvSpPr txBox="1">
            <a:spLocks/>
          </p:cNvSpPr>
          <p:nvPr/>
        </p:nvSpPr>
        <p:spPr>
          <a:xfrm>
            <a:off x="517525" y="4334356"/>
            <a:ext cx="5576888" cy="1966912"/>
          </a:xfrm>
          <a:prstGeom prst="rect">
            <a:avLst/>
          </a:prstGeom>
        </p:spPr>
        <p:txBody>
          <a:bodyPr lIns="0" tIns="0" rIns="0" bIns="0"/>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spcBef>
                <a:spcPts val="600"/>
              </a:spcBef>
              <a:buNone/>
            </a:pPr>
            <a:r>
              <a:rPr lang="en-US" sz="1400" dirty="0" smtClean="0">
                <a:latin typeface="Segoe UI" pitchFamily="34" charset="0"/>
                <a:ea typeface="Segoe UI" pitchFamily="34" charset="0"/>
                <a:cs typeface="Segoe UI" pitchFamily="34" charset="0"/>
              </a:rPr>
              <a:t>Facebook/Twitter data stored into blobs</a:t>
            </a:r>
          </a:p>
          <a:p>
            <a:pPr marL="0" indent="0">
              <a:spcBef>
                <a:spcPts val="600"/>
              </a:spcBef>
              <a:buNone/>
            </a:pPr>
            <a:r>
              <a:rPr lang="en-US" sz="1400" dirty="0" smtClean="0">
                <a:latin typeface="Segoe UI" pitchFamily="34" charset="0"/>
                <a:ea typeface="Segoe UI" pitchFamily="34" charset="0"/>
                <a:cs typeface="Segoe UI" pitchFamily="34" charset="0"/>
              </a:rPr>
              <a:t>Ingestion engine process blobs</a:t>
            </a:r>
          </a:p>
          <a:p>
            <a:pPr marL="0" indent="0">
              <a:spcBef>
                <a:spcPts val="0"/>
              </a:spcBef>
              <a:buNone/>
            </a:pPr>
            <a:r>
              <a:rPr lang="en-US" sz="1200" dirty="0">
                <a:latin typeface="Segoe UI" pitchFamily="34" charset="0"/>
                <a:ea typeface="Segoe UI" pitchFamily="34" charset="0"/>
                <a:cs typeface="Segoe UI" pitchFamily="34" charset="0"/>
              </a:rPr>
              <a:t>Annotate with </a:t>
            </a:r>
            <a:r>
              <a:rPr lang="en-US" sz="1200" dirty="0" err="1">
                <a:latin typeface="Segoe UI" pitchFamily="34" charset="0"/>
                <a:ea typeface="Segoe UI" pitchFamily="34" charset="0"/>
                <a:cs typeface="Segoe UI" pitchFamily="34" charset="0"/>
              </a:rPr>
              <a:t>auth</a:t>
            </a:r>
            <a:r>
              <a:rPr lang="en-US" sz="1200" dirty="0">
                <a:latin typeface="Segoe UI" pitchFamily="34" charset="0"/>
                <a:ea typeface="Segoe UI" pitchFamily="34" charset="0"/>
                <a:cs typeface="Segoe UI" pitchFamily="34" charset="0"/>
              </a:rPr>
              <a:t>/spam/adult scores, content classification, expands links, </a:t>
            </a:r>
            <a:r>
              <a:rPr lang="en-US" sz="1200" dirty="0" err="1">
                <a:latin typeface="Segoe UI" pitchFamily="34" charset="0"/>
                <a:ea typeface="Segoe UI" pitchFamily="34" charset="0"/>
                <a:cs typeface="Segoe UI" pitchFamily="34" charset="0"/>
              </a:rPr>
              <a:t>etc</a:t>
            </a:r>
            <a:endParaRPr lang="en-US" sz="1200" dirty="0">
              <a:latin typeface="Segoe UI" pitchFamily="34" charset="0"/>
              <a:ea typeface="Segoe UI" pitchFamily="34" charset="0"/>
              <a:cs typeface="Segoe UI" pitchFamily="34" charset="0"/>
            </a:endParaRPr>
          </a:p>
          <a:p>
            <a:pPr marL="0" indent="0">
              <a:spcBef>
                <a:spcPts val="0"/>
              </a:spcBef>
              <a:buNone/>
            </a:pPr>
            <a:r>
              <a:rPr lang="en-US" sz="1200" dirty="0" smtClean="0">
                <a:latin typeface="Segoe UI" pitchFamily="34" charset="0"/>
                <a:ea typeface="Segoe UI" pitchFamily="34" charset="0"/>
                <a:cs typeface="Segoe UI" pitchFamily="34" charset="0"/>
              </a:rPr>
              <a:t>Uses Tables heavily for indexing</a:t>
            </a:r>
            <a:endParaRPr lang="en-US" sz="1400" dirty="0" smtClean="0">
              <a:latin typeface="Segoe UI" pitchFamily="34" charset="0"/>
              <a:ea typeface="Segoe UI" pitchFamily="34" charset="0"/>
              <a:cs typeface="Segoe UI" pitchFamily="34" charset="0"/>
            </a:endParaRPr>
          </a:p>
          <a:p>
            <a:pPr marL="0" indent="0">
              <a:spcBef>
                <a:spcPts val="600"/>
              </a:spcBef>
              <a:buNone/>
            </a:pPr>
            <a:r>
              <a:rPr lang="en-US" sz="1400" dirty="0" smtClean="0">
                <a:latin typeface="Segoe UI" pitchFamily="34" charset="0"/>
                <a:ea typeface="Segoe UI" pitchFamily="34" charset="0"/>
                <a:cs typeface="Segoe UI" pitchFamily="34" charset="0"/>
              </a:rPr>
              <a:t>Queues to manage work flow</a:t>
            </a:r>
          </a:p>
          <a:p>
            <a:pPr marL="0" indent="0">
              <a:spcBef>
                <a:spcPts val="600"/>
              </a:spcBef>
              <a:buNone/>
            </a:pPr>
            <a:r>
              <a:rPr lang="en-US" sz="1400" dirty="0" smtClean="0">
                <a:latin typeface="Segoe UI" pitchFamily="34" charset="0"/>
                <a:ea typeface="Segoe UI" pitchFamily="34" charset="0"/>
                <a:cs typeface="Segoe UI" pitchFamily="34" charset="0"/>
              </a:rPr>
              <a:t>Results stored back into blobs</a:t>
            </a:r>
          </a:p>
          <a:p>
            <a:pPr marL="0" indent="0">
              <a:spcBef>
                <a:spcPts val="600"/>
              </a:spcBef>
              <a:buNone/>
            </a:pPr>
            <a:r>
              <a:rPr lang="en-US" sz="1400" dirty="0" smtClean="0">
                <a:latin typeface="Segoe UI" pitchFamily="34" charset="0"/>
                <a:ea typeface="Segoe UI" pitchFamily="34" charset="0"/>
                <a:cs typeface="Segoe UI" pitchFamily="34" charset="0"/>
              </a:rPr>
              <a:t>Bing takes resulting blobs and folds into search index</a:t>
            </a:r>
          </a:p>
        </p:txBody>
      </p:sp>
      <p:sp>
        <p:nvSpPr>
          <p:cNvPr id="42" name="Rectangle 41"/>
          <p:cNvSpPr/>
          <p:nvPr/>
        </p:nvSpPr>
        <p:spPr>
          <a:xfrm>
            <a:off x="6094413" y="5114904"/>
            <a:ext cx="5581650" cy="1323439"/>
          </a:xfrm>
          <a:prstGeom prst="rect">
            <a:avLst/>
          </a:prstGeom>
        </p:spPr>
        <p:txBody>
          <a:bodyPr wrap="square">
            <a:spAutoFit/>
          </a:bodyPr>
          <a:lstStyle/>
          <a:p>
            <a:pPr algn="ctr"/>
            <a:r>
              <a:rPr lang="en-US" sz="2000" dirty="0">
                <a:solidFill>
                  <a:schemeClr val="accent4">
                    <a:alpha val="99000"/>
                  </a:schemeClr>
                </a:solidFill>
                <a:latin typeface="Segoe UI Light" pitchFamily="34" charset="0"/>
              </a:rPr>
              <a:t>peak 40,000 Requests/sec</a:t>
            </a:r>
          </a:p>
          <a:p>
            <a:pPr algn="ctr"/>
            <a:r>
              <a:rPr lang="en-US" sz="2000" dirty="0">
                <a:solidFill>
                  <a:schemeClr val="accent4">
                    <a:alpha val="99000"/>
                  </a:schemeClr>
                </a:solidFill>
                <a:latin typeface="Segoe UI Light" pitchFamily="34" charset="0"/>
              </a:rPr>
              <a:t>2~3 billion Requests per day</a:t>
            </a:r>
          </a:p>
          <a:p>
            <a:pPr algn="ctr"/>
            <a:r>
              <a:rPr lang="en-US" sz="2000" dirty="0">
                <a:solidFill>
                  <a:schemeClr val="accent4">
                    <a:alpha val="99000"/>
                  </a:schemeClr>
                </a:solidFill>
                <a:latin typeface="Segoe UI Light" pitchFamily="34" charset="0"/>
              </a:rPr>
              <a:t>Took 1 dev 2 months to design, build and release to production</a:t>
            </a:r>
          </a:p>
        </p:txBody>
      </p:sp>
    </p:spTree>
    <p:extLst>
      <p:ext uri="{BB962C8B-B14F-4D97-AF65-F5344CB8AC3E}">
        <p14:creationId xmlns:p14="http://schemas.microsoft.com/office/powerpoint/2010/main" val="17328933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5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1">
                                            <p:txEl>
                                              <p:pRg st="0" end="0"/>
                                            </p:txEl>
                                          </p:spTgt>
                                        </p:tgtEl>
                                        <p:attrNameLst>
                                          <p:attrName>style.visibility</p:attrName>
                                        </p:attrNameLst>
                                      </p:cBhvr>
                                      <p:to>
                                        <p:strVal val="visible"/>
                                      </p:to>
                                    </p:set>
                                    <p:animEffect transition="in" filter="fade">
                                      <p:cBhvr>
                                        <p:cTn id="12" dur="500"/>
                                        <p:tgtEl>
                                          <p:spTgt spid="41">
                                            <p:txEl>
                                              <p:pRg st="0" end="0"/>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childTnLst>
                          </p:cTn>
                        </p:par>
                        <p:par>
                          <p:cTn id="16" fill="hold">
                            <p:stCondLst>
                              <p:cond delay="500"/>
                            </p:stCondLst>
                            <p:childTnLst>
                              <p:par>
                                <p:cTn id="17" presetID="22" presetClass="entr" presetSubtype="1" fill="hold" grpId="0" nodeType="after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wipe(up)">
                                      <p:cBhvr>
                                        <p:cTn id="19" dur="500"/>
                                        <p:tgtEl>
                                          <p:spTgt spid="36"/>
                                        </p:tgtEl>
                                      </p:cBhvr>
                                    </p:animEffect>
                                  </p:childTnLst>
                                </p:cTn>
                              </p:par>
                            </p:childTnLst>
                          </p:cTn>
                        </p:par>
                        <p:par>
                          <p:cTn id="20" fill="hold">
                            <p:stCondLst>
                              <p:cond delay="1000"/>
                            </p:stCondLst>
                            <p:childTnLst>
                              <p:par>
                                <p:cTn id="21" presetID="22" presetClass="entr" presetSubtype="1"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up)">
                                      <p:cBhvr>
                                        <p:cTn id="23" dur="500"/>
                                        <p:tgtEl>
                                          <p:spTgt spid="3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4"/>
                                        </p:tgtEl>
                                        <p:attrNameLst>
                                          <p:attrName>style.visibility</p:attrName>
                                        </p:attrNameLst>
                                      </p:cBhvr>
                                      <p:to>
                                        <p:strVal val="visible"/>
                                      </p:to>
                                    </p:set>
                                    <p:animEffect transition="in" filter="fade">
                                      <p:cBhvr>
                                        <p:cTn id="26" dur="500"/>
                                        <p:tgtEl>
                                          <p:spTgt spid="34"/>
                                        </p:tgtEl>
                                      </p:cBhvr>
                                    </p:animEffect>
                                  </p:childTnLst>
                                </p:cTn>
                              </p:par>
                            </p:childTnLst>
                          </p:cTn>
                        </p:par>
                        <p:par>
                          <p:cTn id="27" fill="hold">
                            <p:stCondLst>
                              <p:cond delay="1500"/>
                            </p:stCondLst>
                            <p:childTnLst>
                              <p:par>
                                <p:cTn id="28" presetID="42" presetClass="exit" presetSubtype="0" fill="remove" grpId="1" nodeType="afterEffect">
                                  <p:stCondLst>
                                    <p:cond delay="0"/>
                                  </p:stCondLst>
                                  <p:childTnLst>
                                    <p:animEffect transition="out" filter="fade">
                                      <p:cBhvr>
                                        <p:cTn id="29" dur="2000"/>
                                        <p:tgtEl>
                                          <p:spTgt spid="34"/>
                                        </p:tgtEl>
                                      </p:cBhvr>
                                    </p:animEffect>
                                    <p:anim calcmode="lin" valueType="num">
                                      <p:cBhvr>
                                        <p:cTn id="30" dur="2000"/>
                                        <p:tgtEl>
                                          <p:spTgt spid="34"/>
                                        </p:tgtEl>
                                        <p:attrNameLst>
                                          <p:attrName>ppt_x</p:attrName>
                                        </p:attrNameLst>
                                      </p:cBhvr>
                                      <p:tavLst>
                                        <p:tav tm="0">
                                          <p:val>
                                            <p:strVal val="ppt_x"/>
                                          </p:val>
                                        </p:tav>
                                        <p:tav tm="100000">
                                          <p:val>
                                            <p:strVal val="ppt_x"/>
                                          </p:val>
                                        </p:tav>
                                      </p:tavLst>
                                    </p:anim>
                                    <p:anim calcmode="lin" valueType="num">
                                      <p:cBhvr>
                                        <p:cTn id="31" dur="2000"/>
                                        <p:tgtEl>
                                          <p:spTgt spid="34"/>
                                        </p:tgtEl>
                                        <p:attrNameLst>
                                          <p:attrName>ppt_y</p:attrName>
                                        </p:attrNameLst>
                                      </p:cBhvr>
                                      <p:tavLst>
                                        <p:tav tm="0">
                                          <p:val>
                                            <p:strVal val="ppt_y"/>
                                          </p:val>
                                        </p:tav>
                                        <p:tav tm="100000">
                                          <p:val>
                                            <p:strVal val="ppt_y+.1"/>
                                          </p:val>
                                        </p:tav>
                                      </p:tavLst>
                                    </p:anim>
                                    <p:set>
                                      <p:cBhvr>
                                        <p:cTn id="32" dur="1" fill="hold">
                                          <p:stCondLst>
                                            <p:cond delay="1999"/>
                                          </p:stCondLst>
                                        </p:cTn>
                                        <p:tgtEl>
                                          <p:spTgt spid="34"/>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wipe(left)">
                                      <p:cBhvr>
                                        <p:cTn id="37" dur="500"/>
                                        <p:tgtEl>
                                          <p:spTgt spid="3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1">
                                            <p:txEl>
                                              <p:pRg st="1" end="1"/>
                                            </p:txEl>
                                          </p:spTgt>
                                        </p:tgtEl>
                                        <p:attrNameLst>
                                          <p:attrName>style.visibility</p:attrName>
                                        </p:attrNameLst>
                                      </p:cBhvr>
                                      <p:to>
                                        <p:strVal val="visible"/>
                                      </p:to>
                                    </p:set>
                                    <p:animEffect transition="in" filter="fade">
                                      <p:cBhvr>
                                        <p:cTn id="40" dur="500"/>
                                        <p:tgtEl>
                                          <p:spTgt spid="41">
                                            <p:txEl>
                                              <p:pRg st="1" end="1"/>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1">
                                            <p:txEl>
                                              <p:pRg st="2" end="2"/>
                                            </p:txEl>
                                          </p:spTgt>
                                        </p:tgtEl>
                                        <p:attrNameLst>
                                          <p:attrName>style.visibility</p:attrName>
                                        </p:attrNameLst>
                                      </p:cBhvr>
                                      <p:to>
                                        <p:strVal val="visible"/>
                                      </p:to>
                                    </p:set>
                                    <p:animEffect transition="in" filter="fade">
                                      <p:cBhvr>
                                        <p:cTn id="43" dur="500"/>
                                        <p:tgtEl>
                                          <p:spTgt spid="41">
                                            <p:txEl>
                                              <p:pRg st="2" end="2"/>
                                            </p:txEl>
                                          </p:spTgt>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1">
                                            <p:txEl>
                                              <p:pRg st="3" end="3"/>
                                            </p:txEl>
                                          </p:spTgt>
                                        </p:tgtEl>
                                        <p:attrNameLst>
                                          <p:attrName>style.visibility</p:attrName>
                                        </p:attrNameLst>
                                      </p:cBhvr>
                                      <p:to>
                                        <p:strVal val="visible"/>
                                      </p:to>
                                    </p:set>
                                    <p:animEffect transition="in" filter="fade">
                                      <p:cBhvr>
                                        <p:cTn id="46" dur="500"/>
                                        <p:tgtEl>
                                          <p:spTgt spid="41">
                                            <p:txEl>
                                              <p:pRg st="3" end="3"/>
                                            </p:txEl>
                                          </p:spTgt>
                                        </p:tgtEl>
                                      </p:cBhvr>
                                    </p:animEffect>
                                  </p:childTnLst>
                                </p:cTn>
                              </p:par>
                              <p:par>
                                <p:cTn id="47" presetID="42" presetClass="entr" presetSubtype="0" fill="hold" grpId="0" nodeType="withEffect">
                                  <p:stCondLst>
                                    <p:cond delay="0"/>
                                  </p:stCondLst>
                                  <p:childTnLst>
                                    <p:set>
                                      <p:cBhvr>
                                        <p:cTn id="48" dur="1" fill="hold">
                                          <p:stCondLst>
                                            <p:cond delay="0"/>
                                          </p:stCondLst>
                                        </p:cTn>
                                        <p:tgtEl>
                                          <p:spTgt spid="30"/>
                                        </p:tgtEl>
                                        <p:attrNameLst>
                                          <p:attrName>style.visibility</p:attrName>
                                        </p:attrNameLst>
                                      </p:cBhvr>
                                      <p:to>
                                        <p:strVal val="visible"/>
                                      </p:to>
                                    </p:set>
                                    <p:animEffect transition="in" filter="fade">
                                      <p:cBhvr>
                                        <p:cTn id="49" dur="1000"/>
                                        <p:tgtEl>
                                          <p:spTgt spid="30"/>
                                        </p:tgtEl>
                                      </p:cBhvr>
                                    </p:animEffect>
                                    <p:anim calcmode="lin" valueType="num">
                                      <p:cBhvr>
                                        <p:cTn id="50" dur="1000" fill="hold"/>
                                        <p:tgtEl>
                                          <p:spTgt spid="30"/>
                                        </p:tgtEl>
                                        <p:attrNameLst>
                                          <p:attrName>ppt_x</p:attrName>
                                        </p:attrNameLst>
                                      </p:cBhvr>
                                      <p:tavLst>
                                        <p:tav tm="0">
                                          <p:val>
                                            <p:strVal val="#ppt_x"/>
                                          </p:val>
                                        </p:tav>
                                        <p:tav tm="100000">
                                          <p:val>
                                            <p:strVal val="#ppt_x"/>
                                          </p:val>
                                        </p:tav>
                                      </p:tavLst>
                                    </p:anim>
                                    <p:anim calcmode="lin" valueType="num">
                                      <p:cBhvr>
                                        <p:cTn id="51" dur="1000" fill="hold"/>
                                        <p:tgtEl>
                                          <p:spTgt spid="30"/>
                                        </p:tgtEl>
                                        <p:attrNameLst>
                                          <p:attrName>ppt_y</p:attrName>
                                        </p:attrNameLst>
                                      </p:cBhvr>
                                      <p:tavLst>
                                        <p:tav tm="0">
                                          <p:val>
                                            <p:strVal val="#ppt_y+.1"/>
                                          </p:val>
                                        </p:tav>
                                        <p:tav tm="100000">
                                          <p:val>
                                            <p:strVal val="#ppt_y"/>
                                          </p:val>
                                        </p:tav>
                                      </p:tavLst>
                                    </p:anim>
                                  </p:childTnLst>
                                </p:cTn>
                              </p:par>
                              <p:par>
                                <p:cTn id="52" presetID="10" presetClass="entr" presetSubtype="0"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500"/>
                                        <p:tgtEl>
                                          <p:spTgt spid="24"/>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animEffect transition="in" filter="fade">
                                      <p:cBhvr>
                                        <p:cTn id="57" dur="500"/>
                                        <p:tgtEl>
                                          <p:spTgt spid="2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Effect transition="in" filter="fade">
                                      <p:cBhvr>
                                        <p:cTn id="60" dur="500"/>
                                        <p:tgtEl>
                                          <p:spTgt spid="26"/>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9"/>
                                        </p:tgtEl>
                                        <p:attrNameLst>
                                          <p:attrName>style.visibility</p:attrName>
                                        </p:attrNameLst>
                                      </p:cBhvr>
                                      <p:to>
                                        <p:strVal val="visible"/>
                                      </p:to>
                                    </p:set>
                                    <p:animEffect transition="in" filter="fade">
                                      <p:cBhvr>
                                        <p:cTn id="63" dur="500"/>
                                        <p:tgtEl>
                                          <p:spTgt spid="29"/>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41">
                                            <p:txEl>
                                              <p:pRg st="4" end="4"/>
                                            </p:txEl>
                                          </p:spTgt>
                                        </p:tgtEl>
                                        <p:attrNameLst>
                                          <p:attrName>style.visibility</p:attrName>
                                        </p:attrNameLst>
                                      </p:cBhvr>
                                      <p:to>
                                        <p:strVal val="visible"/>
                                      </p:to>
                                    </p:set>
                                    <p:animEffect transition="in" filter="fade">
                                      <p:cBhvr>
                                        <p:cTn id="68" dur="500"/>
                                        <p:tgtEl>
                                          <p:spTgt spid="41">
                                            <p:txEl>
                                              <p:pRg st="4" end="4"/>
                                            </p:txEl>
                                          </p:spTgt>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7"/>
                                        </p:tgtEl>
                                        <p:attrNameLst>
                                          <p:attrName>style.visibility</p:attrName>
                                        </p:attrNameLst>
                                      </p:cBhvr>
                                      <p:to>
                                        <p:strVal val="visible"/>
                                      </p:to>
                                    </p:set>
                                    <p:animEffect transition="in" filter="fade">
                                      <p:cBhvr>
                                        <p:cTn id="71" dur="500"/>
                                        <p:tgtEl>
                                          <p:spTgt spid="27"/>
                                        </p:tgtEl>
                                      </p:cBhvr>
                                    </p:animEffect>
                                  </p:childTnLst>
                                </p:cTn>
                              </p:par>
                              <p:par>
                                <p:cTn id="72" presetID="42" presetClass="entr" presetSubtype="0" fill="hold" grpId="0" nodeType="withEffect">
                                  <p:stCondLst>
                                    <p:cond delay="0"/>
                                  </p:stCondLst>
                                  <p:childTnLst>
                                    <p:set>
                                      <p:cBhvr>
                                        <p:cTn id="73" dur="1" fill="hold">
                                          <p:stCondLst>
                                            <p:cond delay="0"/>
                                          </p:stCondLst>
                                        </p:cTn>
                                        <p:tgtEl>
                                          <p:spTgt spid="15"/>
                                        </p:tgtEl>
                                        <p:attrNameLst>
                                          <p:attrName>style.visibility</p:attrName>
                                        </p:attrNameLst>
                                      </p:cBhvr>
                                      <p:to>
                                        <p:strVal val="visible"/>
                                      </p:to>
                                    </p:set>
                                    <p:animEffect transition="in" filter="fade">
                                      <p:cBhvr>
                                        <p:cTn id="74" dur="1000"/>
                                        <p:tgtEl>
                                          <p:spTgt spid="15"/>
                                        </p:tgtEl>
                                      </p:cBhvr>
                                    </p:animEffect>
                                    <p:anim calcmode="lin" valueType="num">
                                      <p:cBhvr>
                                        <p:cTn id="75" dur="1000" fill="hold"/>
                                        <p:tgtEl>
                                          <p:spTgt spid="15"/>
                                        </p:tgtEl>
                                        <p:attrNameLst>
                                          <p:attrName>ppt_x</p:attrName>
                                        </p:attrNameLst>
                                      </p:cBhvr>
                                      <p:tavLst>
                                        <p:tav tm="0">
                                          <p:val>
                                            <p:strVal val="#ppt_x"/>
                                          </p:val>
                                        </p:tav>
                                        <p:tav tm="100000">
                                          <p:val>
                                            <p:strVal val="#ppt_x"/>
                                          </p:val>
                                        </p:tav>
                                      </p:tavLst>
                                    </p:anim>
                                    <p:anim calcmode="lin" valueType="num">
                                      <p:cBhvr>
                                        <p:cTn id="76" dur="1000" fill="hold"/>
                                        <p:tgtEl>
                                          <p:spTgt spid="15"/>
                                        </p:tgtEl>
                                        <p:attrNameLst>
                                          <p:attrName>ppt_y</p:attrName>
                                        </p:attrNameLst>
                                      </p:cBhvr>
                                      <p:tavLst>
                                        <p:tav tm="0">
                                          <p:val>
                                            <p:strVal val="#ppt_y+.1"/>
                                          </p:val>
                                        </p:tav>
                                        <p:tav tm="100000">
                                          <p:val>
                                            <p:strVal val="#ppt_y"/>
                                          </p:val>
                                        </p:tav>
                                      </p:tavLst>
                                    </p:anim>
                                  </p:childTnLst>
                                </p:cTn>
                              </p:par>
                              <p:par>
                                <p:cTn id="77" presetID="42" presetClass="entr" presetSubtype="0" fill="hold" grpId="0" nodeType="withEffect">
                                  <p:stCondLst>
                                    <p:cond delay="0"/>
                                  </p:stCondLst>
                                  <p:childTnLst>
                                    <p:set>
                                      <p:cBhvr>
                                        <p:cTn id="78" dur="1" fill="hold">
                                          <p:stCondLst>
                                            <p:cond delay="0"/>
                                          </p:stCondLst>
                                        </p:cTn>
                                        <p:tgtEl>
                                          <p:spTgt spid="16"/>
                                        </p:tgtEl>
                                        <p:attrNameLst>
                                          <p:attrName>style.visibility</p:attrName>
                                        </p:attrNameLst>
                                      </p:cBhvr>
                                      <p:to>
                                        <p:strVal val="visible"/>
                                      </p:to>
                                    </p:set>
                                    <p:animEffect transition="in" filter="fade">
                                      <p:cBhvr>
                                        <p:cTn id="79" dur="1000"/>
                                        <p:tgtEl>
                                          <p:spTgt spid="16"/>
                                        </p:tgtEl>
                                      </p:cBhvr>
                                    </p:animEffect>
                                    <p:anim calcmode="lin" valueType="num">
                                      <p:cBhvr>
                                        <p:cTn id="80" dur="1000" fill="hold"/>
                                        <p:tgtEl>
                                          <p:spTgt spid="16"/>
                                        </p:tgtEl>
                                        <p:attrNameLst>
                                          <p:attrName>ppt_x</p:attrName>
                                        </p:attrNameLst>
                                      </p:cBhvr>
                                      <p:tavLst>
                                        <p:tav tm="0">
                                          <p:val>
                                            <p:strVal val="#ppt_x"/>
                                          </p:val>
                                        </p:tav>
                                        <p:tav tm="100000">
                                          <p:val>
                                            <p:strVal val="#ppt_x"/>
                                          </p:val>
                                        </p:tav>
                                      </p:tavLst>
                                    </p:anim>
                                    <p:anim calcmode="lin" valueType="num">
                                      <p:cBhvr>
                                        <p:cTn id="81" dur="1000" fill="hold"/>
                                        <p:tgtEl>
                                          <p:spTgt spid="16"/>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14"/>
                                        </p:tgtEl>
                                        <p:attrNameLst>
                                          <p:attrName>style.visibility</p:attrName>
                                        </p:attrNameLst>
                                      </p:cBhvr>
                                      <p:to>
                                        <p:strVal val="visible"/>
                                      </p:to>
                                    </p:set>
                                    <p:animEffect transition="in" filter="fade">
                                      <p:cBhvr>
                                        <p:cTn id="84" dur="1000"/>
                                        <p:tgtEl>
                                          <p:spTgt spid="14"/>
                                        </p:tgtEl>
                                      </p:cBhvr>
                                    </p:animEffect>
                                    <p:anim calcmode="lin" valueType="num">
                                      <p:cBhvr>
                                        <p:cTn id="85" dur="1000" fill="hold"/>
                                        <p:tgtEl>
                                          <p:spTgt spid="14"/>
                                        </p:tgtEl>
                                        <p:attrNameLst>
                                          <p:attrName>ppt_x</p:attrName>
                                        </p:attrNameLst>
                                      </p:cBhvr>
                                      <p:tavLst>
                                        <p:tav tm="0">
                                          <p:val>
                                            <p:strVal val="#ppt_x"/>
                                          </p:val>
                                        </p:tav>
                                        <p:tav tm="100000">
                                          <p:val>
                                            <p:strVal val="#ppt_x"/>
                                          </p:val>
                                        </p:tav>
                                      </p:tavLst>
                                    </p:anim>
                                    <p:anim calcmode="lin" valueType="num">
                                      <p:cBhvr>
                                        <p:cTn id="86" dur="1000" fill="hold"/>
                                        <p:tgtEl>
                                          <p:spTgt spid="14"/>
                                        </p:tgtEl>
                                        <p:attrNameLst>
                                          <p:attrName>ppt_y</p:attrName>
                                        </p:attrNameLst>
                                      </p:cBhvr>
                                      <p:tavLst>
                                        <p:tav tm="0">
                                          <p:val>
                                            <p:strVal val="#ppt_y+.1"/>
                                          </p:val>
                                        </p:tav>
                                        <p:tav tm="100000">
                                          <p:val>
                                            <p:strVal val="#ppt_y"/>
                                          </p:val>
                                        </p:tav>
                                      </p:tavLst>
                                    </p:anim>
                                  </p:childTnLst>
                                </p:cTn>
                              </p:par>
                            </p:childTnLst>
                          </p:cTn>
                        </p:par>
                        <p:par>
                          <p:cTn id="87" fill="hold">
                            <p:stCondLst>
                              <p:cond delay="1000"/>
                            </p:stCondLst>
                            <p:childTnLst>
                              <p:par>
                                <p:cTn id="88" presetID="22" presetClass="entr" presetSubtype="8" fill="hold" nodeType="afterEffect">
                                  <p:stCondLst>
                                    <p:cond delay="0"/>
                                  </p:stCondLst>
                                  <p:childTnLst>
                                    <p:set>
                                      <p:cBhvr>
                                        <p:cTn id="89" dur="1" fill="hold">
                                          <p:stCondLst>
                                            <p:cond delay="0"/>
                                          </p:stCondLst>
                                        </p:cTn>
                                        <p:tgtEl>
                                          <p:spTgt spid="2"/>
                                        </p:tgtEl>
                                        <p:attrNameLst>
                                          <p:attrName>style.visibility</p:attrName>
                                        </p:attrNameLst>
                                      </p:cBhvr>
                                      <p:to>
                                        <p:strVal val="visible"/>
                                      </p:to>
                                    </p:set>
                                    <p:animEffect transition="in" filter="wipe(left)">
                                      <p:cBhvr>
                                        <p:cTn id="90" dur="1000"/>
                                        <p:tgtEl>
                                          <p:spTgt spid="2"/>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41">
                                            <p:txEl>
                                              <p:pRg st="5" end="5"/>
                                            </p:txEl>
                                          </p:spTgt>
                                        </p:tgtEl>
                                        <p:attrNameLst>
                                          <p:attrName>style.visibility</p:attrName>
                                        </p:attrNameLst>
                                      </p:cBhvr>
                                      <p:to>
                                        <p:strVal val="visible"/>
                                      </p:to>
                                    </p:set>
                                    <p:animEffect transition="in" filter="fade">
                                      <p:cBhvr>
                                        <p:cTn id="95" dur="500"/>
                                        <p:tgtEl>
                                          <p:spTgt spid="41">
                                            <p:txEl>
                                              <p:pRg st="5" end="5"/>
                                            </p:txEl>
                                          </p:spTgt>
                                        </p:tgtEl>
                                      </p:cBhvr>
                                    </p:animEffect>
                                  </p:childTnLst>
                                </p:cTn>
                              </p:par>
                              <p:par>
                                <p:cTn id="96" presetID="22" presetClass="entr" presetSubtype="2" fill="hold" grpId="0" nodeType="withEffect">
                                  <p:stCondLst>
                                    <p:cond delay="0"/>
                                  </p:stCondLst>
                                  <p:childTnLst>
                                    <p:set>
                                      <p:cBhvr>
                                        <p:cTn id="97" dur="1" fill="hold">
                                          <p:stCondLst>
                                            <p:cond delay="0"/>
                                          </p:stCondLst>
                                        </p:cTn>
                                        <p:tgtEl>
                                          <p:spTgt spid="37"/>
                                        </p:tgtEl>
                                        <p:attrNameLst>
                                          <p:attrName>style.visibility</p:attrName>
                                        </p:attrNameLst>
                                      </p:cBhvr>
                                      <p:to>
                                        <p:strVal val="visible"/>
                                      </p:to>
                                    </p:set>
                                    <p:animEffect transition="in" filter="wipe(right)">
                                      <p:cBhvr>
                                        <p:cTn id="98" dur="500"/>
                                        <p:tgtEl>
                                          <p:spTgt spid="37"/>
                                        </p:tgtEl>
                                      </p:cBhvr>
                                    </p:animEffect>
                                  </p:childTnLst>
                                </p:cTn>
                              </p:par>
                            </p:childTnLst>
                          </p:cTn>
                        </p:par>
                      </p:childTnLst>
                    </p:cTn>
                  </p:par>
                  <p:par>
                    <p:cTn id="99" fill="hold">
                      <p:stCondLst>
                        <p:cond delay="indefinite"/>
                      </p:stCondLst>
                      <p:childTnLst>
                        <p:par>
                          <p:cTn id="100" fill="hold">
                            <p:stCondLst>
                              <p:cond delay="0"/>
                            </p:stCondLst>
                            <p:childTnLst>
                              <p:par>
                                <p:cTn id="101" presetID="10" presetClass="entr" presetSubtype="0" fill="hold" grpId="0" nodeType="clickEffect">
                                  <p:stCondLst>
                                    <p:cond delay="0"/>
                                  </p:stCondLst>
                                  <p:childTnLst>
                                    <p:set>
                                      <p:cBhvr>
                                        <p:cTn id="102" dur="1" fill="hold">
                                          <p:stCondLst>
                                            <p:cond delay="0"/>
                                          </p:stCondLst>
                                        </p:cTn>
                                        <p:tgtEl>
                                          <p:spTgt spid="41">
                                            <p:txEl>
                                              <p:pRg st="6" end="6"/>
                                            </p:txEl>
                                          </p:spTgt>
                                        </p:tgtEl>
                                        <p:attrNameLst>
                                          <p:attrName>style.visibility</p:attrName>
                                        </p:attrNameLst>
                                      </p:cBhvr>
                                      <p:to>
                                        <p:strVal val="visible"/>
                                      </p:to>
                                    </p:set>
                                    <p:animEffect transition="in" filter="fade">
                                      <p:cBhvr>
                                        <p:cTn id="103" dur="500"/>
                                        <p:tgtEl>
                                          <p:spTgt spid="41">
                                            <p:txEl>
                                              <p:pRg st="6" end="6"/>
                                            </p:txEl>
                                          </p:spTgt>
                                        </p:tgtEl>
                                      </p:cBhvr>
                                    </p:animEffect>
                                  </p:childTnLst>
                                </p:cTn>
                              </p:par>
                              <p:par>
                                <p:cTn id="104" presetID="22" presetClass="entr" presetSubtype="2" fill="hold" grpId="0" nodeType="withEffect">
                                  <p:stCondLst>
                                    <p:cond delay="0"/>
                                  </p:stCondLst>
                                  <p:childTnLst>
                                    <p:set>
                                      <p:cBhvr>
                                        <p:cTn id="105" dur="1" fill="hold">
                                          <p:stCondLst>
                                            <p:cond delay="0"/>
                                          </p:stCondLst>
                                        </p:cTn>
                                        <p:tgtEl>
                                          <p:spTgt spid="40"/>
                                        </p:tgtEl>
                                        <p:attrNameLst>
                                          <p:attrName>style.visibility</p:attrName>
                                        </p:attrNameLst>
                                      </p:cBhvr>
                                      <p:to>
                                        <p:strVal val="visible"/>
                                      </p:to>
                                    </p:set>
                                    <p:animEffect transition="in" filter="wipe(right)">
                                      <p:cBhvr>
                                        <p:cTn id="106" dur="500"/>
                                        <p:tgtEl>
                                          <p:spTgt spid="40"/>
                                        </p:tgtEl>
                                      </p:cBhvr>
                                    </p:animEffect>
                                  </p:childTnLst>
                                </p:cTn>
                              </p:par>
                            </p:childTnLst>
                          </p:cTn>
                        </p:par>
                        <p:par>
                          <p:cTn id="107" fill="hold">
                            <p:stCondLst>
                              <p:cond delay="500"/>
                            </p:stCondLst>
                            <p:childTnLst>
                              <p:par>
                                <p:cTn id="108" presetID="10" presetClass="entr" presetSubtype="0" fill="hold" nodeType="afterEffect">
                                  <p:stCondLst>
                                    <p:cond delay="0"/>
                                  </p:stCondLst>
                                  <p:childTnLst>
                                    <p:set>
                                      <p:cBhvr>
                                        <p:cTn id="109" dur="1" fill="hold">
                                          <p:stCondLst>
                                            <p:cond delay="0"/>
                                          </p:stCondLst>
                                        </p:cTn>
                                        <p:tgtEl>
                                          <p:spTgt spid="39"/>
                                        </p:tgtEl>
                                        <p:attrNameLst>
                                          <p:attrName>style.visibility</p:attrName>
                                        </p:attrNameLst>
                                      </p:cBhvr>
                                      <p:to>
                                        <p:strVal val="visible"/>
                                      </p:to>
                                    </p:set>
                                    <p:animEffect transition="in" filter="fade">
                                      <p:cBhvr>
                                        <p:cTn id="110" dur="500"/>
                                        <p:tgtEl>
                                          <p:spTgt spid="39"/>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xit" presetSubtype="0" fill="hold" grpId="1" nodeType="clickEffect">
                                  <p:stCondLst>
                                    <p:cond delay="0"/>
                                  </p:stCondLst>
                                  <p:childTnLst>
                                    <p:animEffect transition="out" filter="fade">
                                      <p:cBhvr>
                                        <p:cTn id="114" dur="500"/>
                                        <p:tgtEl>
                                          <p:spTgt spid="41">
                                            <p:txEl>
                                              <p:pRg st="0" end="0"/>
                                            </p:txEl>
                                          </p:spTgt>
                                        </p:tgtEl>
                                      </p:cBhvr>
                                    </p:animEffect>
                                    <p:set>
                                      <p:cBhvr>
                                        <p:cTn id="115" dur="1" fill="hold">
                                          <p:stCondLst>
                                            <p:cond delay="499"/>
                                          </p:stCondLst>
                                        </p:cTn>
                                        <p:tgtEl>
                                          <p:spTgt spid="41">
                                            <p:txEl>
                                              <p:pRg st="0" end="0"/>
                                            </p:txEl>
                                          </p:spTgt>
                                        </p:tgtEl>
                                        <p:attrNameLst>
                                          <p:attrName>style.visibility</p:attrName>
                                        </p:attrNameLst>
                                      </p:cBhvr>
                                      <p:to>
                                        <p:strVal val="hidden"/>
                                      </p:to>
                                    </p:set>
                                  </p:childTnLst>
                                </p:cTn>
                              </p:par>
                              <p:par>
                                <p:cTn id="116" presetID="10" presetClass="exit" presetSubtype="0" fill="hold" grpId="1" nodeType="withEffect">
                                  <p:stCondLst>
                                    <p:cond delay="0"/>
                                  </p:stCondLst>
                                  <p:childTnLst>
                                    <p:animEffect transition="out" filter="fade">
                                      <p:cBhvr>
                                        <p:cTn id="117" dur="500"/>
                                        <p:tgtEl>
                                          <p:spTgt spid="41">
                                            <p:txEl>
                                              <p:pRg st="1" end="1"/>
                                            </p:txEl>
                                          </p:spTgt>
                                        </p:tgtEl>
                                      </p:cBhvr>
                                    </p:animEffect>
                                    <p:set>
                                      <p:cBhvr>
                                        <p:cTn id="118" dur="1" fill="hold">
                                          <p:stCondLst>
                                            <p:cond delay="499"/>
                                          </p:stCondLst>
                                        </p:cTn>
                                        <p:tgtEl>
                                          <p:spTgt spid="41">
                                            <p:txEl>
                                              <p:pRg st="1" end="1"/>
                                            </p:txEl>
                                          </p:spTgt>
                                        </p:tgtEl>
                                        <p:attrNameLst>
                                          <p:attrName>style.visibility</p:attrName>
                                        </p:attrNameLst>
                                      </p:cBhvr>
                                      <p:to>
                                        <p:strVal val="hidden"/>
                                      </p:to>
                                    </p:set>
                                  </p:childTnLst>
                                </p:cTn>
                              </p:par>
                              <p:par>
                                <p:cTn id="119" presetID="10" presetClass="exit" presetSubtype="0" fill="hold" grpId="1" nodeType="withEffect">
                                  <p:stCondLst>
                                    <p:cond delay="0"/>
                                  </p:stCondLst>
                                  <p:childTnLst>
                                    <p:animEffect transition="out" filter="fade">
                                      <p:cBhvr>
                                        <p:cTn id="120" dur="500"/>
                                        <p:tgtEl>
                                          <p:spTgt spid="41">
                                            <p:txEl>
                                              <p:pRg st="2" end="2"/>
                                            </p:txEl>
                                          </p:spTgt>
                                        </p:tgtEl>
                                      </p:cBhvr>
                                    </p:animEffect>
                                    <p:set>
                                      <p:cBhvr>
                                        <p:cTn id="121" dur="1" fill="hold">
                                          <p:stCondLst>
                                            <p:cond delay="499"/>
                                          </p:stCondLst>
                                        </p:cTn>
                                        <p:tgtEl>
                                          <p:spTgt spid="41">
                                            <p:txEl>
                                              <p:pRg st="2" end="2"/>
                                            </p:txEl>
                                          </p:spTgt>
                                        </p:tgtEl>
                                        <p:attrNameLst>
                                          <p:attrName>style.visibility</p:attrName>
                                        </p:attrNameLst>
                                      </p:cBhvr>
                                      <p:to>
                                        <p:strVal val="hidden"/>
                                      </p:to>
                                    </p:set>
                                  </p:childTnLst>
                                </p:cTn>
                              </p:par>
                              <p:par>
                                <p:cTn id="122" presetID="10" presetClass="exit" presetSubtype="0" fill="hold" grpId="1" nodeType="withEffect">
                                  <p:stCondLst>
                                    <p:cond delay="0"/>
                                  </p:stCondLst>
                                  <p:childTnLst>
                                    <p:animEffect transition="out" filter="fade">
                                      <p:cBhvr>
                                        <p:cTn id="123" dur="500"/>
                                        <p:tgtEl>
                                          <p:spTgt spid="41">
                                            <p:txEl>
                                              <p:pRg st="3" end="3"/>
                                            </p:txEl>
                                          </p:spTgt>
                                        </p:tgtEl>
                                      </p:cBhvr>
                                    </p:animEffect>
                                    <p:set>
                                      <p:cBhvr>
                                        <p:cTn id="124" dur="1" fill="hold">
                                          <p:stCondLst>
                                            <p:cond delay="499"/>
                                          </p:stCondLst>
                                        </p:cTn>
                                        <p:tgtEl>
                                          <p:spTgt spid="41">
                                            <p:txEl>
                                              <p:pRg st="3" end="3"/>
                                            </p:txEl>
                                          </p:spTgt>
                                        </p:tgtEl>
                                        <p:attrNameLst>
                                          <p:attrName>style.visibility</p:attrName>
                                        </p:attrNameLst>
                                      </p:cBhvr>
                                      <p:to>
                                        <p:strVal val="hidden"/>
                                      </p:to>
                                    </p:set>
                                  </p:childTnLst>
                                </p:cTn>
                              </p:par>
                              <p:par>
                                <p:cTn id="125" presetID="10" presetClass="exit" presetSubtype="0" fill="hold" grpId="1" nodeType="withEffect">
                                  <p:stCondLst>
                                    <p:cond delay="0"/>
                                  </p:stCondLst>
                                  <p:childTnLst>
                                    <p:animEffect transition="out" filter="fade">
                                      <p:cBhvr>
                                        <p:cTn id="126" dur="500"/>
                                        <p:tgtEl>
                                          <p:spTgt spid="41">
                                            <p:txEl>
                                              <p:pRg st="4" end="4"/>
                                            </p:txEl>
                                          </p:spTgt>
                                        </p:tgtEl>
                                      </p:cBhvr>
                                    </p:animEffect>
                                    <p:set>
                                      <p:cBhvr>
                                        <p:cTn id="127" dur="1" fill="hold">
                                          <p:stCondLst>
                                            <p:cond delay="499"/>
                                          </p:stCondLst>
                                        </p:cTn>
                                        <p:tgtEl>
                                          <p:spTgt spid="41">
                                            <p:txEl>
                                              <p:pRg st="4" end="4"/>
                                            </p:txEl>
                                          </p:spTgt>
                                        </p:tgtEl>
                                        <p:attrNameLst>
                                          <p:attrName>style.visibility</p:attrName>
                                        </p:attrNameLst>
                                      </p:cBhvr>
                                      <p:to>
                                        <p:strVal val="hidden"/>
                                      </p:to>
                                    </p:set>
                                  </p:childTnLst>
                                </p:cTn>
                              </p:par>
                              <p:par>
                                <p:cTn id="128" presetID="10" presetClass="exit" presetSubtype="0" fill="hold" grpId="1" nodeType="withEffect">
                                  <p:stCondLst>
                                    <p:cond delay="0"/>
                                  </p:stCondLst>
                                  <p:childTnLst>
                                    <p:animEffect transition="out" filter="fade">
                                      <p:cBhvr>
                                        <p:cTn id="129" dur="500"/>
                                        <p:tgtEl>
                                          <p:spTgt spid="41">
                                            <p:txEl>
                                              <p:pRg st="5" end="5"/>
                                            </p:txEl>
                                          </p:spTgt>
                                        </p:tgtEl>
                                      </p:cBhvr>
                                    </p:animEffect>
                                    <p:set>
                                      <p:cBhvr>
                                        <p:cTn id="130" dur="1" fill="hold">
                                          <p:stCondLst>
                                            <p:cond delay="499"/>
                                          </p:stCondLst>
                                        </p:cTn>
                                        <p:tgtEl>
                                          <p:spTgt spid="41">
                                            <p:txEl>
                                              <p:pRg st="5" end="5"/>
                                            </p:txEl>
                                          </p:spTgt>
                                        </p:tgtEl>
                                        <p:attrNameLst>
                                          <p:attrName>style.visibility</p:attrName>
                                        </p:attrNameLst>
                                      </p:cBhvr>
                                      <p:to>
                                        <p:strVal val="hidden"/>
                                      </p:to>
                                    </p:set>
                                  </p:childTnLst>
                                </p:cTn>
                              </p:par>
                              <p:par>
                                <p:cTn id="131" presetID="10" presetClass="exit" presetSubtype="0" fill="hold" grpId="1" nodeType="withEffect">
                                  <p:stCondLst>
                                    <p:cond delay="0"/>
                                  </p:stCondLst>
                                  <p:childTnLst>
                                    <p:animEffect transition="out" filter="fade">
                                      <p:cBhvr>
                                        <p:cTn id="132" dur="500"/>
                                        <p:tgtEl>
                                          <p:spTgt spid="41">
                                            <p:txEl>
                                              <p:pRg st="6" end="6"/>
                                            </p:txEl>
                                          </p:spTgt>
                                        </p:tgtEl>
                                      </p:cBhvr>
                                    </p:animEffect>
                                    <p:set>
                                      <p:cBhvr>
                                        <p:cTn id="133" dur="1" fill="hold">
                                          <p:stCondLst>
                                            <p:cond delay="499"/>
                                          </p:stCondLst>
                                        </p:cTn>
                                        <p:tgtEl>
                                          <p:spTgt spid="41">
                                            <p:txEl>
                                              <p:pRg st="6" end="6"/>
                                            </p:txEl>
                                          </p:spTgt>
                                        </p:tgtEl>
                                        <p:attrNameLst>
                                          <p:attrName>style.visibility</p:attrName>
                                        </p:attrNameLst>
                                      </p:cBhvr>
                                      <p:to>
                                        <p:strVal val="hidden"/>
                                      </p:to>
                                    </p:set>
                                  </p:childTnLst>
                                </p:cTn>
                              </p:par>
                            </p:childTnLst>
                          </p:cTn>
                        </p:par>
                        <p:par>
                          <p:cTn id="134" fill="hold">
                            <p:stCondLst>
                              <p:cond delay="500"/>
                            </p:stCondLst>
                            <p:childTnLst>
                              <p:par>
                                <p:cTn id="135" presetID="42" presetClass="entr" presetSubtype="0" fill="hold" grpId="0" nodeType="afterEffect">
                                  <p:stCondLst>
                                    <p:cond delay="0"/>
                                  </p:stCondLst>
                                  <p:childTnLst>
                                    <p:set>
                                      <p:cBhvr>
                                        <p:cTn id="136" dur="1" fill="hold">
                                          <p:stCondLst>
                                            <p:cond delay="0"/>
                                          </p:stCondLst>
                                        </p:cTn>
                                        <p:tgtEl>
                                          <p:spTgt spid="42">
                                            <p:txEl>
                                              <p:pRg st="0" end="0"/>
                                            </p:txEl>
                                          </p:spTgt>
                                        </p:tgtEl>
                                        <p:attrNameLst>
                                          <p:attrName>style.visibility</p:attrName>
                                        </p:attrNameLst>
                                      </p:cBhvr>
                                      <p:to>
                                        <p:strVal val="visible"/>
                                      </p:to>
                                    </p:set>
                                    <p:animEffect transition="in" filter="fade">
                                      <p:cBhvr>
                                        <p:cTn id="137" dur="1000"/>
                                        <p:tgtEl>
                                          <p:spTgt spid="42">
                                            <p:txEl>
                                              <p:pRg st="0" end="0"/>
                                            </p:txEl>
                                          </p:spTgt>
                                        </p:tgtEl>
                                      </p:cBhvr>
                                    </p:animEffect>
                                    <p:anim calcmode="lin" valueType="num">
                                      <p:cBhvr>
                                        <p:cTn id="138" dur="1000" fill="hold"/>
                                        <p:tgtEl>
                                          <p:spTgt spid="42">
                                            <p:txEl>
                                              <p:pRg st="0" end="0"/>
                                            </p:txEl>
                                          </p:spTgt>
                                        </p:tgtEl>
                                        <p:attrNameLst>
                                          <p:attrName>ppt_x</p:attrName>
                                        </p:attrNameLst>
                                      </p:cBhvr>
                                      <p:tavLst>
                                        <p:tav tm="0">
                                          <p:val>
                                            <p:strVal val="#ppt_x"/>
                                          </p:val>
                                        </p:tav>
                                        <p:tav tm="100000">
                                          <p:val>
                                            <p:strVal val="#ppt_x"/>
                                          </p:val>
                                        </p:tav>
                                      </p:tavLst>
                                    </p:anim>
                                    <p:anim calcmode="lin" valueType="num">
                                      <p:cBhvr>
                                        <p:cTn id="139" dur="1000" fill="hold"/>
                                        <p:tgtEl>
                                          <p:spTgt spid="42">
                                            <p:txEl>
                                              <p:pRg st="0" end="0"/>
                                            </p:txEl>
                                          </p:spTgt>
                                        </p:tgtEl>
                                        <p:attrNameLst>
                                          <p:attrName>ppt_y</p:attrName>
                                        </p:attrNameLst>
                                      </p:cBhvr>
                                      <p:tavLst>
                                        <p:tav tm="0">
                                          <p:val>
                                            <p:strVal val="#ppt_y+.1"/>
                                          </p:val>
                                        </p:tav>
                                        <p:tav tm="100000">
                                          <p:val>
                                            <p:strVal val="#ppt_y"/>
                                          </p:val>
                                        </p:tav>
                                      </p:tavLst>
                                    </p:anim>
                                  </p:childTnLst>
                                </p:cTn>
                              </p:par>
                            </p:childTnLst>
                          </p:cTn>
                        </p:par>
                        <p:par>
                          <p:cTn id="140" fill="hold">
                            <p:stCondLst>
                              <p:cond delay="1500"/>
                            </p:stCondLst>
                            <p:childTnLst>
                              <p:par>
                                <p:cTn id="141" presetID="42" presetClass="entr" presetSubtype="0" fill="hold" grpId="0" nodeType="afterEffect">
                                  <p:stCondLst>
                                    <p:cond delay="0"/>
                                  </p:stCondLst>
                                  <p:childTnLst>
                                    <p:set>
                                      <p:cBhvr>
                                        <p:cTn id="142" dur="1" fill="hold">
                                          <p:stCondLst>
                                            <p:cond delay="0"/>
                                          </p:stCondLst>
                                        </p:cTn>
                                        <p:tgtEl>
                                          <p:spTgt spid="42">
                                            <p:txEl>
                                              <p:pRg st="1" end="1"/>
                                            </p:txEl>
                                          </p:spTgt>
                                        </p:tgtEl>
                                        <p:attrNameLst>
                                          <p:attrName>style.visibility</p:attrName>
                                        </p:attrNameLst>
                                      </p:cBhvr>
                                      <p:to>
                                        <p:strVal val="visible"/>
                                      </p:to>
                                    </p:set>
                                    <p:animEffect transition="in" filter="fade">
                                      <p:cBhvr>
                                        <p:cTn id="143" dur="1000"/>
                                        <p:tgtEl>
                                          <p:spTgt spid="42">
                                            <p:txEl>
                                              <p:pRg st="1" end="1"/>
                                            </p:txEl>
                                          </p:spTgt>
                                        </p:tgtEl>
                                      </p:cBhvr>
                                    </p:animEffect>
                                    <p:anim calcmode="lin" valueType="num">
                                      <p:cBhvr>
                                        <p:cTn id="144" dur="1000" fill="hold"/>
                                        <p:tgtEl>
                                          <p:spTgt spid="42">
                                            <p:txEl>
                                              <p:pRg st="1" end="1"/>
                                            </p:txEl>
                                          </p:spTgt>
                                        </p:tgtEl>
                                        <p:attrNameLst>
                                          <p:attrName>ppt_x</p:attrName>
                                        </p:attrNameLst>
                                      </p:cBhvr>
                                      <p:tavLst>
                                        <p:tav tm="0">
                                          <p:val>
                                            <p:strVal val="#ppt_x"/>
                                          </p:val>
                                        </p:tav>
                                        <p:tav tm="100000">
                                          <p:val>
                                            <p:strVal val="#ppt_x"/>
                                          </p:val>
                                        </p:tav>
                                      </p:tavLst>
                                    </p:anim>
                                    <p:anim calcmode="lin" valueType="num">
                                      <p:cBhvr>
                                        <p:cTn id="145" dur="1000" fill="hold"/>
                                        <p:tgtEl>
                                          <p:spTgt spid="4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46" fill="hold">
                      <p:stCondLst>
                        <p:cond delay="indefinite"/>
                      </p:stCondLst>
                      <p:childTnLst>
                        <p:par>
                          <p:cTn id="147" fill="hold">
                            <p:stCondLst>
                              <p:cond delay="0"/>
                            </p:stCondLst>
                            <p:childTnLst>
                              <p:par>
                                <p:cTn id="148" presetID="42" presetClass="entr" presetSubtype="0" fill="hold" grpId="0" nodeType="clickEffect">
                                  <p:stCondLst>
                                    <p:cond delay="0"/>
                                  </p:stCondLst>
                                  <p:childTnLst>
                                    <p:set>
                                      <p:cBhvr>
                                        <p:cTn id="149" dur="1" fill="hold">
                                          <p:stCondLst>
                                            <p:cond delay="0"/>
                                          </p:stCondLst>
                                        </p:cTn>
                                        <p:tgtEl>
                                          <p:spTgt spid="42">
                                            <p:txEl>
                                              <p:pRg st="2" end="2"/>
                                            </p:txEl>
                                          </p:spTgt>
                                        </p:tgtEl>
                                        <p:attrNameLst>
                                          <p:attrName>style.visibility</p:attrName>
                                        </p:attrNameLst>
                                      </p:cBhvr>
                                      <p:to>
                                        <p:strVal val="visible"/>
                                      </p:to>
                                    </p:set>
                                    <p:animEffect transition="in" filter="fade">
                                      <p:cBhvr>
                                        <p:cTn id="150" dur="1000"/>
                                        <p:tgtEl>
                                          <p:spTgt spid="42">
                                            <p:txEl>
                                              <p:pRg st="2" end="2"/>
                                            </p:txEl>
                                          </p:spTgt>
                                        </p:tgtEl>
                                      </p:cBhvr>
                                    </p:animEffect>
                                    <p:anim calcmode="lin" valueType="num">
                                      <p:cBhvr>
                                        <p:cTn id="151" dur="1000" fill="hold"/>
                                        <p:tgtEl>
                                          <p:spTgt spid="42">
                                            <p:txEl>
                                              <p:pRg st="2" end="2"/>
                                            </p:txEl>
                                          </p:spTgt>
                                        </p:tgtEl>
                                        <p:attrNameLst>
                                          <p:attrName>ppt_x</p:attrName>
                                        </p:attrNameLst>
                                      </p:cBhvr>
                                      <p:tavLst>
                                        <p:tav tm="0">
                                          <p:val>
                                            <p:strVal val="#ppt_x"/>
                                          </p:val>
                                        </p:tav>
                                        <p:tav tm="100000">
                                          <p:val>
                                            <p:strVal val="#ppt_x"/>
                                          </p:val>
                                        </p:tav>
                                      </p:tavLst>
                                    </p:anim>
                                    <p:anim calcmode="lin" valueType="num">
                                      <p:cBhvr>
                                        <p:cTn id="152" dur="1000" fill="hold"/>
                                        <p:tgtEl>
                                          <p:spTgt spid="42">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14" grpId="0" animBg="1"/>
      <p:bldP spid="15" grpId="0" animBg="1"/>
      <p:bldP spid="16" grpId="0" animBg="1"/>
      <p:bldP spid="24" grpId="0" animBg="1"/>
      <p:bldP spid="25" grpId="0" animBg="1"/>
      <p:bldP spid="26" grpId="0" animBg="1"/>
      <p:bldP spid="27" grpId="0"/>
      <p:bldP spid="28" grpId="0"/>
      <p:bldP spid="29" grpId="0" animBg="1"/>
      <p:bldP spid="30" grpId="0" animBg="1"/>
      <p:bldP spid="33" grpId="0" animBg="1"/>
      <p:bldP spid="34" grpId="0"/>
      <p:bldP spid="34" grpId="1"/>
      <p:bldP spid="35" grpId="0" animBg="1"/>
      <p:bldP spid="36" grpId="0" animBg="1"/>
      <p:bldP spid="37" grpId="0" animBg="1"/>
      <p:bldP spid="38" grpId="0" animBg="1"/>
      <p:bldP spid="41" grpId="0" uiExpand="1" build="p" bldLvl="2"/>
      <p:bldP spid="41" grpId="1" uiExpand="1" build="allAtOnce"/>
      <p:bldP spid="42" grpId="0" uiExpand="1"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Scalability of Objects within an Account</a:t>
            </a:r>
          </a:p>
        </p:txBody>
      </p:sp>
      <p:sp>
        <p:nvSpPr>
          <p:cNvPr id="3" name="Content Placeholder 5"/>
          <p:cNvSpPr txBox="1">
            <a:spLocks/>
          </p:cNvSpPr>
          <p:nvPr/>
        </p:nvSpPr>
        <p:spPr>
          <a:xfrm>
            <a:off x="517525" y="1434735"/>
            <a:ext cx="11158538"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defTabSz="1218987">
              <a:lnSpc>
                <a:spcPct val="100000"/>
              </a:lnSpc>
              <a:spcBef>
                <a:spcPts val="1800"/>
              </a:spcBef>
              <a:spcAft>
                <a:spcPts val="600"/>
              </a:spcAft>
              <a:buSzTx/>
              <a:buNone/>
            </a:pPr>
            <a:r>
              <a:rPr lang="en-US" spc="-100" dirty="0">
                <a:solidFill>
                  <a:srgbClr val="00B0F0">
                    <a:alpha val="99000"/>
                  </a:srgbClr>
                </a:solidFill>
                <a:latin typeface="Segoe UI Light" pitchFamily="34" charset="0"/>
              </a:rPr>
              <a:t>Namespace for accessing storage</a:t>
            </a:r>
          </a:p>
          <a:p>
            <a:pPr marL="3175" lvl="1" indent="0">
              <a:spcBef>
                <a:spcPts val="600"/>
              </a:spcBef>
              <a:spcAft>
                <a:spcPts val="600"/>
              </a:spcAft>
              <a:buNone/>
            </a:pPr>
            <a:r>
              <a:rPr lang="en-US" sz="2400" spc="-50" dirty="0"/>
              <a:t>http://&lt;accountName&gt;.&lt;type&gt;.core.windows.net/partitionName</a:t>
            </a:r>
          </a:p>
          <a:p>
            <a:pPr marL="3175" lvl="0" indent="0" defTabSz="1218987">
              <a:lnSpc>
                <a:spcPct val="100000"/>
              </a:lnSpc>
              <a:spcBef>
                <a:spcPts val="1800"/>
              </a:spcBef>
              <a:buSzTx/>
              <a:buNone/>
            </a:pPr>
            <a:r>
              <a:rPr lang="en-US" spc="-100" dirty="0">
                <a:solidFill>
                  <a:srgbClr val="00B0F0">
                    <a:alpha val="99000"/>
                  </a:srgbClr>
                </a:solidFill>
                <a:latin typeface="Segoe UI Light" pitchFamily="34" charset="0"/>
              </a:rPr>
              <a:t>How to scale out storage for your service</a:t>
            </a:r>
          </a:p>
          <a:p>
            <a:pPr marL="3175" lvl="1" indent="0">
              <a:spcBef>
                <a:spcPts val="600"/>
              </a:spcBef>
              <a:spcAft>
                <a:spcPts val="600"/>
              </a:spcAft>
              <a:buNone/>
            </a:pPr>
            <a:r>
              <a:rPr lang="en-US" sz="2400" spc="-50" dirty="0"/>
              <a:t>Understand the scalability targets at 2 levels:</a:t>
            </a:r>
          </a:p>
        </p:txBody>
      </p:sp>
      <p:sp>
        <p:nvSpPr>
          <p:cNvPr id="4" name="Rounded Rectangle 3"/>
          <p:cNvSpPr/>
          <p:nvPr/>
        </p:nvSpPr>
        <p:spPr bwMode="auto">
          <a:xfrm>
            <a:off x="665703" y="3830453"/>
            <a:ext cx="7280868" cy="1797461"/>
          </a:xfrm>
          <a:prstGeom prst="roundRect">
            <a:avLst>
              <a:gd name="adj" fmla="val 0"/>
            </a:avLst>
          </a:prstGeom>
          <a:solidFill>
            <a:schemeClr val="accent4"/>
          </a:solidFill>
          <a:ln w="9525" cap="flat" cmpd="sng" algn="ctr">
            <a:noFill/>
            <a:prstDash val="solid"/>
          </a:ln>
          <a:effectLst/>
        </p:spPr>
        <p:txBody>
          <a:bodyPr lIns="91440" tIns="182880" bIns="182880" rtlCol="0" anchor="t" anchorCtr="0"/>
          <a:lstStyle/>
          <a:p>
            <a:pPr marL="0" lvl="1" defTabSz="914023" fontAlgn="base">
              <a:lnSpc>
                <a:spcPct val="80000"/>
              </a:lnSpc>
              <a:spcBef>
                <a:spcPts val="600"/>
              </a:spcBef>
              <a:spcAft>
                <a:spcPct val="0"/>
              </a:spcAft>
              <a:buClr>
                <a:schemeClr val="bg1"/>
              </a:buClr>
              <a:defRPr/>
            </a:pPr>
            <a:r>
              <a:rPr lang="en-US" sz="2000" kern="0" spc="-51" dirty="0">
                <a:solidFill>
                  <a:srgbClr val="FFFFFF">
                    <a:alpha val="99000"/>
                  </a:srgbClr>
                </a:solidFill>
                <a:latin typeface="Segoe UI" pitchFamily="34" charset="0"/>
                <a:ea typeface="Segoe UI" pitchFamily="34" charset="0"/>
                <a:cs typeface="Segoe UI" pitchFamily="34" charset="0"/>
              </a:rPr>
              <a:t>Scalability targets for Blobs, Table Entities and Queues </a:t>
            </a:r>
            <a:r>
              <a:rPr lang="en-US" sz="2000" kern="0" spc="-51" dirty="0" smtClean="0">
                <a:solidFill>
                  <a:srgbClr val="FFFFFF">
                    <a:alpha val="99000"/>
                  </a:srgbClr>
                </a:solidFill>
                <a:latin typeface="Segoe UI" pitchFamily="34" charset="0"/>
                <a:ea typeface="Segoe UI" pitchFamily="34" charset="0"/>
                <a:cs typeface="Segoe UI" pitchFamily="34" charset="0"/>
              </a:rPr>
              <a:t/>
            </a:r>
            <a:br>
              <a:rPr lang="en-US" sz="2000" kern="0" spc="-51" dirty="0" smtClean="0">
                <a:solidFill>
                  <a:srgbClr val="FFFFFF">
                    <a:alpha val="99000"/>
                  </a:srgbClr>
                </a:solidFill>
                <a:latin typeface="Segoe UI" pitchFamily="34" charset="0"/>
                <a:ea typeface="Segoe UI" pitchFamily="34" charset="0"/>
                <a:cs typeface="Segoe UI" pitchFamily="34" charset="0"/>
              </a:rPr>
            </a:br>
            <a:r>
              <a:rPr lang="en-US" sz="2000" kern="0" spc="-51" dirty="0" smtClean="0">
                <a:solidFill>
                  <a:srgbClr val="FFFFFF">
                    <a:alpha val="99000"/>
                  </a:srgbClr>
                </a:solidFill>
                <a:latin typeface="Segoe UI" pitchFamily="34" charset="0"/>
                <a:ea typeface="Segoe UI" pitchFamily="34" charset="0"/>
                <a:cs typeface="Segoe UI" pitchFamily="34" charset="0"/>
              </a:rPr>
              <a:t>within </a:t>
            </a:r>
            <a:r>
              <a:rPr lang="en-US" sz="2000" kern="0" spc="-51" dirty="0">
                <a:solidFill>
                  <a:srgbClr val="FFFFFF">
                    <a:alpha val="99000"/>
                  </a:srgbClr>
                </a:solidFill>
                <a:latin typeface="Segoe UI" pitchFamily="34" charset="0"/>
                <a:ea typeface="Segoe UI" pitchFamily="34" charset="0"/>
                <a:cs typeface="Segoe UI" pitchFamily="34" charset="0"/>
              </a:rPr>
              <a:t>a storage account</a:t>
            </a:r>
          </a:p>
        </p:txBody>
      </p:sp>
      <p:sp>
        <p:nvSpPr>
          <p:cNvPr id="10" name="Rectangle 9"/>
          <p:cNvSpPr/>
          <p:nvPr/>
        </p:nvSpPr>
        <p:spPr>
          <a:xfrm>
            <a:off x="665703" y="4589165"/>
            <a:ext cx="7280868" cy="911019"/>
          </a:xfrm>
          <a:prstGeom prst="rect">
            <a:avLst/>
          </a:prstGeom>
        </p:spPr>
        <p:txBody>
          <a:bodyPr wrap="square">
            <a:spAutoFit/>
          </a:bodyPr>
          <a:lstStyle/>
          <a:p>
            <a:pPr marL="228600" lvl="1" indent="-228600" defTabSz="914023" fontAlgn="base">
              <a:lnSpc>
                <a:spcPct val="80000"/>
              </a:lnSpc>
              <a:spcBef>
                <a:spcPts val="600"/>
              </a:spcBef>
              <a:spcAft>
                <a:spcPct val="0"/>
              </a:spcAft>
              <a:buClr>
                <a:srgbClr val="FFFFFF"/>
              </a:buClr>
              <a:defRPr/>
            </a:pPr>
            <a:r>
              <a:rPr lang="en-US" sz="1800" kern="0" spc="-51" dirty="0">
                <a:solidFill>
                  <a:srgbClr val="FFFFFF">
                    <a:alpha val="99000"/>
                  </a:srgbClr>
                </a:solidFill>
                <a:latin typeface="Segoe UI" pitchFamily="34" charset="0"/>
                <a:ea typeface="Segoe UI" pitchFamily="34" charset="0"/>
                <a:cs typeface="Segoe UI" pitchFamily="34" charset="0"/>
              </a:rPr>
              <a:t>Single Blob – up to 60MBytes per second</a:t>
            </a:r>
          </a:p>
          <a:p>
            <a:pPr marL="228600" lvl="1" indent="-228600" defTabSz="914023" fontAlgn="base">
              <a:lnSpc>
                <a:spcPct val="80000"/>
              </a:lnSpc>
              <a:spcBef>
                <a:spcPts val="600"/>
              </a:spcBef>
              <a:spcAft>
                <a:spcPct val="0"/>
              </a:spcAft>
              <a:buClr>
                <a:srgbClr val="FFFFFF"/>
              </a:buClr>
              <a:defRPr/>
            </a:pPr>
            <a:r>
              <a:rPr lang="en-US" sz="1800" kern="0" spc="-51" dirty="0">
                <a:solidFill>
                  <a:srgbClr val="FFFFFF">
                    <a:alpha val="99000"/>
                  </a:srgbClr>
                </a:solidFill>
                <a:latin typeface="Segoe UI" pitchFamily="34" charset="0"/>
                <a:ea typeface="Segoe UI" pitchFamily="34" charset="0"/>
                <a:cs typeface="Segoe UI" pitchFamily="34" charset="0"/>
              </a:rPr>
              <a:t>Single </a:t>
            </a:r>
            <a:r>
              <a:rPr lang="en-US" sz="1800" kern="0" spc="-51" dirty="0" err="1">
                <a:solidFill>
                  <a:srgbClr val="FFFFFF">
                    <a:alpha val="99000"/>
                  </a:srgbClr>
                </a:solidFill>
                <a:latin typeface="Segoe UI" pitchFamily="34" charset="0"/>
                <a:ea typeface="Segoe UI" pitchFamily="34" charset="0"/>
                <a:cs typeface="Segoe UI" pitchFamily="34" charset="0"/>
              </a:rPr>
              <a:t>PartitionKey</a:t>
            </a:r>
            <a:r>
              <a:rPr lang="en-US" sz="1800" kern="0" spc="-51" dirty="0">
                <a:solidFill>
                  <a:srgbClr val="FFFFFF">
                    <a:alpha val="99000"/>
                  </a:srgbClr>
                </a:solidFill>
                <a:latin typeface="Segoe UI" pitchFamily="34" charset="0"/>
                <a:ea typeface="Segoe UI" pitchFamily="34" charset="0"/>
                <a:cs typeface="Segoe UI" pitchFamily="34" charset="0"/>
              </a:rPr>
              <a:t> in a Table – up to 500 entities per second</a:t>
            </a:r>
          </a:p>
          <a:p>
            <a:pPr marL="228600" lvl="1" indent="-228600" defTabSz="914023" fontAlgn="base">
              <a:lnSpc>
                <a:spcPct val="80000"/>
              </a:lnSpc>
              <a:spcBef>
                <a:spcPts val="600"/>
              </a:spcBef>
              <a:spcAft>
                <a:spcPct val="0"/>
              </a:spcAft>
              <a:buClr>
                <a:srgbClr val="FFFFFF"/>
              </a:buClr>
              <a:defRPr/>
            </a:pPr>
            <a:r>
              <a:rPr lang="en-US" sz="1800" kern="0" spc="-51" dirty="0">
                <a:solidFill>
                  <a:srgbClr val="FFFFFF">
                    <a:alpha val="99000"/>
                  </a:srgbClr>
                </a:solidFill>
                <a:latin typeface="Segoe UI" pitchFamily="34" charset="0"/>
                <a:ea typeface="Segoe UI" pitchFamily="34" charset="0"/>
                <a:cs typeface="Segoe UI" pitchFamily="34" charset="0"/>
              </a:rPr>
              <a:t>Single Queue  - up to 500 messages per second</a:t>
            </a:r>
          </a:p>
        </p:txBody>
      </p:sp>
      <p:sp>
        <p:nvSpPr>
          <p:cNvPr id="9" name="Rounded Rectangle 8"/>
          <p:cNvSpPr/>
          <p:nvPr/>
        </p:nvSpPr>
        <p:spPr bwMode="auto">
          <a:xfrm>
            <a:off x="7001819" y="2074697"/>
            <a:ext cx="1946971" cy="445343"/>
          </a:xfrm>
          <a:prstGeom prst="roundRect">
            <a:avLst>
              <a:gd name="adj" fmla="val 0"/>
            </a:avLst>
          </a:prstGeom>
          <a:noFill/>
          <a:ln w="28575" cap="flat" cmpd="sng" algn="ctr">
            <a:solidFill>
              <a:schemeClr val="accent4"/>
            </a:solidFill>
            <a:prstDash val="solid"/>
          </a:ln>
          <a:effectLst/>
        </p:spPr>
        <p:txBody>
          <a:bodyPr lIns="91440" tIns="182880" bIns="182880" rtlCol="0" anchor="t" anchorCtr="0"/>
          <a:lstStyle/>
          <a:p>
            <a:pPr marL="0" lvl="1" defTabSz="914023" fontAlgn="base">
              <a:lnSpc>
                <a:spcPct val="80000"/>
              </a:lnSpc>
              <a:spcBef>
                <a:spcPct val="0"/>
              </a:spcBef>
              <a:spcAft>
                <a:spcPct val="0"/>
              </a:spcAft>
              <a:buClr>
                <a:schemeClr val="bg1"/>
              </a:buClr>
              <a:defRPr/>
            </a:pPr>
            <a:endParaRPr lang="en-US" kern="0" spc="-51" dirty="0">
              <a:solidFill>
                <a:srgbClr val="FFFFFF">
                  <a:alpha val="99000"/>
                </a:srgbClr>
              </a:soli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8472027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Azure Storage Summary</a:t>
            </a:r>
          </a:p>
        </p:txBody>
      </p:sp>
      <p:sp>
        <p:nvSpPr>
          <p:cNvPr id="3" name="Content Placeholder 5"/>
          <p:cNvSpPr txBox="1">
            <a:spLocks/>
          </p:cNvSpPr>
          <p:nvPr/>
        </p:nvSpPr>
        <p:spPr>
          <a:xfrm>
            <a:off x="517525" y="1434735"/>
            <a:ext cx="11158538" cy="4791440"/>
          </a:xfrm>
          <a:prstGeom prst="rect">
            <a:avLst/>
          </a:prstGeom>
        </p:spPr>
        <p:txBody>
          <a:bodyPr/>
          <a:lst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spcBef>
                <a:spcPts val="1200"/>
              </a:spcBef>
              <a:buNone/>
            </a:pPr>
            <a:r>
              <a:rPr lang="en-US" sz="2400" spc="-100" dirty="0">
                <a:solidFill>
                  <a:srgbClr val="00B0F0">
                    <a:alpha val="99000"/>
                  </a:srgbClr>
                </a:solidFill>
                <a:latin typeface="Segoe UI Light" pitchFamily="34" charset="0"/>
              </a:rPr>
              <a:t>Provides scalable, durable and available data abstractions to build your applications</a:t>
            </a:r>
          </a:p>
          <a:p>
            <a:pPr marL="3175" lvl="1" indent="0">
              <a:spcBef>
                <a:spcPts val="300"/>
              </a:spcBef>
              <a:buNone/>
            </a:pPr>
            <a:r>
              <a:rPr lang="en-US" sz="2000" spc="-50" dirty="0"/>
              <a:t>New features for Blobs, Tables, and Queues:</a:t>
            </a:r>
          </a:p>
          <a:p>
            <a:pPr marL="347663" lvl="1" indent="-347663">
              <a:spcBef>
                <a:spcPts val="300"/>
              </a:spcBef>
              <a:buNone/>
            </a:pPr>
            <a:r>
              <a:rPr lang="en-US" sz="1600" spc="-50" dirty="0"/>
              <a:t>Queue Message Leases/Update </a:t>
            </a:r>
          </a:p>
          <a:p>
            <a:pPr marL="347663" lvl="1" indent="-347663">
              <a:spcBef>
                <a:spcPts val="300"/>
              </a:spcBef>
              <a:buNone/>
            </a:pPr>
            <a:r>
              <a:rPr lang="en-US" sz="1600" spc="-50" dirty="0"/>
              <a:t>Table Projection and </a:t>
            </a:r>
            <a:r>
              <a:rPr lang="en-US" sz="1600" spc="-50" dirty="0" err="1"/>
              <a:t>Upsert</a:t>
            </a:r>
            <a:r>
              <a:rPr lang="en-US" sz="1600" spc="-50" dirty="0"/>
              <a:t> </a:t>
            </a:r>
          </a:p>
          <a:p>
            <a:pPr marL="347663" lvl="1" indent="-347663">
              <a:spcBef>
                <a:spcPts val="300"/>
              </a:spcBef>
              <a:buNone/>
            </a:pPr>
            <a:r>
              <a:rPr lang="en-US" sz="1600" spc="-50" dirty="0"/>
              <a:t>Improve Blob data streaming</a:t>
            </a:r>
          </a:p>
          <a:p>
            <a:pPr marL="347663" lvl="1" indent="-347663">
              <a:spcBef>
                <a:spcPts val="300"/>
              </a:spcBef>
              <a:buNone/>
            </a:pPr>
            <a:r>
              <a:rPr lang="en-US" sz="1600" spc="-50" dirty="0"/>
              <a:t>Storage Analytics</a:t>
            </a:r>
          </a:p>
          <a:p>
            <a:pPr marL="347663" lvl="1" indent="-347663">
              <a:spcBef>
                <a:spcPts val="300"/>
              </a:spcBef>
              <a:buNone/>
            </a:pPr>
            <a:r>
              <a:rPr lang="en-US" sz="1600" spc="-50" dirty="0" smtClean="0"/>
              <a:t>Geo-replication</a:t>
            </a:r>
          </a:p>
          <a:p>
            <a:pPr marL="3175" lvl="0" indent="0">
              <a:spcBef>
                <a:spcPts val="1200"/>
              </a:spcBef>
              <a:buNone/>
            </a:pPr>
            <a:r>
              <a:rPr lang="en-US" sz="2400" spc="-100" dirty="0">
                <a:solidFill>
                  <a:srgbClr val="00B0F0">
                    <a:alpha val="99000"/>
                  </a:srgbClr>
                </a:solidFill>
                <a:latin typeface="Segoe UI Light" pitchFamily="34" charset="0"/>
              </a:rPr>
              <a:t>Overview of Windows Azure Storage Internals, with details in:</a:t>
            </a:r>
          </a:p>
          <a:p>
            <a:pPr marL="3175" lvl="1" indent="0">
              <a:spcBef>
                <a:spcPts val="300"/>
              </a:spcBef>
              <a:buNone/>
            </a:pPr>
            <a:r>
              <a:rPr lang="en-US" sz="2000" spc="-50" dirty="0"/>
              <a:t>“</a:t>
            </a:r>
            <a:r>
              <a:rPr lang="en-US" sz="2000" b="1" spc="-50" dirty="0"/>
              <a:t>Windows Azure Storage: A Highly Available Cloud Storage Service with Strong Consistency</a:t>
            </a:r>
            <a:r>
              <a:rPr lang="en-US" sz="2000" spc="-50" dirty="0"/>
              <a:t>”,  ACM Symposium on Operating System Principals (SOSP), Oct. 2011</a:t>
            </a:r>
          </a:p>
          <a:p>
            <a:pPr marL="3175" lvl="1" indent="0">
              <a:spcBef>
                <a:spcPts val="300"/>
              </a:spcBef>
              <a:buNone/>
            </a:pPr>
            <a:r>
              <a:rPr lang="en-US" sz="2000" spc="-50" dirty="0">
                <a:hlinkClick r:id="rId2"/>
              </a:rPr>
              <a:t>http://go.microsoft.com/fwlink/?</a:t>
            </a:r>
            <a:r>
              <a:rPr lang="en-US" sz="2000" spc="-50" dirty="0" smtClean="0">
                <a:hlinkClick r:id="rId2"/>
              </a:rPr>
              <a:t>LinkID=234565</a:t>
            </a:r>
            <a:endParaRPr lang="en-US" sz="2000" spc="-50" dirty="0" smtClean="0"/>
          </a:p>
          <a:p>
            <a:pPr marL="3175" lvl="0" indent="0" defTabSz="1218987">
              <a:lnSpc>
                <a:spcPct val="100000"/>
              </a:lnSpc>
              <a:spcBef>
                <a:spcPts val="1200"/>
              </a:spcBef>
              <a:buSzTx/>
              <a:buNone/>
            </a:pPr>
            <a:r>
              <a:rPr lang="en-US" sz="2400" spc="-100" dirty="0">
                <a:solidFill>
                  <a:srgbClr val="00B0F0">
                    <a:alpha val="99000"/>
                  </a:srgbClr>
                </a:solidFill>
                <a:latin typeface="Segoe UI Light" pitchFamily="34" charset="0"/>
              </a:rPr>
              <a:t>More info about the above on Windows Azure Storage blog:</a:t>
            </a:r>
          </a:p>
          <a:p>
            <a:pPr marL="3175" lvl="1" indent="0" defTabSz="1218987">
              <a:lnSpc>
                <a:spcPct val="100000"/>
              </a:lnSpc>
              <a:spcBef>
                <a:spcPts val="300"/>
              </a:spcBef>
              <a:buSzTx/>
              <a:buNone/>
            </a:pPr>
            <a:r>
              <a:rPr lang="en-US" sz="2000" spc="-50" dirty="0">
                <a:solidFill>
                  <a:srgbClr val="292929"/>
                </a:solidFill>
                <a:hlinkClick r:id="rId3"/>
              </a:rPr>
              <a:t>http://blogs.msdn.com/windowsazurestorage</a:t>
            </a:r>
            <a:r>
              <a:rPr lang="en-US" sz="2000" spc="-50" dirty="0" smtClean="0">
                <a:solidFill>
                  <a:srgbClr val="292929"/>
                </a:solidFill>
                <a:hlinkClick r:id="rId3"/>
              </a:rPr>
              <a:t>/</a:t>
            </a:r>
            <a:endParaRPr lang="en-US" sz="2000" spc="-50" dirty="0">
              <a:solidFill>
                <a:srgbClr val="292929"/>
              </a:solidFill>
            </a:endParaRPr>
          </a:p>
        </p:txBody>
      </p:sp>
      <p:sp>
        <p:nvSpPr>
          <p:cNvPr id="7" name="Freeform 18"/>
          <p:cNvSpPr>
            <a:spLocks noEditPoints="1"/>
          </p:cNvSpPr>
          <p:nvPr/>
        </p:nvSpPr>
        <p:spPr bwMode="black">
          <a:xfrm>
            <a:off x="10515600" y="4792373"/>
            <a:ext cx="1160463" cy="1415754"/>
          </a:xfrm>
          <a:custGeom>
            <a:avLst/>
            <a:gdLst>
              <a:gd name="T0" fmla="*/ 129 w 246"/>
              <a:gd name="T1" fmla="*/ 192 h 300"/>
              <a:gd name="T2" fmla="*/ 43 w 246"/>
              <a:gd name="T3" fmla="*/ 202 h 300"/>
              <a:gd name="T4" fmla="*/ 129 w 246"/>
              <a:gd name="T5" fmla="*/ 126 h 300"/>
              <a:gd name="T6" fmla="*/ 43 w 246"/>
              <a:gd name="T7" fmla="*/ 135 h 300"/>
              <a:gd name="T8" fmla="*/ 129 w 246"/>
              <a:gd name="T9" fmla="*/ 126 h 300"/>
              <a:gd name="T10" fmla="*/ 215 w 246"/>
              <a:gd name="T11" fmla="*/ 101 h 300"/>
              <a:gd name="T12" fmla="*/ 219 w 246"/>
              <a:gd name="T13" fmla="*/ 90 h 300"/>
              <a:gd name="T14" fmla="*/ 208 w 246"/>
              <a:gd name="T15" fmla="*/ 111 h 300"/>
              <a:gd name="T16" fmla="*/ 43 w 246"/>
              <a:gd name="T17" fmla="*/ 92 h 300"/>
              <a:gd name="T18" fmla="*/ 117 w 246"/>
              <a:gd name="T19" fmla="*/ 102 h 300"/>
              <a:gd name="T20" fmla="*/ 43 w 246"/>
              <a:gd name="T21" fmla="*/ 235 h 300"/>
              <a:gd name="T22" fmla="*/ 117 w 246"/>
              <a:gd name="T23" fmla="*/ 226 h 300"/>
              <a:gd name="T24" fmla="*/ 43 w 246"/>
              <a:gd name="T25" fmla="*/ 235 h 300"/>
              <a:gd name="T26" fmla="*/ 11 w 246"/>
              <a:gd name="T27" fmla="*/ 287 h 300"/>
              <a:gd name="T28" fmla="*/ 35 w 246"/>
              <a:gd name="T29" fmla="*/ 36 h 300"/>
              <a:gd name="T30" fmla="*/ 0 w 246"/>
              <a:gd name="T31" fmla="*/ 22 h 300"/>
              <a:gd name="T32" fmla="*/ 219 w 246"/>
              <a:gd name="T33" fmla="*/ 300 h 300"/>
              <a:gd name="T34" fmla="*/ 208 w 246"/>
              <a:gd name="T35" fmla="*/ 173 h 300"/>
              <a:gd name="T36" fmla="*/ 117 w 246"/>
              <a:gd name="T37" fmla="*/ 159 h 300"/>
              <a:gd name="T38" fmla="*/ 43 w 246"/>
              <a:gd name="T39" fmla="*/ 169 h 300"/>
              <a:gd name="T40" fmla="*/ 117 w 246"/>
              <a:gd name="T41" fmla="*/ 159 h 300"/>
              <a:gd name="T42" fmla="*/ 57 w 246"/>
              <a:gd name="T43" fmla="*/ 22 h 300"/>
              <a:gd name="T44" fmla="*/ 86 w 246"/>
              <a:gd name="T45" fmla="*/ 20 h 300"/>
              <a:gd name="T46" fmla="*/ 110 w 246"/>
              <a:gd name="T47" fmla="*/ 0 h 300"/>
              <a:gd name="T48" fmla="*/ 133 w 246"/>
              <a:gd name="T49" fmla="*/ 20 h 300"/>
              <a:gd name="T50" fmla="*/ 162 w 246"/>
              <a:gd name="T51" fmla="*/ 22 h 300"/>
              <a:gd name="T52" fmla="*/ 179 w 246"/>
              <a:gd name="T53" fmla="*/ 43 h 300"/>
              <a:gd name="T54" fmla="*/ 41 w 246"/>
              <a:gd name="T55" fmla="*/ 36 h 300"/>
              <a:gd name="T56" fmla="*/ 110 w 246"/>
              <a:gd name="T57" fmla="*/ 20 h 300"/>
              <a:gd name="T58" fmla="*/ 110 w 246"/>
              <a:gd name="T59" fmla="*/ 11 h 300"/>
              <a:gd name="T60" fmla="*/ 190 w 246"/>
              <a:gd name="T61" fmla="*/ 269 h 300"/>
              <a:gd name="T62" fmla="*/ 29 w 246"/>
              <a:gd name="T63" fmla="*/ 59 h 300"/>
              <a:gd name="T64" fmla="*/ 190 w 246"/>
              <a:gd name="T65" fmla="*/ 71 h 300"/>
              <a:gd name="T66" fmla="*/ 200 w 246"/>
              <a:gd name="T67" fmla="*/ 49 h 300"/>
              <a:gd name="T68" fmla="*/ 19 w 246"/>
              <a:gd name="T69" fmla="*/ 278 h 300"/>
              <a:gd name="T70" fmla="*/ 200 w 246"/>
              <a:gd name="T71" fmla="*/ 185 h 300"/>
              <a:gd name="T72" fmla="*/ 190 w 246"/>
              <a:gd name="T73" fmla="*/ 269 h 300"/>
              <a:gd name="T74" fmla="*/ 190 w 246"/>
              <a:gd name="T75" fmla="*/ 133 h 300"/>
              <a:gd name="T76" fmla="*/ 200 w 246"/>
              <a:gd name="T77" fmla="*/ 124 h 300"/>
              <a:gd name="T78" fmla="*/ 215 w 246"/>
              <a:gd name="T79" fmla="*/ 35 h 300"/>
              <a:gd name="T80" fmla="*/ 219 w 246"/>
              <a:gd name="T81" fmla="*/ 22 h 300"/>
              <a:gd name="T82" fmla="*/ 184 w 246"/>
              <a:gd name="T83" fmla="*/ 36 h 300"/>
              <a:gd name="T84" fmla="*/ 208 w 246"/>
              <a:gd name="T85" fmla="*/ 44 h 300"/>
              <a:gd name="T86" fmla="*/ 246 w 246"/>
              <a:gd name="T87" fmla="*/ 41 h 300"/>
              <a:gd name="T88" fmla="*/ 155 w 246"/>
              <a:gd name="T89" fmla="*/ 134 h 300"/>
              <a:gd name="T90" fmla="*/ 156 w 246"/>
              <a:gd name="T91" fmla="*/ 92 h 300"/>
              <a:gd name="T92" fmla="*/ 218 w 246"/>
              <a:gd name="T93" fmla="*/ 41 h 300"/>
              <a:gd name="T94" fmla="*/ 246 w 246"/>
              <a:gd name="T95" fmla="*/ 107 h 300"/>
              <a:gd name="T96" fmla="*/ 155 w 246"/>
              <a:gd name="T97" fmla="*/ 201 h 300"/>
              <a:gd name="T98" fmla="*/ 156 w 246"/>
              <a:gd name="T99" fmla="*/ 159 h 300"/>
              <a:gd name="T100" fmla="*/ 218 w 246"/>
              <a:gd name="T101" fmla="*/ 10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46" h="300">
                <a:moveTo>
                  <a:pt x="43" y="192"/>
                </a:moveTo>
                <a:cubicBezTo>
                  <a:pt x="129" y="192"/>
                  <a:pt x="129" y="192"/>
                  <a:pt x="129" y="192"/>
                </a:cubicBezTo>
                <a:cubicBezTo>
                  <a:pt x="129" y="202"/>
                  <a:pt x="129" y="202"/>
                  <a:pt x="129" y="202"/>
                </a:cubicBezTo>
                <a:cubicBezTo>
                  <a:pt x="43" y="202"/>
                  <a:pt x="43" y="202"/>
                  <a:pt x="43" y="202"/>
                </a:cubicBezTo>
                <a:lnTo>
                  <a:pt x="43" y="192"/>
                </a:lnTo>
                <a:close/>
                <a:moveTo>
                  <a:pt x="129" y="126"/>
                </a:moveTo>
                <a:cubicBezTo>
                  <a:pt x="43" y="126"/>
                  <a:pt x="43" y="126"/>
                  <a:pt x="43" y="126"/>
                </a:cubicBezTo>
                <a:cubicBezTo>
                  <a:pt x="43" y="135"/>
                  <a:pt x="43" y="135"/>
                  <a:pt x="43" y="135"/>
                </a:cubicBezTo>
                <a:cubicBezTo>
                  <a:pt x="129" y="135"/>
                  <a:pt x="129" y="135"/>
                  <a:pt x="129" y="135"/>
                </a:cubicBezTo>
                <a:lnTo>
                  <a:pt x="129" y="126"/>
                </a:lnTo>
                <a:close/>
                <a:moveTo>
                  <a:pt x="208" y="111"/>
                </a:moveTo>
                <a:cubicBezTo>
                  <a:pt x="215" y="101"/>
                  <a:pt x="215" y="101"/>
                  <a:pt x="215" y="101"/>
                </a:cubicBezTo>
                <a:cubicBezTo>
                  <a:pt x="219" y="101"/>
                  <a:pt x="219" y="101"/>
                  <a:pt x="219" y="101"/>
                </a:cubicBezTo>
                <a:cubicBezTo>
                  <a:pt x="219" y="90"/>
                  <a:pt x="219" y="90"/>
                  <a:pt x="219" y="90"/>
                </a:cubicBezTo>
                <a:cubicBezTo>
                  <a:pt x="208" y="106"/>
                  <a:pt x="208" y="106"/>
                  <a:pt x="208" y="106"/>
                </a:cubicBezTo>
                <a:lnTo>
                  <a:pt x="208" y="111"/>
                </a:lnTo>
                <a:close/>
                <a:moveTo>
                  <a:pt x="117" y="92"/>
                </a:moveTo>
                <a:cubicBezTo>
                  <a:pt x="43" y="92"/>
                  <a:pt x="43" y="92"/>
                  <a:pt x="43" y="92"/>
                </a:cubicBezTo>
                <a:cubicBezTo>
                  <a:pt x="43" y="102"/>
                  <a:pt x="43" y="102"/>
                  <a:pt x="43" y="102"/>
                </a:cubicBezTo>
                <a:cubicBezTo>
                  <a:pt x="117" y="102"/>
                  <a:pt x="117" y="102"/>
                  <a:pt x="117" y="102"/>
                </a:cubicBezTo>
                <a:lnTo>
                  <a:pt x="117" y="92"/>
                </a:lnTo>
                <a:close/>
                <a:moveTo>
                  <a:pt x="43" y="235"/>
                </a:moveTo>
                <a:cubicBezTo>
                  <a:pt x="117" y="235"/>
                  <a:pt x="117" y="235"/>
                  <a:pt x="117" y="235"/>
                </a:cubicBezTo>
                <a:cubicBezTo>
                  <a:pt x="117" y="226"/>
                  <a:pt x="117" y="226"/>
                  <a:pt x="117" y="226"/>
                </a:cubicBezTo>
                <a:cubicBezTo>
                  <a:pt x="43" y="226"/>
                  <a:pt x="43" y="226"/>
                  <a:pt x="43" y="226"/>
                </a:cubicBezTo>
                <a:lnTo>
                  <a:pt x="43" y="235"/>
                </a:lnTo>
                <a:close/>
                <a:moveTo>
                  <a:pt x="208" y="287"/>
                </a:moveTo>
                <a:cubicBezTo>
                  <a:pt x="11" y="287"/>
                  <a:pt x="11" y="287"/>
                  <a:pt x="11" y="287"/>
                </a:cubicBezTo>
                <a:cubicBezTo>
                  <a:pt x="11" y="36"/>
                  <a:pt x="11" y="36"/>
                  <a:pt x="11" y="36"/>
                </a:cubicBezTo>
                <a:cubicBezTo>
                  <a:pt x="35" y="36"/>
                  <a:pt x="35" y="36"/>
                  <a:pt x="35" y="36"/>
                </a:cubicBezTo>
                <a:cubicBezTo>
                  <a:pt x="37" y="31"/>
                  <a:pt x="40" y="26"/>
                  <a:pt x="44" y="22"/>
                </a:cubicBezTo>
                <a:cubicBezTo>
                  <a:pt x="0" y="22"/>
                  <a:pt x="0" y="22"/>
                  <a:pt x="0" y="22"/>
                </a:cubicBezTo>
                <a:cubicBezTo>
                  <a:pt x="0" y="300"/>
                  <a:pt x="0" y="300"/>
                  <a:pt x="0" y="300"/>
                </a:cubicBezTo>
                <a:cubicBezTo>
                  <a:pt x="219" y="300"/>
                  <a:pt x="219" y="300"/>
                  <a:pt x="219" y="300"/>
                </a:cubicBezTo>
                <a:cubicBezTo>
                  <a:pt x="219" y="157"/>
                  <a:pt x="219" y="157"/>
                  <a:pt x="219" y="157"/>
                </a:cubicBezTo>
                <a:cubicBezTo>
                  <a:pt x="208" y="173"/>
                  <a:pt x="208" y="173"/>
                  <a:pt x="208" y="173"/>
                </a:cubicBezTo>
                <a:lnTo>
                  <a:pt x="208" y="287"/>
                </a:lnTo>
                <a:close/>
                <a:moveTo>
                  <a:pt x="117" y="159"/>
                </a:moveTo>
                <a:cubicBezTo>
                  <a:pt x="43" y="159"/>
                  <a:pt x="43" y="159"/>
                  <a:pt x="43" y="159"/>
                </a:cubicBezTo>
                <a:cubicBezTo>
                  <a:pt x="43" y="169"/>
                  <a:pt x="43" y="169"/>
                  <a:pt x="43" y="169"/>
                </a:cubicBezTo>
                <a:cubicBezTo>
                  <a:pt x="117" y="169"/>
                  <a:pt x="117" y="169"/>
                  <a:pt x="117" y="169"/>
                </a:cubicBezTo>
                <a:lnTo>
                  <a:pt x="117" y="159"/>
                </a:lnTo>
                <a:close/>
                <a:moveTo>
                  <a:pt x="41" y="36"/>
                </a:moveTo>
                <a:cubicBezTo>
                  <a:pt x="43" y="29"/>
                  <a:pt x="50" y="25"/>
                  <a:pt x="57" y="22"/>
                </a:cubicBezTo>
                <a:cubicBezTo>
                  <a:pt x="63" y="21"/>
                  <a:pt x="71" y="20"/>
                  <a:pt x="77" y="20"/>
                </a:cubicBezTo>
                <a:cubicBezTo>
                  <a:pt x="80" y="20"/>
                  <a:pt x="83" y="20"/>
                  <a:pt x="86" y="20"/>
                </a:cubicBezTo>
                <a:cubicBezTo>
                  <a:pt x="87" y="20"/>
                  <a:pt x="88" y="20"/>
                  <a:pt x="89" y="20"/>
                </a:cubicBezTo>
                <a:cubicBezTo>
                  <a:pt x="89" y="9"/>
                  <a:pt x="98" y="0"/>
                  <a:pt x="110" y="0"/>
                </a:cubicBezTo>
                <a:cubicBezTo>
                  <a:pt x="121" y="0"/>
                  <a:pt x="130" y="9"/>
                  <a:pt x="130" y="20"/>
                </a:cubicBezTo>
                <a:cubicBezTo>
                  <a:pt x="131" y="20"/>
                  <a:pt x="132" y="20"/>
                  <a:pt x="133" y="20"/>
                </a:cubicBezTo>
                <a:cubicBezTo>
                  <a:pt x="136" y="20"/>
                  <a:pt x="139" y="20"/>
                  <a:pt x="142" y="20"/>
                </a:cubicBezTo>
                <a:cubicBezTo>
                  <a:pt x="149" y="20"/>
                  <a:pt x="156" y="21"/>
                  <a:pt x="162" y="22"/>
                </a:cubicBezTo>
                <a:cubicBezTo>
                  <a:pt x="170" y="25"/>
                  <a:pt x="176" y="29"/>
                  <a:pt x="178" y="36"/>
                </a:cubicBezTo>
                <a:cubicBezTo>
                  <a:pt x="179" y="38"/>
                  <a:pt x="179" y="41"/>
                  <a:pt x="179" y="43"/>
                </a:cubicBezTo>
                <a:cubicBezTo>
                  <a:pt x="145" y="43"/>
                  <a:pt x="74" y="43"/>
                  <a:pt x="40" y="43"/>
                </a:cubicBezTo>
                <a:cubicBezTo>
                  <a:pt x="40" y="41"/>
                  <a:pt x="41" y="38"/>
                  <a:pt x="41" y="36"/>
                </a:cubicBezTo>
                <a:close/>
                <a:moveTo>
                  <a:pt x="99" y="20"/>
                </a:moveTo>
                <a:cubicBezTo>
                  <a:pt x="103" y="20"/>
                  <a:pt x="106" y="20"/>
                  <a:pt x="110" y="20"/>
                </a:cubicBezTo>
                <a:cubicBezTo>
                  <a:pt x="113" y="20"/>
                  <a:pt x="116" y="20"/>
                  <a:pt x="120" y="20"/>
                </a:cubicBezTo>
                <a:cubicBezTo>
                  <a:pt x="119" y="15"/>
                  <a:pt x="115" y="11"/>
                  <a:pt x="110" y="11"/>
                </a:cubicBezTo>
                <a:cubicBezTo>
                  <a:pt x="104" y="11"/>
                  <a:pt x="100" y="15"/>
                  <a:pt x="99" y="20"/>
                </a:cubicBezTo>
                <a:close/>
                <a:moveTo>
                  <a:pt x="190" y="269"/>
                </a:moveTo>
                <a:cubicBezTo>
                  <a:pt x="29" y="269"/>
                  <a:pt x="29" y="269"/>
                  <a:pt x="29" y="269"/>
                </a:cubicBezTo>
                <a:cubicBezTo>
                  <a:pt x="29" y="59"/>
                  <a:pt x="29" y="59"/>
                  <a:pt x="29" y="59"/>
                </a:cubicBezTo>
                <a:cubicBezTo>
                  <a:pt x="190" y="59"/>
                  <a:pt x="190" y="59"/>
                  <a:pt x="190" y="59"/>
                </a:cubicBezTo>
                <a:cubicBezTo>
                  <a:pt x="190" y="71"/>
                  <a:pt x="190" y="71"/>
                  <a:pt x="190" y="71"/>
                </a:cubicBezTo>
                <a:cubicBezTo>
                  <a:pt x="200" y="57"/>
                  <a:pt x="200" y="57"/>
                  <a:pt x="200" y="57"/>
                </a:cubicBezTo>
                <a:cubicBezTo>
                  <a:pt x="200" y="49"/>
                  <a:pt x="200" y="49"/>
                  <a:pt x="200" y="49"/>
                </a:cubicBezTo>
                <a:cubicBezTo>
                  <a:pt x="19" y="49"/>
                  <a:pt x="19" y="49"/>
                  <a:pt x="19" y="49"/>
                </a:cubicBezTo>
                <a:cubicBezTo>
                  <a:pt x="19" y="278"/>
                  <a:pt x="19" y="278"/>
                  <a:pt x="19" y="278"/>
                </a:cubicBezTo>
                <a:cubicBezTo>
                  <a:pt x="200" y="278"/>
                  <a:pt x="200" y="278"/>
                  <a:pt x="200" y="278"/>
                </a:cubicBezTo>
                <a:cubicBezTo>
                  <a:pt x="200" y="185"/>
                  <a:pt x="200" y="185"/>
                  <a:pt x="200" y="185"/>
                </a:cubicBezTo>
                <a:cubicBezTo>
                  <a:pt x="190" y="199"/>
                  <a:pt x="190" y="199"/>
                  <a:pt x="190" y="199"/>
                </a:cubicBezTo>
                <a:lnTo>
                  <a:pt x="190" y="269"/>
                </a:lnTo>
                <a:close/>
                <a:moveTo>
                  <a:pt x="200" y="119"/>
                </a:moveTo>
                <a:cubicBezTo>
                  <a:pt x="190" y="133"/>
                  <a:pt x="190" y="133"/>
                  <a:pt x="190" y="133"/>
                </a:cubicBezTo>
                <a:cubicBezTo>
                  <a:pt x="190" y="138"/>
                  <a:pt x="190" y="138"/>
                  <a:pt x="190" y="138"/>
                </a:cubicBezTo>
                <a:cubicBezTo>
                  <a:pt x="200" y="124"/>
                  <a:pt x="200" y="124"/>
                  <a:pt x="200" y="124"/>
                </a:cubicBezTo>
                <a:lnTo>
                  <a:pt x="200" y="119"/>
                </a:lnTo>
                <a:close/>
                <a:moveTo>
                  <a:pt x="215" y="35"/>
                </a:moveTo>
                <a:cubicBezTo>
                  <a:pt x="219" y="35"/>
                  <a:pt x="219" y="35"/>
                  <a:pt x="219" y="35"/>
                </a:cubicBezTo>
                <a:cubicBezTo>
                  <a:pt x="219" y="22"/>
                  <a:pt x="219" y="22"/>
                  <a:pt x="219" y="22"/>
                </a:cubicBezTo>
                <a:cubicBezTo>
                  <a:pt x="175" y="22"/>
                  <a:pt x="175" y="22"/>
                  <a:pt x="175" y="22"/>
                </a:cubicBezTo>
                <a:cubicBezTo>
                  <a:pt x="179" y="26"/>
                  <a:pt x="182" y="30"/>
                  <a:pt x="184" y="36"/>
                </a:cubicBezTo>
                <a:cubicBezTo>
                  <a:pt x="208" y="36"/>
                  <a:pt x="208" y="36"/>
                  <a:pt x="208" y="36"/>
                </a:cubicBezTo>
                <a:cubicBezTo>
                  <a:pt x="208" y="44"/>
                  <a:pt x="208" y="44"/>
                  <a:pt x="208" y="44"/>
                </a:cubicBezTo>
                <a:lnTo>
                  <a:pt x="215" y="35"/>
                </a:lnTo>
                <a:close/>
                <a:moveTo>
                  <a:pt x="246" y="41"/>
                </a:moveTo>
                <a:cubicBezTo>
                  <a:pt x="182" y="134"/>
                  <a:pt x="182" y="134"/>
                  <a:pt x="182" y="134"/>
                </a:cubicBezTo>
                <a:cubicBezTo>
                  <a:pt x="155" y="134"/>
                  <a:pt x="155" y="134"/>
                  <a:pt x="155" y="134"/>
                </a:cubicBezTo>
                <a:cubicBezTo>
                  <a:pt x="129" y="92"/>
                  <a:pt x="129" y="92"/>
                  <a:pt x="129" y="92"/>
                </a:cubicBezTo>
                <a:cubicBezTo>
                  <a:pt x="156" y="92"/>
                  <a:pt x="156" y="92"/>
                  <a:pt x="156" y="92"/>
                </a:cubicBezTo>
                <a:cubicBezTo>
                  <a:pt x="169" y="113"/>
                  <a:pt x="169" y="113"/>
                  <a:pt x="169" y="113"/>
                </a:cubicBezTo>
                <a:cubicBezTo>
                  <a:pt x="218" y="41"/>
                  <a:pt x="218" y="41"/>
                  <a:pt x="218" y="41"/>
                </a:cubicBezTo>
                <a:lnTo>
                  <a:pt x="246" y="41"/>
                </a:lnTo>
                <a:close/>
                <a:moveTo>
                  <a:pt x="246" y="107"/>
                </a:moveTo>
                <a:cubicBezTo>
                  <a:pt x="182" y="201"/>
                  <a:pt x="182" y="201"/>
                  <a:pt x="182" y="201"/>
                </a:cubicBezTo>
                <a:cubicBezTo>
                  <a:pt x="155" y="201"/>
                  <a:pt x="155" y="201"/>
                  <a:pt x="155" y="201"/>
                </a:cubicBezTo>
                <a:cubicBezTo>
                  <a:pt x="129" y="159"/>
                  <a:pt x="129" y="159"/>
                  <a:pt x="129" y="159"/>
                </a:cubicBezTo>
                <a:cubicBezTo>
                  <a:pt x="156" y="159"/>
                  <a:pt x="156" y="159"/>
                  <a:pt x="156" y="159"/>
                </a:cubicBezTo>
                <a:cubicBezTo>
                  <a:pt x="169" y="180"/>
                  <a:pt x="169" y="180"/>
                  <a:pt x="169" y="180"/>
                </a:cubicBezTo>
                <a:cubicBezTo>
                  <a:pt x="218" y="107"/>
                  <a:pt x="218" y="107"/>
                  <a:pt x="218" y="107"/>
                </a:cubicBezTo>
                <a:lnTo>
                  <a:pt x="246" y="107"/>
                </a:lnTo>
                <a:close/>
              </a:path>
            </a:pathLst>
          </a:custGeom>
          <a:solidFill>
            <a:schemeClr val="accent2"/>
          </a:solidFill>
          <a:ln>
            <a:noFill/>
          </a:ln>
        </p:spPr>
        <p:txBody>
          <a:bodyPr vert="horz" wrap="square" lIns="82305" tIns="41153" rIns="82305" bIns="41153" numCol="1" anchor="t" anchorCtr="0" compatLnSpc="1">
            <a:prstTxWarp prst="textNoShape">
              <a:avLst/>
            </a:prstTxWarp>
          </a:bodyPr>
          <a:lstStyle/>
          <a:p>
            <a:endParaRPr lang="en-US" sz="1600"/>
          </a:p>
        </p:txBody>
      </p:sp>
    </p:spTree>
    <p:extLst>
      <p:ext uri="{BB962C8B-B14F-4D97-AF65-F5344CB8AC3E}">
        <p14:creationId xmlns:p14="http://schemas.microsoft.com/office/powerpoint/2010/main" val="173913404"/>
      </p:ext>
    </p:extLst>
  </p:cSld>
  <p:clrMapOvr>
    <a:masterClrMapping/>
  </p:clrMapOvr>
  <p:transition>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Feedback</a:t>
            </a:r>
            <a:endParaRPr lang="en-US" dirty="0"/>
          </a:p>
        </p:txBody>
      </p:sp>
      <p:sp>
        <p:nvSpPr>
          <p:cNvPr id="3" name="Content Placeholder 2"/>
          <p:cNvSpPr>
            <a:spLocks noGrp="1"/>
          </p:cNvSpPr>
          <p:nvPr>
            <p:ph type="subTitle" idx="4294967295"/>
          </p:nvPr>
        </p:nvSpPr>
        <p:spPr>
          <a:xfrm>
            <a:off x="517525" y="1446213"/>
            <a:ext cx="7382466" cy="2749058"/>
          </a:xfrm>
          <a:prstGeom prst="roundRect">
            <a:avLst>
              <a:gd name="adj" fmla="val 9407"/>
            </a:avLst>
          </a:prstGeom>
          <a:solidFill>
            <a:schemeClr val="bg1"/>
          </a:solidFill>
        </p:spPr>
        <p:txBody>
          <a:bodyPr lIns="91440" tIns="91440" rIns="91440" bIns="91440" anchor="t">
            <a:spAutoFit/>
          </a:bodyPr>
          <a:lstStyle/>
          <a:p>
            <a:pPr marL="0" indent="0">
              <a:buNone/>
            </a:pPr>
            <a:r>
              <a:rPr lang="en-US" sz="3600" dirty="0">
                <a:solidFill>
                  <a:schemeClr val="tx2">
                    <a:alpha val="99000"/>
                  </a:schemeClr>
                </a:solidFill>
                <a:latin typeface="Segoe UI Light" pitchFamily="34" charset="0"/>
              </a:rPr>
              <a:t>Feedback and q</a:t>
            </a:r>
            <a:r>
              <a:rPr lang="en-US" sz="3600" dirty="0" smtClean="0">
                <a:solidFill>
                  <a:schemeClr val="tx2">
                    <a:alpha val="99000"/>
                  </a:schemeClr>
                </a:solidFill>
                <a:latin typeface="Segoe UI Light" pitchFamily="34" charset="0"/>
              </a:rPr>
              <a:t>uestions </a:t>
            </a:r>
            <a:r>
              <a:rPr lang="en-US" sz="2800" u="sng" dirty="0" smtClean="0">
                <a:solidFill>
                  <a:schemeClr val="tx2">
                    <a:alpha val="99000"/>
                  </a:schemeClr>
                </a:solidFill>
                <a:hlinkClick r:id="rId2"/>
              </a:rPr>
              <a:t>http</a:t>
            </a:r>
            <a:r>
              <a:rPr lang="en-US" sz="2800" u="sng" dirty="0">
                <a:solidFill>
                  <a:schemeClr val="tx2">
                    <a:alpha val="99000"/>
                  </a:schemeClr>
                </a:solidFill>
                <a:hlinkClick r:id="rId2"/>
              </a:rPr>
              <a:t>://forums.dev.windows.com</a:t>
            </a:r>
            <a:r>
              <a:rPr lang="en-US" sz="2800" dirty="0">
                <a:solidFill>
                  <a:schemeClr val="tx2">
                    <a:alpha val="99000"/>
                  </a:schemeClr>
                </a:solidFill>
              </a:rPr>
              <a:t> </a:t>
            </a:r>
            <a:r>
              <a:rPr lang="en-US" dirty="0" smtClean="0">
                <a:solidFill>
                  <a:schemeClr val="tx2">
                    <a:alpha val="99000"/>
                  </a:schemeClr>
                </a:solidFill>
              </a:rPr>
              <a:t/>
            </a:r>
            <a:br>
              <a:rPr lang="en-US" dirty="0" smtClean="0">
                <a:solidFill>
                  <a:schemeClr val="tx2">
                    <a:alpha val="99000"/>
                  </a:schemeClr>
                </a:solidFill>
              </a:rPr>
            </a:br>
            <a:endParaRPr lang="en-US" dirty="0" smtClean="0">
              <a:solidFill>
                <a:schemeClr val="tx2">
                  <a:alpha val="99000"/>
                </a:schemeClr>
              </a:solidFill>
            </a:endParaRPr>
          </a:p>
          <a:p>
            <a:pPr marL="0" indent="0">
              <a:buNone/>
            </a:pPr>
            <a:r>
              <a:rPr lang="en-US" sz="3600" dirty="0">
                <a:solidFill>
                  <a:schemeClr val="tx2">
                    <a:alpha val="99000"/>
                  </a:schemeClr>
                </a:solidFill>
                <a:latin typeface="Segoe UI Light" pitchFamily="34" charset="0"/>
              </a:rPr>
              <a:t>Session feedback</a:t>
            </a:r>
            <a:r>
              <a:rPr lang="en-US" dirty="0" smtClean="0">
                <a:solidFill>
                  <a:schemeClr val="tx2">
                    <a:alpha val="99000"/>
                  </a:schemeClr>
                </a:solidFill>
              </a:rPr>
              <a:t/>
            </a:r>
            <a:br>
              <a:rPr lang="en-US" dirty="0" smtClean="0">
                <a:solidFill>
                  <a:schemeClr val="tx2">
                    <a:alpha val="99000"/>
                  </a:schemeClr>
                </a:solidFill>
              </a:rPr>
            </a:br>
            <a:r>
              <a:rPr lang="en-US" sz="2800" u="sng" dirty="0">
                <a:solidFill>
                  <a:schemeClr val="tx2">
                    <a:alpha val="99000"/>
                  </a:schemeClr>
                </a:solidFill>
                <a:hlinkClick r:id="rId3"/>
              </a:rPr>
              <a:t>http://bldw.in/SessionFeedback</a:t>
            </a:r>
            <a:r>
              <a:rPr lang="en-US" sz="2800" u="sng" dirty="0">
                <a:solidFill>
                  <a:schemeClr val="tx2">
                    <a:alpha val="99000"/>
                  </a:schemeClr>
                </a:solidFill>
              </a:rPr>
              <a:t> </a:t>
            </a:r>
          </a:p>
        </p:txBody>
      </p:sp>
    </p:spTree>
    <p:extLst>
      <p:ext uri="{BB962C8B-B14F-4D97-AF65-F5344CB8AC3E}">
        <p14:creationId xmlns:p14="http://schemas.microsoft.com/office/powerpoint/2010/main" val="560834945"/>
      </p:ext>
    </p:extLst>
  </p:cSld>
  <p:clrMapOvr>
    <a:masterClrMapping/>
  </p:clrMapOvr>
  <p:transition>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dirty="0" smtClean="0"/>
              <a:t>Thank You</a:t>
            </a:r>
            <a:endParaRPr lang="en-US" dirty="0"/>
          </a:p>
        </p:txBody>
      </p:sp>
    </p:spTree>
    <p:extLst>
      <p:ext uri="{BB962C8B-B14F-4D97-AF65-F5344CB8AC3E}">
        <p14:creationId xmlns:p14="http://schemas.microsoft.com/office/powerpoint/2010/main" val="960173901"/>
      </p:ext>
    </p:extLst>
  </p:cSld>
  <p:clrMapOvr>
    <a:masterClrMapping/>
  </p:clrMapOvr>
  <p:transition>
    <p:fad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Microsoft logo and tagline"/>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a:stretch/>
        </p:blipFill>
        <p:spPr bwMode="black">
          <a:xfrm>
            <a:off x="4321175" y="3130766"/>
            <a:ext cx="3546476" cy="596468"/>
          </a:xfrm>
          <a:prstGeom prst="rect">
            <a:avLst/>
          </a:prstGeom>
          <a:noFill/>
          <a:ln>
            <a:noFill/>
          </a:ln>
        </p:spPr>
      </p:pic>
      <p:sp>
        <p:nvSpPr>
          <p:cNvPr id="5" name="Text Box 3"/>
          <p:cNvSpPr txBox="1">
            <a:spLocks noChangeArrowheads="1"/>
          </p:cNvSpPr>
          <p:nvPr/>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4193891299"/>
      </p:ext>
    </p:extLst>
  </p:cSld>
  <p:clrMapOvr>
    <a:masterClrMapping/>
  </p:clrMapOvr>
  <p:transition>
    <p:strips dir="ld"/>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lstStyle/>
          <a:p>
            <a:r>
              <a:rPr lang="en-US" smtClean="0"/>
              <a:t>What’s new for Blobs, Tables and Queues</a:t>
            </a:r>
            <a:endParaRPr lang="en-US" dirty="0"/>
          </a:p>
        </p:txBody>
      </p:sp>
    </p:spTree>
    <p:extLst>
      <p:ext uri="{BB962C8B-B14F-4D97-AF65-F5344CB8AC3E}">
        <p14:creationId xmlns:p14="http://schemas.microsoft.com/office/powerpoint/2010/main" val="834870892"/>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Windows Azure Storage</a:t>
            </a:r>
          </a:p>
        </p:txBody>
      </p:sp>
      <p:sp>
        <p:nvSpPr>
          <p:cNvPr id="5" name="Text Placeholder 8"/>
          <p:cNvSpPr txBox="1">
            <a:spLocks/>
          </p:cNvSpPr>
          <p:nvPr/>
        </p:nvSpPr>
        <p:spPr>
          <a:xfrm>
            <a:off x="517525" y="1446213"/>
            <a:ext cx="5382532" cy="535531"/>
          </a:xfrm>
          <a:prstGeom prst="rect">
            <a:avLst/>
          </a:prstGeom>
        </p:spPr>
        <p:txBody>
          <a:bodyPr wrap="square">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buNone/>
            </a:pPr>
            <a:r>
              <a:rPr lang="en-US" dirty="0">
                <a:solidFill>
                  <a:schemeClr val="accent2">
                    <a:alpha val="99000"/>
                  </a:schemeClr>
                </a:solidFill>
                <a:latin typeface="Segoe UI Light" pitchFamily="34" charset="0"/>
              </a:rPr>
              <a:t>Abstractions</a:t>
            </a:r>
          </a:p>
        </p:txBody>
      </p:sp>
      <p:sp>
        <p:nvSpPr>
          <p:cNvPr id="6" name="Text Placeholder 8"/>
          <p:cNvSpPr txBox="1">
            <a:spLocks/>
          </p:cNvSpPr>
          <p:nvPr/>
        </p:nvSpPr>
        <p:spPr>
          <a:xfrm>
            <a:off x="6293531" y="1446213"/>
            <a:ext cx="5382532" cy="2760756"/>
          </a:xfrm>
          <a:prstGeom prst="rect">
            <a:avLst/>
          </a:prstGeom>
        </p:spPr>
        <p:txBody>
          <a:bodyPr wrap="square">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63">
              <a:spcBef>
                <a:spcPts val="1800"/>
              </a:spcBef>
              <a:buNone/>
            </a:pPr>
            <a:r>
              <a:rPr lang="en-US" sz="3200" dirty="0">
                <a:solidFill>
                  <a:schemeClr val="accent2">
                    <a:alpha val="99000"/>
                  </a:schemeClr>
                </a:solidFill>
                <a:latin typeface="Segoe UI Light" pitchFamily="34" charset="0"/>
              </a:rPr>
              <a:t>Easy client access</a:t>
            </a:r>
            <a:br>
              <a:rPr lang="en-US" sz="3200" dirty="0">
                <a:solidFill>
                  <a:schemeClr val="accent2">
                    <a:alpha val="99000"/>
                  </a:schemeClr>
                </a:solidFill>
                <a:latin typeface="Segoe UI Light" pitchFamily="34" charset="0"/>
              </a:rPr>
            </a:br>
            <a:r>
              <a:rPr lang="en-US" sz="3200" dirty="0" smtClean="0">
                <a:solidFill>
                  <a:schemeClr val="accent2">
                    <a:alpha val="99000"/>
                  </a:schemeClr>
                </a:solidFill>
                <a:latin typeface="Segoe UI Light" pitchFamily="34" charset="0"/>
              </a:rPr>
              <a:t/>
            </a:r>
            <a:br>
              <a:rPr lang="en-US" sz="3200" dirty="0" smtClean="0">
                <a:solidFill>
                  <a:schemeClr val="accent2">
                    <a:alpha val="99000"/>
                  </a:schemeClr>
                </a:solidFill>
                <a:latin typeface="Segoe UI Light" pitchFamily="34" charset="0"/>
              </a:rPr>
            </a:br>
            <a:r>
              <a:rPr lang="en-US" spc="-50" dirty="0" smtClean="0">
                <a:latin typeface="Segoe UI Light" pitchFamily="34" charset="0"/>
              </a:rPr>
              <a:t>Easy </a:t>
            </a:r>
            <a:r>
              <a:rPr lang="en-US" spc="-50" dirty="0">
                <a:latin typeface="Segoe UI Light" pitchFamily="34" charset="0"/>
              </a:rPr>
              <a:t>to use REST APIs and Client Libraries</a:t>
            </a:r>
          </a:p>
          <a:p>
            <a:pPr marL="3175" lvl="1" indent="0" defTabSz="914363">
              <a:spcBef>
                <a:spcPts val="1800"/>
              </a:spcBef>
              <a:buNone/>
            </a:pPr>
            <a:r>
              <a:rPr lang="en-US" spc="-50" dirty="0">
                <a:latin typeface="Segoe UI Light" pitchFamily="34" charset="0"/>
              </a:rPr>
              <a:t>Existing NTFS APIs for Windows Azure Drives</a:t>
            </a:r>
          </a:p>
        </p:txBody>
      </p:sp>
      <p:grpSp>
        <p:nvGrpSpPr>
          <p:cNvPr id="18" name="Group 17"/>
          <p:cNvGrpSpPr/>
          <p:nvPr/>
        </p:nvGrpSpPr>
        <p:grpSpPr>
          <a:xfrm>
            <a:off x="517523" y="2110238"/>
            <a:ext cx="5055961" cy="818016"/>
            <a:chOff x="517524" y="2262642"/>
            <a:chExt cx="5055961" cy="818016"/>
          </a:xfrm>
        </p:grpSpPr>
        <p:sp>
          <p:nvSpPr>
            <p:cNvPr id="8" name="Rounded Rectangle 7"/>
            <p:cNvSpPr/>
            <p:nvPr/>
          </p:nvSpPr>
          <p:spPr bwMode="auto">
            <a:xfrm>
              <a:off x="517524" y="2262642"/>
              <a:ext cx="5055961" cy="818016"/>
            </a:xfrm>
            <a:prstGeom prst="roundRect">
              <a:avLst>
                <a:gd name="adj" fmla="val 0"/>
              </a:avLst>
            </a:prstGeom>
            <a:solidFill>
              <a:schemeClr val="accent4"/>
            </a:solidFill>
            <a:ln w="9525" cap="flat" cmpd="sng" algn="ctr">
              <a:noFill/>
              <a:prstDash val="solid"/>
            </a:ln>
            <a:effectLst/>
          </p:spPr>
          <p:txBody>
            <a:bodyPr lIns="91440" bIns="91440" rtlCol="0" anchor="ctr" anchorCtr="0"/>
            <a:lstStyle/>
            <a:p>
              <a:pPr marL="0" lvl="1" defTabSz="914061" fontAlgn="base">
                <a:lnSpc>
                  <a:spcPct val="90000"/>
                </a:lnSpc>
                <a:spcBef>
                  <a:spcPct val="0"/>
                </a:spcBef>
                <a:spcAft>
                  <a:spcPct val="0"/>
                </a:spcAft>
                <a:buClr>
                  <a:srgbClr val="FFC000"/>
                </a:buClr>
              </a:pPr>
              <a:r>
                <a:rPr lang="en-US" altLang="zh-CN" sz="2000" dirty="0" smtClean="0">
                  <a:solidFill>
                    <a:schemeClr val="bg1">
                      <a:alpha val="99000"/>
                    </a:schemeClr>
                  </a:solidFill>
                  <a:ea typeface="Segoe UI" pitchFamily="34" charset="0"/>
                  <a:cs typeface="Segoe UI" pitchFamily="34" charset="0"/>
                </a:rPr>
                <a:t> </a:t>
              </a:r>
              <a:r>
                <a:rPr lang="en-US" sz="2800" kern="0" spc="-51" dirty="0">
                  <a:solidFill>
                    <a:srgbClr val="FFFFFF">
                      <a:alpha val="99000"/>
                    </a:srgbClr>
                  </a:solidFill>
                  <a:latin typeface="Segoe UI Light" pitchFamily="34" charset="0"/>
                </a:rPr>
                <a:t>Blobs</a:t>
              </a:r>
            </a:p>
          </p:txBody>
        </p:sp>
        <p:cxnSp>
          <p:nvCxnSpPr>
            <p:cNvPr id="14" name="Straight Connector 13"/>
            <p:cNvCxnSpPr/>
            <p:nvPr/>
          </p:nvCxnSpPr>
          <p:spPr>
            <a:xfrm>
              <a:off x="1970106" y="2397330"/>
              <a:ext cx="0" cy="548640"/>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2177140" y="2533150"/>
              <a:ext cx="3396345" cy="276999"/>
            </a:xfrm>
            <a:prstGeom prst="rect">
              <a:avLst/>
            </a:prstGeom>
          </p:spPr>
          <p:txBody>
            <a:bodyPr wrap="square" lIns="0" tIns="0" rIns="0" bIns="0" anchor="ctr">
              <a:spAutoFit/>
            </a:bodyPr>
            <a:lstStyle/>
            <a:p>
              <a:pPr marL="0" lvl="1">
                <a:lnSpc>
                  <a:spcPct val="90000"/>
                </a:lnSpc>
              </a:pPr>
              <a:r>
                <a:rPr lang="en-US" sz="2000" dirty="0">
                  <a:solidFill>
                    <a:schemeClr val="bg1">
                      <a:alpha val="99000"/>
                    </a:schemeClr>
                  </a:solidFill>
                  <a:ea typeface="Segoe UI" pitchFamily="34" charset="0"/>
                  <a:cs typeface="Segoe UI" pitchFamily="34" charset="0"/>
                </a:rPr>
                <a:t>File system in the cloud</a:t>
              </a:r>
            </a:p>
          </p:txBody>
        </p:sp>
      </p:grpSp>
      <p:grpSp>
        <p:nvGrpSpPr>
          <p:cNvPr id="19" name="Group 18"/>
          <p:cNvGrpSpPr/>
          <p:nvPr/>
        </p:nvGrpSpPr>
        <p:grpSpPr>
          <a:xfrm>
            <a:off x="517523" y="3118981"/>
            <a:ext cx="5055961" cy="818016"/>
            <a:chOff x="517524" y="2262642"/>
            <a:chExt cx="5055961" cy="818016"/>
          </a:xfrm>
        </p:grpSpPr>
        <p:sp>
          <p:nvSpPr>
            <p:cNvPr id="20" name="Rounded Rectangle 19"/>
            <p:cNvSpPr/>
            <p:nvPr/>
          </p:nvSpPr>
          <p:spPr bwMode="auto">
            <a:xfrm>
              <a:off x="517524" y="2262642"/>
              <a:ext cx="5055961" cy="818016"/>
            </a:xfrm>
            <a:prstGeom prst="roundRect">
              <a:avLst>
                <a:gd name="adj" fmla="val 0"/>
              </a:avLst>
            </a:prstGeom>
            <a:solidFill>
              <a:schemeClr val="accent4"/>
            </a:solidFill>
            <a:ln w="9525" cap="flat" cmpd="sng" algn="ctr">
              <a:noFill/>
              <a:prstDash val="solid"/>
            </a:ln>
            <a:effectLst/>
          </p:spPr>
          <p:txBody>
            <a:bodyPr lIns="91440" bIns="91440" rtlCol="0" anchor="ctr" anchorCtr="0"/>
            <a:lstStyle/>
            <a:p>
              <a:pPr marL="0" lvl="1" defTabSz="914061" fontAlgn="base">
                <a:lnSpc>
                  <a:spcPct val="90000"/>
                </a:lnSpc>
                <a:spcBef>
                  <a:spcPct val="0"/>
                </a:spcBef>
                <a:spcAft>
                  <a:spcPct val="0"/>
                </a:spcAft>
                <a:buClr>
                  <a:srgbClr val="FFC000"/>
                </a:buClr>
              </a:pPr>
              <a:r>
                <a:rPr lang="en-US" altLang="zh-CN" sz="2800" kern="0" spc="-51" dirty="0">
                  <a:solidFill>
                    <a:srgbClr val="FFFFFF">
                      <a:alpha val="99000"/>
                    </a:srgbClr>
                  </a:solidFill>
                  <a:latin typeface="Segoe UI Light" pitchFamily="34" charset="0"/>
                </a:rPr>
                <a:t>Tables</a:t>
              </a:r>
              <a:endParaRPr lang="en-US" sz="2800" kern="0" spc="-51" dirty="0">
                <a:solidFill>
                  <a:srgbClr val="FFFFFF">
                    <a:alpha val="99000"/>
                  </a:srgbClr>
                </a:solidFill>
                <a:latin typeface="Segoe UI Light" pitchFamily="34" charset="0"/>
              </a:endParaRPr>
            </a:p>
          </p:txBody>
        </p:sp>
        <p:cxnSp>
          <p:nvCxnSpPr>
            <p:cNvPr id="21" name="Straight Connector 20"/>
            <p:cNvCxnSpPr/>
            <p:nvPr/>
          </p:nvCxnSpPr>
          <p:spPr>
            <a:xfrm>
              <a:off x="1970106" y="2397330"/>
              <a:ext cx="0" cy="548640"/>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22" name="Rectangle 21"/>
            <p:cNvSpPr/>
            <p:nvPr/>
          </p:nvSpPr>
          <p:spPr>
            <a:xfrm>
              <a:off x="2177140" y="2394651"/>
              <a:ext cx="3396345" cy="553998"/>
            </a:xfrm>
            <a:prstGeom prst="rect">
              <a:avLst/>
            </a:prstGeom>
          </p:spPr>
          <p:txBody>
            <a:bodyPr wrap="square" lIns="0" tIns="0" rIns="0" bIns="0" anchor="ctr">
              <a:spAutoFit/>
            </a:bodyPr>
            <a:lstStyle/>
            <a:p>
              <a:pPr marL="0" lvl="1">
                <a:lnSpc>
                  <a:spcPct val="90000"/>
                </a:lnSpc>
              </a:pPr>
              <a:r>
                <a:rPr lang="en-US" sz="2000" dirty="0">
                  <a:solidFill>
                    <a:schemeClr val="bg1">
                      <a:alpha val="99000"/>
                    </a:schemeClr>
                  </a:solidFill>
                  <a:ea typeface="Segoe UI" pitchFamily="34" charset="0"/>
                  <a:cs typeface="Segoe UI" pitchFamily="34" charset="0"/>
                </a:rPr>
                <a:t>Massively scalable </a:t>
              </a:r>
              <a:r>
                <a:rPr lang="en-US" sz="2000" dirty="0" smtClean="0">
                  <a:solidFill>
                    <a:schemeClr val="bg1">
                      <a:alpha val="99000"/>
                    </a:schemeClr>
                  </a:solidFill>
                  <a:ea typeface="Segoe UI" pitchFamily="34" charset="0"/>
                  <a:cs typeface="Segoe UI" pitchFamily="34" charset="0"/>
                </a:rPr>
                <a:t/>
              </a:r>
              <a:br>
                <a:rPr lang="en-US" sz="2000" dirty="0" smtClean="0">
                  <a:solidFill>
                    <a:schemeClr val="bg1">
                      <a:alpha val="99000"/>
                    </a:schemeClr>
                  </a:solidFill>
                  <a:ea typeface="Segoe UI" pitchFamily="34" charset="0"/>
                  <a:cs typeface="Segoe UI" pitchFamily="34" charset="0"/>
                </a:rPr>
              </a:br>
              <a:r>
                <a:rPr lang="en-US" sz="2000" dirty="0" smtClean="0">
                  <a:solidFill>
                    <a:schemeClr val="bg1">
                      <a:alpha val="99000"/>
                    </a:schemeClr>
                  </a:solidFill>
                  <a:ea typeface="Segoe UI" pitchFamily="34" charset="0"/>
                  <a:cs typeface="Segoe UI" pitchFamily="34" charset="0"/>
                </a:rPr>
                <a:t>structured </a:t>
              </a:r>
              <a:r>
                <a:rPr lang="en-US" sz="2000" dirty="0">
                  <a:solidFill>
                    <a:schemeClr val="bg1">
                      <a:alpha val="99000"/>
                    </a:schemeClr>
                  </a:solidFill>
                  <a:ea typeface="Segoe UI" pitchFamily="34" charset="0"/>
                  <a:cs typeface="Segoe UI" pitchFamily="34" charset="0"/>
                </a:rPr>
                <a:t>storage</a:t>
              </a:r>
            </a:p>
          </p:txBody>
        </p:sp>
      </p:grpSp>
      <p:grpSp>
        <p:nvGrpSpPr>
          <p:cNvPr id="23" name="Group 22"/>
          <p:cNvGrpSpPr/>
          <p:nvPr/>
        </p:nvGrpSpPr>
        <p:grpSpPr>
          <a:xfrm>
            <a:off x="517523" y="4127724"/>
            <a:ext cx="5055961" cy="818016"/>
            <a:chOff x="517524" y="2262642"/>
            <a:chExt cx="5055961" cy="818016"/>
          </a:xfrm>
        </p:grpSpPr>
        <p:sp>
          <p:nvSpPr>
            <p:cNvPr id="24" name="Rounded Rectangle 23"/>
            <p:cNvSpPr/>
            <p:nvPr/>
          </p:nvSpPr>
          <p:spPr bwMode="auto">
            <a:xfrm>
              <a:off x="517524" y="2262642"/>
              <a:ext cx="5055961" cy="818016"/>
            </a:xfrm>
            <a:prstGeom prst="roundRect">
              <a:avLst>
                <a:gd name="adj" fmla="val 0"/>
              </a:avLst>
            </a:prstGeom>
            <a:solidFill>
              <a:schemeClr val="accent4"/>
            </a:solidFill>
            <a:ln w="9525" cap="flat" cmpd="sng" algn="ctr">
              <a:noFill/>
              <a:prstDash val="solid"/>
            </a:ln>
            <a:effectLst/>
          </p:spPr>
          <p:txBody>
            <a:bodyPr lIns="91440" bIns="91440" rtlCol="0" anchor="ctr" anchorCtr="0"/>
            <a:lstStyle/>
            <a:p>
              <a:pPr marL="0" lvl="1" defTabSz="914061" fontAlgn="base">
                <a:lnSpc>
                  <a:spcPct val="90000"/>
                </a:lnSpc>
                <a:spcBef>
                  <a:spcPct val="0"/>
                </a:spcBef>
                <a:spcAft>
                  <a:spcPct val="0"/>
                </a:spcAft>
                <a:buClr>
                  <a:srgbClr val="FFC000"/>
                </a:buClr>
              </a:pPr>
              <a:r>
                <a:rPr lang="en-US" altLang="zh-CN" sz="2000" dirty="0" smtClean="0">
                  <a:solidFill>
                    <a:schemeClr val="bg1">
                      <a:alpha val="99000"/>
                    </a:schemeClr>
                  </a:solidFill>
                  <a:ea typeface="Segoe UI" pitchFamily="34" charset="0"/>
                  <a:cs typeface="Segoe UI" pitchFamily="34" charset="0"/>
                </a:rPr>
                <a:t> </a:t>
              </a:r>
              <a:r>
                <a:rPr lang="en-US" sz="2800" kern="0" spc="-51" dirty="0">
                  <a:solidFill>
                    <a:srgbClr val="FFFFFF">
                      <a:alpha val="99000"/>
                    </a:srgbClr>
                  </a:solidFill>
                  <a:latin typeface="Segoe UI Light" pitchFamily="34" charset="0"/>
                </a:rPr>
                <a:t>Queues</a:t>
              </a:r>
            </a:p>
          </p:txBody>
        </p:sp>
        <p:cxnSp>
          <p:nvCxnSpPr>
            <p:cNvPr id="25" name="Straight Connector 24"/>
            <p:cNvCxnSpPr/>
            <p:nvPr/>
          </p:nvCxnSpPr>
          <p:spPr>
            <a:xfrm>
              <a:off x="1970106" y="2397330"/>
              <a:ext cx="0" cy="548640"/>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2177140" y="2394651"/>
              <a:ext cx="3396345" cy="553998"/>
            </a:xfrm>
            <a:prstGeom prst="rect">
              <a:avLst/>
            </a:prstGeom>
          </p:spPr>
          <p:txBody>
            <a:bodyPr wrap="square" lIns="0" tIns="0" rIns="0" bIns="0" anchor="ctr">
              <a:spAutoFit/>
            </a:bodyPr>
            <a:lstStyle/>
            <a:p>
              <a:pPr marL="0" lvl="1">
                <a:lnSpc>
                  <a:spcPct val="90000"/>
                </a:lnSpc>
              </a:pPr>
              <a:r>
                <a:rPr lang="en-US" sz="2000" dirty="0">
                  <a:solidFill>
                    <a:schemeClr val="bg1">
                      <a:alpha val="99000"/>
                    </a:schemeClr>
                  </a:solidFill>
                  <a:ea typeface="Segoe UI" pitchFamily="34" charset="0"/>
                  <a:cs typeface="Segoe UI" pitchFamily="34" charset="0"/>
                </a:rPr>
                <a:t>Reliable storage and </a:t>
              </a:r>
              <a:r>
                <a:rPr lang="en-US" sz="2000" dirty="0" smtClean="0">
                  <a:solidFill>
                    <a:schemeClr val="bg1">
                      <a:alpha val="99000"/>
                    </a:schemeClr>
                  </a:solidFill>
                  <a:ea typeface="Segoe UI" pitchFamily="34" charset="0"/>
                  <a:cs typeface="Segoe UI" pitchFamily="34" charset="0"/>
                </a:rPr>
                <a:t/>
              </a:r>
              <a:br>
                <a:rPr lang="en-US" sz="2000" dirty="0" smtClean="0">
                  <a:solidFill>
                    <a:schemeClr val="bg1">
                      <a:alpha val="99000"/>
                    </a:schemeClr>
                  </a:solidFill>
                  <a:ea typeface="Segoe UI" pitchFamily="34" charset="0"/>
                  <a:cs typeface="Segoe UI" pitchFamily="34" charset="0"/>
                </a:rPr>
              </a:br>
              <a:r>
                <a:rPr lang="en-US" sz="2000" dirty="0" smtClean="0">
                  <a:solidFill>
                    <a:schemeClr val="bg1">
                      <a:alpha val="99000"/>
                    </a:schemeClr>
                  </a:solidFill>
                  <a:ea typeface="Segoe UI" pitchFamily="34" charset="0"/>
                  <a:cs typeface="Segoe UI" pitchFamily="34" charset="0"/>
                </a:rPr>
                <a:t>delivery </a:t>
              </a:r>
              <a:r>
                <a:rPr lang="en-US" sz="2000" dirty="0">
                  <a:solidFill>
                    <a:schemeClr val="bg1">
                      <a:alpha val="99000"/>
                    </a:schemeClr>
                  </a:solidFill>
                  <a:ea typeface="Segoe UI" pitchFamily="34" charset="0"/>
                  <a:cs typeface="Segoe UI" pitchFamily="34" charset="0"/>
                </a:rPr>
                <a:t>of messages</a:t>
              </a:r>
            </a:p>
          </p:txBody>
        </p:sp>
      </p:grpSp>
      <p:grpSp>
        <p:nvGrpSpPr>
          <p:cNvPr id="27" name="Group 26"/>
          <p:cNvGrpSpPr/>
          <p:nvPr/>
        </p:nvGrpSpPr>
        <p:grpSpPr>
          <a:xfrm>
            <a:off x="517523" y="5136467"/>
            <a:ext cx="5055961" cy="818016"/>
            <a:chOff x="517524" y="2262642"/>
            <a:chExt cx="5055961" cy="818016"/>
          </a:xfrm>
        </p:grpSpPr>
        <p:sp>
          <p:nvSpPr>
            <p:cNvPr id="28" name="Rounded Rectangle 27"/>
            <p:cNvSpPr/>
            <p:nvPr/>
          </p:nvSpPr>
          <p:spPr bwMode="auto">
            <a:xfrm>
              <a:off x="517524" y="2262642"/>
              <a:ext cx="5055961" cy="818016"/>
            </a:xfrm>
            <a:prstGeom prst="roundRect">
              <a:avLst>
                <a:gd name="adj" fmla="val 0"/>
              </a:avLst>
            </a:prstGeom>
            <a:solidFill>
              <a:schemeClr val="accent4"/>
            </a:solidFill>
            <a:ln w="9525" cap="flat" cmpd="sng" algn="ctr">
              <a:noFill/>
              <a:prstDash val="solid"/>
            </a:ln>
            <a:effectLst/>
          </p:spPr>
          <p:txBody>
            <a:bodyPr lIns="91440" bIns="91440" rtlCol="0" anchor="ctr" anchorCtr="0"/>
            <a:lstStyle/>
            <a:p>
              <a:pPr marL="0" lvl="1" defTabSz="914061" fontAlgn="base">
                <a:lnSpc>
                  <a:spcPct val="90000"/>
                </a:lnSpc>
                <a:spcBef>
                  <a:spcPct val="0"/>
                </a:spcBef>
                <a:spcAft>
                  <a:spcPct val="0"/>
                </a:spcAft>
                <a:buClr>
                  <a:srgbClr val="FFC000"/>
                </a:buClr>
              </a:pPr>
              <a:r>
                <a:rPr lang="en-US" altLang="zh-CN" sz="2000" dirty="0" smtClean="0">
                  <a:solidFill>
                    <a:schemeClr val="bg1">
                      <a:alpha val="99000"/>
                    </a:schemeClr>
                  </a:solidFill>
                  <a:ea typeface="Segoe UI" pitchFamily="34" charset="0"/>
                  <a:cs typeface="Segoe UI" pitchFamily="34" charset="0"/>
                </a:rPr>
                <a:t> </a:t>
              </a:r>
              <a:r>
                <a:rPr lang="en-US" sz="2800" kern="0" spc="-51" dirty="0">
                  <a:solidFill>
                    <a:srgbClr val="FFFFFF">
                      <a:alpha val="99000"/>
                    </a:srgbClr>
                  </a:solidFill>
                  <a:latin typeface="Segoe UI Light" pitchFamily="34" charset="0"/>
                </a:rPr>
                <a:t>Drives</a:t>
              </a:r>
            </a:p>
          </p:txBody>
        </p:sp>
        <p:cxnSp>
          <p:nvCxnSpPr>
            <p:cNvPr id="29" name="Straight Connector 28"/>
            <p:cNvCxnSpPr/>
            <p:nvPr/>
          </p:nvCxnSpPr>
          <p:spPr>
            <a:xfrm>
              <a:off x="1970106" y="2397330"/>
              <a:ext cx="0" cy="548640"/>
            </a:xfrm>
            <a:prstGeom prst="line">
              <a:avLst/>
            </a:prstGeom>
            <a:ln w="6350">
              <a:solidFill>
                <a:schemeClr val="bg1"/>
              </a:solidFill>
            </a:ln>
            <a:effectLst>
              <a:outerShdw blurRad="63500" algn="ctr" rotWithShape="0">
                <a:schemeClr val="bg1">
                  <a:alpha val="40000"/>
                </a:schemeClr>
              </a:outerShdw>
            </a:effectLst>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a:off x="2177140" y="2394651"/>
              <a:ext cx="3396345" cy="553998"/>
            </a:xfrm>
            <a:prstGeom prst="rect">
              <a:avLst/>
            </a:prstGeom>
          </p:spPr>
          <p:txBody>
            <a:bodyPr wrap="square" lIns="0" tIns="0" rIns="0" bIns="0" anchor="ctr">
              <a:spAutoFit/>
            </a:bodyPr>
            <a:lstStyle/>
            <a:p>
              <a:pPr marL="0" lvl="1">
                <a:lnSpc>
                  <a:spcPct val="90000"/>
                </a:lnSpc>
              </a:pPr>
              <a:r>
                <a:rPr lang="en-US" sz="2000" dirty="0">
                  <a:solidFill>
                    <a:schemeClr val="bg1">
                      <a:alpha val="99000"/>
                    </a:schemeClr>
                  </a:solidFill>
                  <a:ea typeface="Segoe UI" pitchFamily="34" charset="0"/>
                  <a:cs typeface="Segoe UI" pitchFamily="34" charset="0"/>
                </a:rPr>
                <a:t>Durable NTFS volumes for Windows Azure applications</a:t>
              </a:r>
            </a:p>
          </p:txBody>
        </p:sp>
      </p:grpSp>
    </p:spTree>
    <p:extLst>
      <p:ext uri="{BB962C8B-B14F-4D97-AF65-F5344CB8AC3E}">
        <p14:creationId xmlns:p14="http://schemas.microsoft.com/office/powerpoint/2010/main" val="2229247123"/>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Windows Azure Storage Account</a:t>
            </a:r>
          </a:p>
        </p:txBody>
      </p:sp>
      <p:sp>
        <p:nvSpPr>
          <p:cNvPr id="9" name="Text Placeholder 8"/>
          <p:cNvSpPr txBox="1">
            <a:spLocks/>
          </p:cNvSpPr>
          <p:nvPr/>
        </p:nvSpPr>
        <p:spPr>
          <a:xfrm>
            <a:off x="517525" y="1446213"/>
            <a:ext cx="11158538" cy="941796"/>
          </a:xfrm>
          <a:prstGeom prst="rect">
            <a:avLst/>
          </a:prstGeom>
        </p:spPr>
        <p:txBody>
          <a:bodyPr wrap="square">
            <a:spAutoFit/>
          </a:bodyPr>
          <a:lstStyle>
            <a:lvl1pPr marL="460355" indent="-460355" algn="l" defTabSz="914325"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28" indent="-395272" algn="l" defTabSz="914325"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36" indent="-403208" algn="l" defTabSz="914325"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896" indent="-346061"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432" indent="-336536" algn="l" defTabSz="914325"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395"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57"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20"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83" indent="-228581" algn="l" defTabSz="914325"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218987">
              <a:buNone/>
            </a:pPr>
            <a:r>
              <a:rPr lang="en-US" dirty="0">
                <a:solidFill>
                  <a:schemeClr val="accent2">
                    <a:alpha val="99000"/>
                  </a:schemeClr>
                </a:solidFill>
                <a:latin typeface="Segoe UI Light" pitchFamily="34" charset="0"/>
              </a:rPr>
              <a:t>User creates a globally unique storage account </a:t>
            </a:r>
            <a:r>
              <a:rPr lang="en-US" dirty="0" smtClean="0">
                <a:solidFill>
                  <a:schemeClr val="accent2">
                    <a:alpha val="99000"/>
                  </a:schemeClr>
                </a:solidFill>
                <a:latin typeface="Segoe UI Light" pitchFamily="34" charset="0"/>
              </a:rPr>
              <a:t>name</a:t>
            </a:r>
          </a:p>
          <a:p>
            <a:pPr marL="0" indent="0" defTabSz="1218987">
              <a:buNone/>
            </a:pPr>
            <a:r>
              <a:rPr lang="en-US" sz="2400" dirty="0">
                <a:solidFill>
                  <a:schemeClr val="tx2">
                    <a:alpha val="99000"/>
                  </a:schemeClr>
                </a:solidFill>
                <a:latin typeface="Segoe UI Light" pitchFamily="34" charset="0"/>
              </a:rPr>
              <a:t>Choose the primary location to host storage account</a:t>
            </a:r>
          </a:p>
        </p:txBody>
      </p:sp>
      <p:pic>
        <p:nvPicPr>
          <p:cNvPr id="11" name="Picture 6" descr="\\server3\InternalBin\Resource DVD\DVD_ART36\Artwork_Imagery\Icons - Illustrations\Maps Globes\world map Transparent blue.png"/>
          <p:cNvPicPr>
            <a:picLocks noChangeAspect="1" noChangeArrowheads="1"/>
          </p:cNvPicPr>
          <p:nvPr/>
        </p:nvPicPr>
        <p:blipFill>
          <a:blip r:embed="rId2" cstate="screen">
            <a:extLst>
              <a:ext uri="{BEBA8EAE-BF5A-486C-A8C5-ECC9F3942E4B}">
                <a14:imgProps xmlns:a14="http://schemas.microsoft.com/office/drawing/2010/main">
                  <a14:imgLayer r:embed="rId3">
                    <a14:imgEffect>
                      <a14:brightnessContrast bright="-40000"/>
                    </a14:imgEffect>
                  </a14:imgLayer>
                </a14:imgProps>
              </a:ext>
              <a:ext uri="{28A0092B-C50C-407E-A947-70E740481C1C}">
                <a14:useLocalDpi xmlns:a14="http://schemas.microsoft.com/office/drawing/2010/main"/>
              </a:ext>
            </a:extLst>
          </a:blip>
          <a:srcRect/>
          <a:stretch>
            <a:fillRect/>
          </a:stretch>
        </p:blipFill>
        <p:spPr bwMode="auto">
          <a:xfrm>
            <a:off x="3" y="2526856"/>
            <a:ext cx="4799013" cy="3878227"/>
          </a:xfrm>
          <a:prstGeom prst="rect">
            <a:avLst/>
          </a:prstGeom>
          <a:noFill/>
        </p:spPr>
      </p:pic>
      <p:pic>
        <p:nvPicPr>
          <p:cNvPr id="12" name="Picture 11" descr="\\server3\InternalBin\Resource DVD\DVD_ART36\Artwork_Imagery\Icons - Illustrations\Maps Globes\world map Transparent blue.png"/>
          <p:cNvPicPr>
            <a:picLocks noChangeAspect="1" noChangeArrowheads="1"/>
          </p:cNvPicPr>
          <p:nvPr/>
        </p:nvPicPr>
        <p:blipFill>
          <a:blip r:embed="rId4" cstate="screen">
            <a:duotone>
              <a:prstClr val="black"/>
              <a:schemeClr val="tx2">
                <a:tint val="45000"/>
                <a:satMod val="400000"/>
              </a:schemeClr>
            </a:duotone>
            <a:extLst>
              <a:ext uri="{BEBA8EAE-BF5A-486C-A8C5-ECC9F3942E4B}">
                <a14:imgProps xmlns:a14="http://schemas.microsoft.com/office/drawing/2010/main">
                  <a14:imgLayer r:embed="rId5">
                    <a14:imgEffect>
                      <a14:colorTemperature colorTemp="11200"/>
                    </a14:imgEffect>
                    <a14:imgEffect>
                      <a14:saturation sat="400000"/>
                    </a14:imgEffect>
                  </a14:imgLayer>
                </a14:imgProps>
              </a:ext>
              <a:ext uri="{28A0092B-C50C-407E-A947-70E740481C1C}">
                <a14:useLocalDpi xmlns:a14="http://schemas.microsoft.com/office/drawing/2010/main"/>
              </a:ext>
            </a:extLst>
          </a:blip>
          <a:srcRect/>
          <a:stretch>
            <a:fillRect/>
          </a:stretch>
        </p:blipFill>
        <p:spPr bwMode="auto">
          <a:xfrm>
            <a:off x="4810126" y="2536381"/>
            <a:ext cx="2590800" cy="3878227"/>
          </a:xfrm>
          <a:prstGeom prst="rect">
            <a:avLst/>
          </a:prstGeom>
          <a:noFill/>
        </p:spPr>
      </p:pic>
      <p:pic>
        <p:nvPicPr>
          <p:cNvPr id="13" name="Picture 6" descr="\\server3\InternalBin\Resource DVD\DVD_ART36\Artwork_Imagery\Icons - Illustrations\Maps Globes\world map Transparent blue.png"/>
          <p:cNvPicPr>
            <a:picLocks noChangeAspect="1" noChangeArrowheads="1"/>
          </p:cNvPicPr>
          <p:nvPr/>
        </p:nvPicPr>
        <p:blipFill>
          <a:blip r:embed="rId6" cstate="screen">
            <a:extLst>
              <a:ext uri="{BEBA8EAE-BF5A-486C-A8C5-ECC9F3942E4B}">
                <a14:imgProps xmlns:a14="http://schemas.microsoft.com/office/drawing/2010/main">
                  <a14:imgLayer r:embed="rId7">
                    <a14:imgEffect>
                      <a14:brightnessContrast bright="-40000"/>
                    </a14:imgEffect>
                  </a14:imgLayer>
                </a14:imgProps>
              </a:ext>
              <a:ext uri="{28A0092B-C50C-407E-A947-70E740481C1C}">
                <a14:useLocalDpi xmlns:a14="http://schemas.microsoft.com/office/drawing/2010/main"/>
              </a:ext>
            </a:extLst>
          </a:blip>
          <a:srcRect r="-1748"/>
          <a:stretch>
            <a:fillRect/>
          </a:stretch>
        </p:blipFill>
        <p:spPr bwMode="auto">
          <a:xfrm>
            <a:off x="7410453" y="2536381"/>
            <a:ext cx="4778375" cy="3878227"/>
          </a:xfrm>
          <a:prstGeom prst="rect">
            <a:avLst/>
          </a:prstGeom>
          <a:noFill/>
        </p:spPr>
      </p:pic>
      <p:grpSp>
        <p:nvGrpSpPr>
          <p:cNvPr id="14" name="Group 13"/>
          <p:cNvGrpSpPr/>
          <p:nvPr/>
        </p:nvGrpSpPr>
        <p:grpSpPr>
          <a:xfrm>
            <a:off x="2051630" y="3215385"/>
            <a:ext cx="1786840" cy="536697"/>
            <a:chOff x="8718270" y="3152204"/>
            <a:chExt cx="2762610" cy="829780"/>
          </a:xfrm>
          <a:effectLst>
            <a:outerShdw blurRad="76200" dir="18900000" sy="23000" kx="-1200000" algn="bl" rotWithShape="0">
              <a:prstClr val="black">
                <a:alpha val="20000"/>
              </a:prstClr>
            </a:outerShdw>
          </a:effectLst>
        </p:grpSpPr>
        <p:grpSp>
          <p:nvGrpSpPr>
            <p:cNvPr id="15" name="Group 14"/>
            <p:cNvGrpSpPr/>
            <p:nvPr/>
          </p:nvGrpSpPr>
          <p:grpSpPr>
            <a:xfrm>
              <a:off x="8718270" y="3152204"/>
              <a:ext cx="2762610" cy="829780"/>
              <a:chOff x="8069942" y="-247775"/>
              <a:chExt cx="2762610" cy="829780"/>
            </a:xfrm>
          </p:grpSpPr>
          <p:sp>
            <p:nvSpPr>
              <p:cNvPr id="17" name="Rectangle 16"/>
              <p:cNvSpPr/>
              <p:nvPr/>
            </p:nvSpPr>
            <p:spPr bwMode="auto">
              <a:xfrm>
                <a:off x="8072519" y="-247775"/>
                <a:ext cx="2760033"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8" name="Isosceles Triangle 17"/>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6" name="TextBox 15"/>
            <p:cNvSpPr txBox="1"/>
            <p:nvPr/>
          </p:nvSpPr>
          <p:spPr>
            <a:xfrm>
              <a:off x="8874018" y="3266409"/>
              <a:ext cx="2092349"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solidFill>
                </a:rPr>
                <a:t>North Central US</a:t>
              </a:r>
            </a:p>
          </p:txBody>
        </p:sp>
      </p:grpSp>
      <p:grpSp>
        <p:nvGrpSpPr>
          <p:cNvPr id="24" name="Group 23"/>
          <p:cNvGrpSpPr/>
          <p:nvPr/>
        </p:nvGrpSpPr>
        <p:grpSpPr>
          <a:xfrm>
            <a:off x="5602046" y="3105788"/>
            <a:ext cx="1785173" cy="536697"/>
            <a:chOff x="8720847" y="3152204"/>
            <a:chExt cx="2760033" cy="829780"/>
          </a:xfrm>
          <a:effectLst>
            <a:outerShdw blurRad="76200" dir="18900000" sy="23000" kx="-1200000" algn="bl" rotWithShape="0">
              <a:prstClr val="black">
                <a:alpha val="20000"/>
              </a:prstClr>
            </a:outerShdw>
          </a:effectLst>
        </p:grpSpPr>
        <p:grpSp>
          <p:nvGrpSpPr>
            <p:cNvPr id="25" name="Group 24"/>
            <p:cNvGrpSpPr/>
            <p:nvPr/>
          </p:nvGrpSpPr>
          <p:grpSpPr>
            <a:xfrm>
              <a:off x="8720847" y="3152204"/>
              <a:ext cx="2760033" cy="829780"/>
              <a:chOff x="8072519" y="-247775"/>
              <a:chExt cx="2760033" cy="829780"/>
            </a:xfrm>
          </p:grpSpPr>
          <p:sp>
            <p:nvSpPr>
              <p:cNvPr id="27" name="Rectangle 26"/>
              <p:cNvSpPr/>
              <p:nvPr/>
            </p:nvSpPr>
            <p:spPr bwMode="auto">
              <a:xfrm>
                <a:off x="8072519" y="-247775"/>
                <a:ext cx="2760033" cy="549224"/>
              </a:xfrm>
              <a:prstGeom prst="rect">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28" name="Isosceles Triangle 27"/>
              <p:cNvSpPr/>
              <p:nvPr/>
            </p:nvSpPr>
            <p:spPr bwMode="auto">
              <a:xfrm rot="5400000">
                <a:off x="7879888" y="64918"/>
                <a:ext cx="722676" cy="311498"/>
              </a:xfrm>
              <a:prstGeom prst="triangl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26" name="TextBox 25"/>
            <p:cNvSpPr txBox="1"/>
            <p:nvPr/>
          </p:nvSpPr>
          <p:spPr>
            <a:xfrm>
              <a:off x="8874018" y="3266409"/>
              <a:ext cx="2065881"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solidFill>
                </a:rPr>
                <a:t>Northern Europe</a:t>
              </a:r>
            </a:p>
          </p:txBody>
        </p:sp>
      </p:grpSp>
      <p:grpSp>
        <p:nvGrpSpPr>
          <p:cNvPr id="29" name="Group 28"/>
          <p:cNvGrpSpPr/>
          <p:nvPr/>
        </p:nvGrpSpPr>
        <p:grpSpPr>
          <a:xfrm>
            <a:off x="6140466" y="3493583"/>
            <a:ext cx="1786840" cy="536697"/>
            <a:chOff x="8718270" y="3152204"/>
            <a:chExt cx="2762610" cy="829780"/>
          </a:xfrm>
          <a:effectLst>
            <a:outerShdw blurRad="76200" dir="18900000" sy="23000" kx="-1200000" algn="bl" rotWithShape="0">
              <a:prstClr val="black">
                <a:alpha val="20000"/>
              </a:prstClr>
            </a:outerShdw>
          </a:effectLst>
        </p:grpSpPr>
        <p:grpSp>
          <p:nvGrpSpPr>
            <p:cNvPr id="30" name="Group 29"/>
            <p:cNvGrpSpPr/>
            <p:nvPr/>
          </p:nvGrpSpPr>
          <p:grpSpPr>
            <a:xfrm>
              <a:off x="8718270" y="3152204"/>
              <a:ext cx="2762610" cy="829780"/>
              <a:chOff x="8069942" y="-247775"/>
              <a:chExt cx="2762610" cy="829780"/>
            </a:xfrm>
          </p:grpSpPr>
          <p:sp>
            <p:nvSpPr>
              <p:cNvPr id="32" name="Rectangle 31"/>
              <p:cNvSpPr/>
              <p:nvPr/>
            </p:nvSpPr>
            <p:spPr bwMode="auto">
              <a:xfrm>
                <a:off x="8072519" y="-247775"/>
                <a:ext cx="2760033" cy="549224"/>
              </a:xfrm>
              <a:prstGeom prst="rect">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3" name="Isosceles Triangle 32"/>
              <p:cNvSpPr/>
              <p:nvPr/>
            </p:nvSpPr>
            <p:spPr bwMode="auto">
              <a:xfrm rot="5400000">
                <a:off x="7864352" y="64918"/>
                <a:ext cx="722677" cy="311498"/>
              </a:xfrm>
              <a:prstGeom prst="triangle">
                <a:avLst/>
              </a:prstGeom>
              <a:solidFill>
                <a:schemeClr val="accent3">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1" name="TextBox 30"/>
            <p:cNvSpPr txBox="1"/>
            <p:nvPr/>
          </p:nvSpPr>
          <p:spPr>
            <a:xfrm>
              <a:off x="8874018" y="3266409"/>
              <a:ext cx="1949892"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solidFill>
                </a:rPr>
                <a:t>Western Europe</a:t>
              </a:r>
            </a:p>
          </p:txBody>
        </p:sp>
      </p:grpSp>
      <p:grpSp>
        <p:nvGrpSpPr>
          <p:cNvPr id="34" name="Group 33"/>
          <p:cNvGrpSpPr/>
          <p:nvPr/>
        </p:nvGrpSpPr>
        <p:grpSpPr>
          <a:xfrm>
            <a:off x="9126737" y="3580469"/>
            <a:ext cx="1785173" cy="536697"/>
            <a:chOff x="8720847" y="3152204"/>
            <a:chExt cx="2760033" cy="829780"/>
          </a:xfrm>
          <a:effectLst>
            <a:outerShdw blurRad="76200" dir="18900000" sy="23000" kx="-1200000" algn="bl" rotWithShape="0">
              <a:prstClr val="black">
                <a:alpha val="20000"/>
              </a:prstClr>
            </a:outerShdw>
          </a:effectLst>
        </p:grpSpPr>
        <p:grpSp>
          <p:nvGrpSpPr>
            <p:cNvPr id="35" name="Group 34"/>
            <p:cNvGrpSpPr/>
            <p:nvPr/>
          </p:nvGrpSpPr>
          <p:grpSpPr>
            <a:xfrm>
              <a:off x="8720847" y="3152204"/>
              <a:ext cx="2760033" cy="829780"/>
              <a:chOff x="8072519" y="-247775"/>
              <a:chExt cx="2760033" cy="829780"/>
            </a:xfrm>
          </p:grpSpPr>
          <p:sp>
            <p:nvSpPr>
              <p:cNvPr id="37" name="Rectangle 36"/>
              <p:cNvSpPr/>
              <p:nvPr/>
            </p:nvSpPr>
            <p:spPr bwMode="auto">
              <a:xfrm>
                <a:off x="8072519" y="-247775"/>
                <a:ext cx="2760033" cy="549224"/>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8" name="Isosceles Triangle 37"/>
              <p:cNvSpPr/>
              <p:nvPr/>
            </p:nvSpPr>
            <p:spPr bwMode="auto">
              <a:xfrm rot="5400000">
                <a:off x="7879888" y="64918"/>
                <a:ext cx="722676" cy="311498"/>
              </a:xfrm>
              <a:prstGeom prst="triangl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6" name="TextBox 35"/>
            <p:cNvSpPr txBox="1"/>
            <p:nvPr/>
          </p:nvSpPr>
          <p:spPr>
            <a:xfrm>
              <a:off x="8874018" y="3266409"/>
              <a:ext cx="1078097"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solidFill>
                </a:rPr>
                <a:t>East Asia</a:t>
              </a:r>
            </a:p>
          </p:txBody>
        </p:sp>
      </p:grpSp>
      <p:grpSp>
        <p:nvGrpSpPr>
          <p:cNvPr id="39" name="Group 38"/>
          <p:cNvGrpSpPr/>
          <p:nvPr/>
        </p:nvGrpSpPr>
        <p:grpSpPr>
          <a:xfrm>
            <a:off x="8939989" y="4139877"/>
            <a:ext cx="1786840" cy="536697"/>
            <a:chOff x="8718270" y="3152204"/>
            <a:chExt cx="2762610" cy="829780"/>
          </a:xfrm>
          <a:effectLst>
            <a:outerShdw blurRad="76200" dir="18900000" sy="23000" kx="-1200000" algn="bl" rotWithShape="0">
              <a:prstClr val="black">
                <a:alpha val="20000"/>
              </a:prstClr>
            </a:outerShdw>
          </a:effectLst>
        </p:grpSpPr>
        <p:grpSp>
          <p:nvGrpSpPr>
            <p:cNvPr id="40" name="Group 39"/>
            <p:cNvGrpSpPr/>
            <p:nvPr/>
          </p:nvGrpSpPr>
          <p:grpSpPr>
            <a:xfrm>
              <a:off x="8718270" y="3152204"/>
              <a:ext cx="2762610" cy="829780"/>
              <a:chOff x="8069942" y="-247775"/>
              <a:chExt cx="2762610" cy="829780"/>
            </a:xfrm>
          </p:grpSpPr>
          <p:sp>
            <p:nvSpPr>
              <p:cNvPr id="42" name="Rectangle 41"/>
              <p:cNvSpPr/>
              <p:nvPr/>
            </p:nvSpPr>
            <p:spPr bwMode="auto">
              <a:xfrm>
                <a:off x="8072519" y="-247775"/>
                <a:ext cx="2760033" cy="549224"/>
              </a:xfrm>
              <a:prstGeom prst="rect">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43" name="Isosceles Triangle 42"/>
              <p:cNvSpPr/>
              <p:nvPr/>
            </p:nvSpPr>
            <p:spPr bwMode="auto">
              <a:xfrm rot="5400000">
                <a:off x="7864352" y="64918"/>
                <a:ext cx="722677" cy="311498"/>
              </a:xfrm>
              <a:prstGeom prst="triangl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41" name="TextBox 40"/>
            <p:cNvSpPr txBox="1"/>
            <p:nvPr/>
          </p:nvSpPr>
          <p:spPr>
            <a:xfrm>
              <a:off x="8874018" y="3266409"/>
              <a:ext cx="1873656"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solidFill>
                </a:rPr>
                <a:t>South East Asia</a:t>
              </a:r>
            </a:p>
          </p:txBody>
        </p:sp>
      </p:grpSp>
      <p:grpSp>
        <p:nvGrpSpPr>
          <p:cNvPr id="44" name="Group 43"/>
          <p:cNvGrpSpPr/>
          <p:nvPr/>
        </p:nvGrpSpPr>
        <p:grpSpPr>
          <a:xfrm>
            <a:off x="2065835" y="4145837"/>
            <a:ext cx="1836849" cy="394918"/>
            <a:chOff x="8495792" y="3059628"/>
            <a:chExt cx="2985088" cy="641789"/>
          </a:xfrm>
          <a:effectLst>
            <a:outerShdw blurRad="76200" dir="18900000" sy="23000" kx="-1200000" algn="bl" rotWithShape="0">
              <a:prstClr val="black">
                <a:alpha val="20000"/>
              </a:prstClr>
            </a:outerShdw>
          </a:effectLst>
        </p:grpSpPr>
        <p:grpSp>
          <p:nvGrpSpPr>
            <p:cNvPr id="45" name="Group 44"/>
            <p:cNvGrpSpPr/>
            <p:nvPr/>
          </p:nvGrpSpPr>
          <p:grpSpPr>
            <a:xfrm>
              <a:off x="8495792" y="3059628"/>
              <a:ext cx="2985088" cy="641789"/>
              <a:chOff x="7847464" y="-340351"/>
              <a:chExt cx="2985088" cy="641789"/>
            </a:xfrm>
          </p:grpSpPr>
          <p:sp>
            <p:nvSpPr>
              <p:cNvPr id="47" name="Rectangle 46"/>
              <p:cNvSpPr/>
              <p:nvPr/>
            </p:nvSpPr>
            <p:spPr bwMode="auto">
              <a:xfrm>
                <a:off x="8072519" y="-247784"/>
                <a:ext cx="2760033" cy="549222"/>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48" name="Isosceles Triangle 47"/>
              <p:cNvSpPr/>
              <p:nvPr/>
            </p:nvSpPr>
            <p:spPr bwMode="auto">
              <a:xfrm rot="12893492">
                <a:off x="7847464" y="-340351"/>
                <a:ext cx="722678" cy="311500"/>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46" name="TextBox 45"/>
            <p:cNvSpPr txBox="1"/>
            <p:nvPr/>
          </p:nvSpPr>
          <p:spPr>
            <a:xfrm>
              <a:off x="8874018" y="3266409"/>
              <a:ext cx="2349244" cy="3392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South Central US</a:t>
              </a:r>
            </a:p>
          </p:txBody>
        </p:sp>
      </p:grpSp>
      <p:grpSp>
        <p:nvGrpSpPr>
          <p:cNvPr id="49" name="Group 48"/>
          <p:cNvGrpSpPr/>
          <p:nvPr/>
        </p:nvGrpSpPr>
        <p:grpSpPr>
          <a:xfrm>
            <a:off x="1306272" y="3545027"/>
            <a:ext cx="698329" cy="510598"/>
            <a:chOff x="8718270" y="3152204"/>
            <a:chExt cx="1134864" cy="829780"/>
          </a:xfrm>
          <a:effectLst>
            <a:outerShdw blurRad="76200" dir="18900000" sy="23000" kx="-1200000" algn="bl" rotWithShape="0">
              <a:prstClr val="black">
                <a:alpha val="20000"/>
              </a:prstClr>
            </a:outerShdw>
          </a:effectLst>
        </p:grpSpPr>
        <p:grpSp>
          <p:nvGrpSpPr>
            <p:cNvPr id="50" name="Group 49"/>
            <p:cNvGrpSpPr/>
            <p:nvPr/>
          </p:nvGrpSpPr>
          <p:grpSpPr>
            <a:xfrm>
              <a:off x="8718270" y="3152204"/>
              <a:ext cx="1134864" cy="829780"/>
              <a:chOff x="8069942" y="-247775"/>
              <a:chExt cx="1134864" cy="829780"/>
            </a:xfrm>
          </p:grpSpPr>
          <p:sp>
            <p:nvSpPr>
              <p:cNvPr id="52" name="Rectangle 51"/>
              <p:cNvSpPr/>
              <p:nvPr/>
            </p:nvSpPr>
            <p:spPr bwMode="auto">
              <a:xfrm>
                <a:off x="8072521" y="-247775"/>
                <a:ext cx="1132285"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53" name="Isosceles Triangle 52"/>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51" name="TextBox 50"/>
            <p:cNvSpPr txBox="1"/>
            <p:nvPr/>
          </p:nvSpPr>
          <p:spPr>
            <a:xfrm>
              <a:off x="8874018" y="3266409"/>
              <a:ext cx="924067" cy="270092"/>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West US</a:t>
              </a:r>
            </a:p>
          </p:txBody>
        </p:sp>
      </p:grpSp>
      <p:grpSp>
        <p:nvGrpSpPr>
          <p:cNvPr id="54" name="Group 53"/>
          <p:cNvGrpSpPr/>
          <p:nvPr/>
        </p:nvGrpSpPr>
        <p:grpSpPr>
          <a:xfrm>
            <a:off x="2778317" y="3613633"/>
            <a:ext cx="698329" cy="510598"/>
            <a:chOff x="8718270" y="3152204"/>
            <a:chExt cx="1134864" cy="829780"/>
          </a:xfrm>
          <a:effectLst>
            <a:outerShdw blurRad="76200" dir="18900000" sy="23000" kx="-1200000" algn="bl" rotWithShape="0">
              <a:prstClr val="black">
                <a:alpha val="20000"/>
              </a:prstClr>
            </a:outerShdw>
          </a:effectLst>
        </p:grpSpPr>
        <p:grpSp>
          <p:nvGrpSpPr>
            <p:cNvPr id="55" name="Group 54"/>
            <p:cNvGrpSpPr/>
            <p:nvPr/>
          </p:nvGrpSpPr>
          <p:grpSpPr>
            <a:xfrm>
              <a:off x="8718270" y="3152204"/>
              <a:ext cx="1134864" cy="829780"/>
              <a:chOff x="8069942" y="-247775"/>
              <a:chExt cx="1134864" cy="829780"/>
            </a:xfrm>
          </p:grpSpPr>
          <p:sp>
            <p:nvSpPr>
              <p:cNvPr id="57" name="Rectangle 56"/>
              <p:cNvSpPr/>
              <p:nvPr/>
            </p:nvSpPr>
            <p:spPr bwMode="auto">
              <a:xfrm>
                <a:off x="8072521" y="-247775"/>
                <a:ext cx="1132285" cy="549224"/>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sp>
            <p:nvSpPr>
              <p:cNvPr id="58" name="Isosceles Triangle 57"/>
              <p:cNvSpPr/>
              <p:nvPr/>
            </p:nvSpPr>
            <p:spPr bwMode="auto">
              <a:xfrm rot="5400000">
                <a:off x="7864352" y="64918"/>
                <a:ext cx="722677"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1800" dirty="0" smtClean="0">
                  <a:gradFill>
                    <a:gsLst>
                      <a:gs pos="0">
                        <a:srgbClr val="FFFFFF"/>
                      </a:gs>
                      <a:gs pos="100000">
                        <a:srgbClr val="FFFFFF"/>
                      </a:gs>
                    </a:gsLst>
                    <a:lin ang="5400000" scaled="0"/>
                  </a:gradFill>
                </a:endParaRPr>
              </a:p>
            </p:txBody>
          </p:sp>
        </p:grpSp>
        <p:sp>
          <p:nvSpPr>
            <p:cNvPr id="56" name="TextBox 55"/>
            <p:cNvSpPr txBox="1"/>
            <p:nvPr/>
          </p:nvSpPr>
          <p:spPr>
            <a:xfrm>
              <a:off x="8874018" y="3266409"/>
              <a:ext cx="820595" cy="270092"/>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solidFill>
                </a:rPr>
                <a:t>East US</a:t>
              </a:r>
            </a:p>
          </p:txBody>
        </p:sp>
      </p:grpSp>
    </p:spTree>
    <p:extLst>
      <p:ext uri="{BB962C8B-B14F-4D97-AF65-F5344CB8AC3E}">
        <p14:creationId xmlns:p14="http://schemas.microsoft.com/office/powerpoint/2010/main" val="1221494682"/>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Windows Azure Data Storage Concepts</a:t>
            </a:r>
          </a:p>
        </p:txBody>
      </p:sp>
      <p:sp>
        <p:nvSpPr>
          <p:cNvPr id="4" name="Rounded Rectangle 3"/>
          <p:cNvSpPr/>
          <p:nvPr/>
        </p:nvSpPr>
        <p:spPr bwMode="auto">
          <a:xfrm>
            <a:off x="517523" y="3092419"/>
            <a:ext cx="2743200" cy="818016"/>
          </a:xfrm>
          <a:prstGeom prst="roundRect">
            <a:avLst>
              <a:gd name="adj" fmla="val 0"/>
            </a:avLst>
          </a:prstGeom>
          <a:solidFill>
            <a:schemeClr val="accent2"/>
          </a:solidFill>
          <a:ln w="9525" cap="flat" cmpd="sng" algn="ctr">
            <a:noFill/>
            <a:prstDash val="solid"/>
          </a:ln>
          <a:effectLst/>
        </p:spPr>
        <p:txBody>
          <a:bodyPr lIns="91440" bIns="91440" rtlCol="0" anchor="ctr" anchorCtr="0"/>
          <a:lstStyle/>
          <a:p>
            <a:pPr marL="0" lvl="1" algn="ctr" defTabSz="914061" fontAlgn="base">
              <a:lnSpc>
                <a:spcPct val="90000"/>
              </a:lnSpc>
              <a:spcBef>
                <a:spcPct val="0"/>
              </a:spcBef>
              <a:spcAft>
                <a:spcPct val="0"/>
              </a:spcAft>
              <a:buClr>
                <a:srgbClr val="FFC000"/>
              </a:buClr>
            </a:pPr>
            <a:r>
              <a:rPr lang="en-US" altLang="zh-CN" sz="2000" dirty="0" smtClean="0">
                <a:solidFill>
                  <a:schemeClr val="bg1">
                    <a:alpha val="99000"/>
                  </a:schemeClr>
                </a:solidFill>
                <a:latin typeface="Segoe UI Light" pitchFamily="34" charset="0"/>
                <a:ea typeface="Segoe UI" pitchFamily="34" charset="0"/>
                <a:cs typeface="Segoe UI" pitchFamily="34" charset="0"/>
              </a:rPr>
              <a:t> </a:t>
            </a:r>
            <a:r>
              <a:rPr lang="en-US" sz="2800" kern="0" spc="-51" dirty="0">
                <a:solidFill>
                  <a:srgbClr val="FFFFFF">
                    <a:alpha val="99000"/>
                  </a:srgbClr>
                </a:solidFill>
                <a:latin typeface="Segoe UI Light" pitchFamily="34" charset="0"/>
                <a:ea typeface="Segoe UI" pitchFamily="34" charset="0"/>
                <a:cs typeface="Segoe UI" pitchFamily="34" charset="0"/>
              </a:rPr>
              <a:t>Account</a:t>
            </a:r>
          </a:p>
        </p:txBody>
      </p:sp>
      <p:sp>
        <p:nvSpPr>
          <p:cNvPr id="7" name="Rounded Rectangle 6"/>
          <p:cNvSpPr/>
          <p:nvPr/>
        </p:nvSpPr>
        <p:spPr bwMode="auto">
          <a:xfrm>
            <a:off x="4725193" y="3092419"/>
            <a:ext cx="2743200" cy="818016"/>
          </a:xfrm>
          <a:prstGeom prst="roundRect">
            <a:avLst>
              <a:gd name="adj" fmla="val 0"/>
            </a:avLst>
          </a:prstGeom>
          <a:solidFill>
            <a:schemeClr val="accent2"/>
          </a:solidFill>
          <a:ln w="9525" cap="flat" cmpd="sng" algn="ctr">
            <a:noFill/>
            <a:prstDash val="solid"/>
          </a:ln>
          <a:effectLst/>
        </p:spPr>
        <p:txBody>
          <a:bodyPr lIns="91440" bIns="91440" rtlCol="0" anchor="ctr" anchorCtr="0"/>
          <a:lstStyle/>
          <a:p>
            <a:pPr marL="0" lvl="1" algn="ctr" defTabSz="914061" fontAlgn="base">
              <a:lnSpc>
                <a:spcPct val="90000"/>
              </a:lnSpc>
              <a:spcBef>
                <a:spcPct val="0"/>
              </a:spcBef>
              <a:spcAft>
                <a:spcPct val="0"/>
              </a:spcAft>
              <a:buClr>
                <a:srgbClr val="FFC000"/>
              </a:buClr>
            </a:pPr>
            <a:r>
              <a:rPr lang="en-US" altLang="zh-CN" sz="2000" dirty="0" smtClean="0">
                <a:solidFill>
                  <a:schemeClr val="bg1">
                    <a:alpha val="99000"/>
                  </a:schemeClr>
                </a:solidFill>
                <a:latin typeface="Segoe UI Light" pitchFamily="34" charset="0"/>
                <a:ea typeface="Segoe UI" pitchFamily="34" charset="0"/>
                <a:cs typeface="Segoe UI" pitchFamily="34" charset="0"/>
              </a:rPr>
              <a:t> </a:t>
            </a:r>
            <a:r>
              <a:rPr lang="en-US" sz="2800" kern="0" spc="-51" dirty="0">
                <a:solidFill>
                  <a:srgbClr val="FFFFFF">
                    <a:alpha val="99000"/>
                  </a:srgbClr>
                </a:solidFill>
                <a:latin typeface="Segoe UI Light" pitchFamily="34" charset="0"/>
                <a:ea typeface="Segoe UI" pitchFamily="34" charset="0"/>
                <a:cs typeface="Segoe UI" pitchFamily="34" charset="0"/>
              </a:rPr>
              <a:t>Table</a:t>
            </a:r>
          </a:p>
        </p:txBody>
      </p:sp>
      <p:sp>
        <p:nvSpPr>
          <p:cNvPr id="8" name="Rounded Rectangle 7"/>
          <p:cNvSpPr/>
          <p:nvPr/>
        </p:nvSpPr>
        <p:spPr bwMode="auto">
          <a:xfrm>
            <a:off x="8932863" y="3092419"/>
            <a:ext cx="2743200" cy="818016"/>
          </a:xfrm>
          <a:prstGeom prst="roundRect">
            <a:avLst>
              <a:gd name="adj" fmla="val 0"/>
            </a:avLst>
          </a:prstGeom>
          <a:solidFill>
            <a:schemeClr val="accent2"/>
          </a:solidFill>
          <a:ln w="9525" cap="flat" cmpd="sng" algn="ctr">
            <a:noFill/>
            <a:prstDash val="solid"/>
          </a:ln>
          <a:effectLst/>
        </p:spPr>
        <p:txBody>
          <a:bodyPr lIns="91440" bIns="91440" rtlCol="0" anchor="ctr" anchorCtr="0"/>
          <a:lstStyle/>
          <a:p>
            <a:pPr marL="0" lvl="1" algn="ctr" defTabSz="914061" fontAlgn="base">
              <a:lnSpc>
                <a:spcPct val="90000"/>
              </a:lnSpc>
              <a:spcBef>
                <a:spcPct val="0"/>
              </a:spcBef>
              <a:spcAft>
                <a:spcPct val="0"/>
              </a:spcAft>
              <a:buClr>
                <a:srgbClr val="FFC000"/>
              </a:buClr>
            </a:pPr>
            <a:r>
              <a:rPr lang="en-US" altLang="zh-CN" sz="2000" dirty="0" smtClean="0">
                <a:solidFill>
                  <a:schemeClr val="bg1">
                    <a:alpha val="99000"/>
                  </a:schemeClr>
                </a:solidFill>
                <a:latin typeface="Segoe UI Light" pitchFamily="34" charset="0"/>
                <a:ea typeface="Segoe UI" pitchFamily="34" charset="0"/>
                <a:cs typeface="Segoe UI" pitchFamily="34" charset="0"/>
              </a:rPr>
              <a:t> </a:t>
            </a:r>
            <a:r>
              <a:rPr lang="en-US" sz="2800" kern="0" spc="-51" dirty="0">
                <a:solidFill>
                  <a:srgbClr val="FFFFFF">
                    <a:alpha val="99000"/>
                  </a:srgbClr>
                </a:solidFill>
                <a:latin typeface="Segoe UI Light" pitchFamily="34" charset="0"/>
                <a:ea typeface="Segoe UI" pitchFamily="34" charset="0"/>
                <a:cs typeface="Segoe UI" pitchFamily="34" charset="0"/>
              </a:rPr>
              <a:t>Entities</a:t>
            </a:r>
          </a:p>
        </p:txBody>
      </p:sp>
      <p:sp>
        <p:nvSpPr>
          <p:cNvPr id="10" name="Rounded Rectangle 9"/>
          <p:cNvSpPr/>
          <p:nvPr/>
        </p:nvSpPr>
        <p:spPr bwMode="auto">
          <a:xfrm>
            <a:off x="4725195" y="4738624"/>
            <a:ext cx="2743200" cy="818016"/>
          </a:xfrm>
          <a:prstGeom prst="roundRect">
            <a:avLst>
              <a:gd name="adj" fmla="val 0"/>
            </a:avLst>
          </a:prstGeom>
          <a:solidFill>
            <a:schemeClr val="accent2"/>
          </a:solidFill>
          <a:ln w="9525" cap="flat" cmpd="sng" algn="ctr">
            <a:noFill/>
            <a:prstDash val="solid"/>
          </a:ln>
          <a:effectLst/>
        </p:spPr>
        <p:txBody>
          <a:bodyPr lIns="91440" bIns="91440" rtlCol="0" anchor="ctr" anchorCtr="0"/>
          <a:lstStyle/>
          <a:p>
            <a:pPr marL="0" lvl="1" algn="ctr" defTabSz="914061" fontAlgn="base">
              <a:lnSpc>
                <a:spcPct val="90000"/>
              </a:lnSpc>
              <a:spcBef>
                <a:spcPct val="0"/>
              </a:spcBef>
              <a:spcAft>
                <a:spcPct val="0"/>
              </a:spcAft>
              <a:buClr>
                <a:srgbClr val="FFC000"/>
              </a:buClr>
            </a:pPr>
            <a:r>
              <a:rPr lang="en-US" altLang="zh-CN" sz="2000" dirty="0" smtClean="0">
                <a:solidFill>
                  <a:schemeClr val="bg1">
                    <a:alpha val="99000"/>
                  </a:schemeClr>
                </a:solidFill>
                <a:latin typeface="Segoe UI Light" pitchFamily="34" charset="0"/>
                <a:ea typeface="Segoe UI" pitchFamily="34" charset="0"/>
                <a:cs typeface="Segoe UI" pitchFamily="34" charset="0"/>
              </a:rPr>
              <a:t> </a:t>
            </a:r>
            <a:r>
              <a:rPr lang="en-US" sz="2800" kern="0" spc="-51" dirty="0">
                <a:solidFill>
                  <a:srgbClr val="FFFFFF">
                    <a:alpha val="99000"/>
                  </a:srgbClr>
                </a:solidFill>
                <a:latin typeface="Segoe UI Light" pitchFamily="34" charset="0"/>
                <a:ea typeface="Segoe UI" pitchFamily="34" charset="0"/>
                <a:cs typeface="Segoe UI" pitchFamily="34" charset="0"/>
              </a:rPr>
              <a:t>Queue</a:t>
            </a:r>
          </a:p>
        </p:txBody>
      </p:sp>
      <p:sp>
        <p:nvSpPr>
          <p:cNvPr id="11" name="Rounded Rectangle 10"/>
          <p:cNvSpPr/>
          <p:nvPr/>
        </p:nvSpPr>
        <p:spPr bwMode="auto">
          <a:xfrm>
            <a:off x="8932865" y="4738624"/>
            <a:ext cx="2743200" cy="818016"/>
          </a:xfrm>
          <a:prstGeom prst="roundRect">
            <a:avLst>
              <a:gd name="adj" fmla="val 0"/>
            </a:avLst>
          </a:prstGeom>
          <a:solidFill>
            <a:schemeClr val="accent2"/>
          </a:solidFill>
          <a:ln w="9525" cap="flat" cmpd="sng" algn="ctr">
            <a:noFill/>
            <a:prstDash val="solid"/>
          </a:ln>
          <a:effectLst/>
        </p:spPr>
        <p:txBody>
          <a:bodyPr lIns="91440" bIns="91440" rtlCol="0" anchor="ctr" anchorCtr="0"/>
          <a:lstStyle/>
          <a:p>
            <a:pPr marL="0" lvl="1" algn="ctr" defTabSz="914061" fontAlgn="base">
              <a:lnSpc>
                <a:spcPct val="90000"/>
              </a:lnSpc>
              <a:spcBef>
                <a:spcPct val="0"/>
              </a:spcBef>
              <a:spcAft>
                <a:spcPct val="0"/>
              </a:spcAft>
              <a:buClr>
                <a:srgbClr val="FFC000"/>
              </a:buClr>
            </a:pPr>
            <a:r>
              <a:rPr lang="en-US" altLang="zh-CN" sz="2000" dirty="0" smtClean="0">
                <a:solidFill>
                  <a:schemeClr val="bg1">
                    <a:alpha val="99000"/>
                  </a:schemeClr>
                </a:solidFill>
                <a:latin typeface="Segoe UI Light" pitchFamily="34" charset="0"/>
                <a:ea typeface="Segoe UI" pitchFamily="34" charset="0"/>
                <a:cs typeface="Segoe UI" pitchFamily="34" charset="0"/>
              </a:rPr>
              <a:t> </a:t>
            </a:r>
            <a:r>
              <a:rPr lang="en-US" sz="2800" kern="0" spc="-51" dirty="0">
                <a:solidFill>
                  <a:srgbClr val="FFFFFF">
                    <a:alpha val="99000"/>
                  </a:srgbClr>
                </a:solidFill>
                <a:latin typeface="Segoe UI Light" pitchFamily="34" charset="0"/>
                <a:ea typeface="Segoe UI" pitchFamily="34" charset="0"/>
                <a:cs typeface="Segoe UI" pitchFamily="34" charset="0"/>
              </a:rPr>
              <a:t>Messages</a:t>
            </a:r>
          </a:p>
        </p:txBody>
      </p:sp>
      <p:sp>
        <p:nvSpPr>
          <p:cNvPr id="12" name="Rounded Rectangle 11"/>
          <p:cNvSpPr/>
          <p:nvPr/>
        </p:nvSpPr>
        <p:spPr bwMode="auto">
          <a:xfrm>
            <a:off x="4722812" y="1446213"/>
            <a:ext cx="2743200" cy="818016"/>
          </a:xfrm>
          <a:prstGeom prst="roundRect">
            <a:avLst>
              <a:gd name="adj" fmla="val 0"/>
            </a:avLst>
          </a:prstGeom>
          <a:solidFill>
            <a:schemeClr val="accent2"/>
          </a:solidFill>
          <a:ln w="9525" cap="flat" cmpd="sng" algn="ctr">
            <a:noFill/>
            <a:prstDash val="solid"/>
          </a:ln>
          <a:effectLst/>
        </p:spPr>
        <p:txBody>
          <a:bodyPr lIns="91440" bIns="91440" rtlCol="0" anchor="ctr" anchorCtr="0"/>
          <a:lstStyle/>
          <a:p>
            <a:pPr marL="0" lvl="1" algn="ctr" defTabSz="914061" fontAlgn="base">
              <a:lnSpc>
                <a:spcPct val="90000"/>
              </a:lnSpc>
              <a:spcBef>
                <a:spcPct val="0"/>
              </a:spcBef>
              <a:spcAft>
                <a:spcPct val="0"/>
              </a:spcAft>
              <a:buClr>
                <a:srgbClr val="FFC000"/>
              </a:buClr>
            </a:pPr>
            <a:r>
              <a:rPr lang="en-US" altLang="zh-CN" sz="2000" dirty="0" smtClean="0">
                <a:solidFill>
                  <a:schemeClr val="bg1">
                    <a:alpha val="99000"/>
                  </a:schemeClr>
                </a:solidFill>
                <a:latin typeface="Segoe UI Light" pitchFamily="34" charset="0"/>
                <a:ea typeface="Segoe UI" pitchFamily="34" charset="0"/>
                <a:cs typeface="Segoe UI" pitchFamily="34" charset="0"/>
              </a:rPr>
              <a:t> </a:t>
            </a:r>
            <a:r>
              <a:rPr lang="en-US" sz="2800" kern="0" spc="-51" dirty="0">
                <a:solidFill>
                  <a:srgbClr val="FFFFFF">
                    <a:alpha val="99000"/>
                  </a:srgbClr>
                </a:solidFill>
                <a:latin typeface="Segoe UI Light" pitchFamily="34" charset="0"/>
                <a:ea typeface="Segoe UI" pitchFamily="34" charset="0"/>
                <a:cs typeface="Segoe UI" pitchFamily="34" charset="0"/>
              </a:rPr>
              <a:t>Container</a:t>
            </a:r>
          </a:p>
        </p:txBody>
      </p:sp>
      <p:sp>
        <p:nvSpPr>
          <p:cNvPr id="13" name="Rounded Rectangle 12"/>
          <p:cNvSpPr/>
          <p:nvPr/>
        </p:nvSpPr>
        <p:spPr bwMode="auto">
          <a:xfrm>
            <a:off x="8932863" y="1446213"/>
            <a:ext cx="2743200" cy="818016"/>
          </a:xfrm>
          <a:prstGeom prst="roundRect">
            <a:avLst>
              <a:gd name="adj" fmla="val 0"/>
            </a:avLst>
          </a:prstGeom>
          <a:solidFill>
            <a:schemeClr val="accent2"/>
          </a:solidFill>
          <a:ln w="9525" cap="flat" cmpd="sng" algn="ctr">
            <a:noFill/>
            <a:prstDash val="solid"/>
          </a:ln>
          <a:effectLst/>
        </p:spPr>
        <p:txBody>
          <a:bodyPr lIns="91440" bIns="91440" rtlCol="0" anchor="ctr" anchorCtr="0"/>
          <a:lstStyle/>
          <a:p>
            <a:pPr marL="0" lvl="1" algn="ctr" defTabSz="914061" fontAlgn="base">
              <a:lnSpc>
                <a:spcPct val="90000"/>
              </a:lnSpc>
              <a:spcBef>
                <a:spcPct val="0"/>
              </a:spcBef>
              <a:spcAft>
                <a:spcPct val="0"/>
              </a:spcAft>
              <a:buClr>
                <a:srgbClr val="FFC000"/>
              </a:buClr>
            </a:pPr>
            <a:r>
              <a:rPr lang="en-US" altLang="zh-CN" sz="2000" dirty="0" smtClean="0">
                <a:solidFill>
                  <a:schemeClr val="bg1">
                    <a:alpha val="99000"/>
                  </a:schemeClr>
                </a:solidFill>
                <a:latin typeface="Segoe UI Light" pitchFamily="34" charset="0"/>
                <a:ea typeface="Segoe UI" pitchFamily="34" charset="0"/>
                <a:cs typeface="Segoe UI" pitchFamily="34" charset="0"/>
              </a:rPr>
              <a:t> </a:t>
            </a:r>
            <a:r>
              <a:rPr lang="en-US" sz="2800" kern="0" spc="-51" dirty="0">
                <a:solidFill>
                  <a:srgbClr val="FFFFFF">
                    <a:alpha val="99000"/>
                  </a:srgbClr>
                </a:solidFill>
                <a:latin typeface="Segoe UI Light" pitchFamily="34" charset="0"/>
                <a:ea typeface="Segoe UI" pitchFamily="34" charset="0"/>
                <a:cs typeface="Segoe UI" pitchFamily="34" charset="0"/>
              </a:rPr>
              <a:t>Blobs</a:t>
            </a:r>
          </a:p>
        </p:txBody>
      </p:sp>
      <p:cxnSp>
        <p:nvCxnSpPr>
          <p:cNvPr id="16" name="Straight Arrow Connector 15"/>
          <p:cNvCxnSpPr/>
          <p:nvPr/>
        </p:nvCxnSpPr>
        <p:spPr>
          <a:xfrm>
            <a:off x="3260723" y="3501427"/>
            <a:ext cx="1464470" cy="0"/>
          </a:xfrm>
          <a:prstGeom prst="straightConnector1">
            <a:avLst/>
          </a:prstGeom>
          <a:ln w="19050">
            <a:solidFill>
              <a:schemeClr val="tx2">
                <a:alpha val="99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3993673" y="1855221"/>
            <a:ext cx="731520" cy="0"/>
          </a:xfrm>
          <a:prstGeom prst="straightConnector1">
            <a:avLst/>
          </a:prstGeom>
          <a:ln w="19050">
            <a:solidFill>
              <a:schemeClr val="tx2">
                <a:alpha val="99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3993675" y="5154437"/>
            <a:ext cx="731520" cy="0"/>
          </a:xfrm>
          <a:prstGeom prst="straightConnector1">
            <a:avLst/>
          </a:prstGeom>
          <a:ln w="19050">
            <a:solidFill>
              <a:schemeClr val="tx2">
                <a:alpha val="99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flipV="1">
            <a:off x="3992959" y="1855221"/>
            <a:ext cx="716" cy="3299216"/>
          </a:xfrm>
          <a:prstGeom prst="straightConnector1">
            <a:avLst/>
          </a:prstGeom>
          <a:ln w="28575">
            <a:solidFill>
              <a:schemeClr val="tx2">
                <a:alpha val="99000"/>
              </a:schemeClr>
            </a:solidFill>
            <a:tailEnd type="none" w="med"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2" idx="3"/>
          </p:cNvCxnSpPr>
          <p:nvPr/>
        </p:nvCxnSpPr>
        <p:spPr>
          <a:xfrm flipV="1">
            <a:off x="7466012" y="1848416"/>
            <a:ext cx="1466851" cy="6805"/>
          </a:xfrm>
          <a:prstGeom prst="straightConnector1">
            <a:avLst/>
          </a:prstGeom>
          <a:ln w="19050">
            <a:solidFill>
              <a:schemeClr val="tx2">
                <a:alpha val="99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0" idx="3"/>
          </p:cNvCxnSpPr>
          <p:nvPr/>
        </p:nvCxnSpPr>
        <p:spPr>
          <a:xfrm>
            <a:off x="7468395" y="5147632"/>
            <a:ext cx="1464470" cy="0"/>
          </a:xfrm>
          <a:prstGeom prst="straightConnector1">
            <a:avLst/>
          </a:prstGeom>
          <a:ln w="19050">
            <a:solidFill>
              <a:schemeClr val="tx2">
                <a:alpha val="99000"/>
              </a:schemeClr>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V="1">
            <a:off x="7466011" y="3504829"/>
            <a:ext cx="1466851" cy="6805"/>
          </a:xfrm>
          <a:prstGeom prst="straightConnector1">
            <a:avLst/>
          </a:prstGeom>
          <a:ln w="19050">
            <a:solidFill>
              <a:schemeClr val="tx2">
                <a:alpha val="99000"/>
              </a:schemeClr>
            </a:solidFill>
            <a:tailEnd type="triangle" w="med" len="med"/>
          </a:ln>
        </p:spPr>
        <p:style>
          <a:lnRef idx="1">
            <a:schemeClr val="accent1"/>
          </a:lnRef>
          <a:fillRef idx="0">
            <a:schemeClr val="accent1"/>
          </a:fillRef>
          <a:effectRef idx="0">
            <a:schemeClr val="accent1"/>
          </a:effectRef>
          <a:fontRef idx="minor">
            <a:schemeClr val="tx1"/>
          </a:fontRef>
        </p:style>
      </p:cxnSp>
      <p:sp>
        <p:nvSpPr>
          <p:cNvPr id="30" name="Rounded Rectangle 29"/>
          <p:cNvSpPr/>
          <p:nvPr/>
        </p:nvSpPr>
        <p:spPr bwMode="auto">
          <a:xfrm>
            <a:off x="4725195" y="2264229"/>
            <a:ext cx="6950868" cy="393149"/>
          </a:xfrm>
          <a:prstGeom prst="roundRect">
            <a:avLst>
              <a:gd name="adj" fmla="val 0"/>
            </a:avLst>
          </a:prstGeom>
          <a:solidFill>
            <a:schemeClr val="tx2"/>
          </a:solidFill>
          <a:ln w="9525" cap="flat" cmpd="sng" algn="ctr">
            <a:noFill/>
            <a:prstDash val="solid"/>
          </a:ln>
          <a:effectLst/>
        </p:spPr>
        <p:txBody>
          <a:bodyPr lIns="91440" tIns="0" bIns="0" rtlCol="0" anchor="ctr" anchorCtr="0"/>
          <a:lstStyle/>
          <a:p>
            <a:pPr marL="0" lvl="1" algn="ctr" defTabSz="914061" fontAlgn="base">
              <a:lnSpc>
                <a:spcPct val="90000"/>
              </a:lnSpc>
              <a:spcBef>
                <a:spcPct val="0"/>
              </a:spcBef>
              <a:spcAft>
                <a:spcPct val="0"/>
              </a:spcAft>
              <a:buClr>
                <a:srgbClr val="FFC000"/>
              </a:buClr>
            </a:pPr>
            <a:r>
              <a:rPr lang="en-US" altLang="zh-CN" sz="1600" dirty="0" smtClean="0">
                <a:solidFill>
                  <a:schemeClr val="bg1">
                    <a:alpha val="99000"/>
                  </a:schemeClr>
                </a:solidFill>
                <a:ea typeface="Segoe UI" pitchFamily="34" charset="0"/>
                <a:cs typeface="Segoe UI" pitchFamily="34" charset="0"/>
              </a:rPr>
              <a:t> </a:t>
            </a:r>
            <a:endParaRPr lang="en-US" sz="2000" kern="0" spc="-51" dirty="0">
              <a:solidFill>
                <a:srgbClr val="FFFFFF">
                  <a:alpha val="99000"/>
                </a:srgbClr>
              </a:solidFill>
              <a:ea typeface="Segoe UI" pitchFamily="34" charset="0"/>
              <a:cs typeface="Segoe UI" pitchFamily="34" charset="0"/>
            </a:endParaRPr>
          </a:p>
        </p:txBody>
      </p:sp>
      <p:sp>
        <p:nvSpPr>
          <p:cNvPr id="32" name="Rounded Rectangle 31"/>
          <p:cNvSpPr/>
          <p:nvPr/>
        </p:nvSpPr>
        <p:spPr bwMode="auto">
          <a:xfrm>
            <a:off x="7271657" y="2264228"/>
            <a:ext cx="587829" cy="393149"/>
          </a:xfrm>
          <a:prstGeom prst="roundRect">
            <a:avLst>
              <a:gd name="adj" fmla="val 0"/>
            </a:avLst>
          </a:prstGeom>
          <a:solidFill>
            <a:schemeClr val="accent1"/>
          </a:solidFill>
          <a:ln w="9525" cap="flat" cmpd="sng" algn="ctr">
            <a:noFill/>
            <a:prstDash val="solid"/>
          </a:ln>
          <a:effectLst/>
        </p:spPr>
        <p:txBody>
          <a:bodyPr lIns="91440" tIns="0" bIns="0" rtlCol="0" anchor="ctr" anchorCtr="0"/>
          <a:lstStyle/>
          <a:p>
            <a:pPr marL="0" lvl="1" algn="ctr" defTabSz="914061" fontAlgn="base">
              <a:lnSpc>
                <a:spcPct val="90000"/>
              </a:lnSpc>
              <a:spcBef>
                <a:spcPct val="0"/>
              </a:spcBef>
              <a:spcAft>
                <a:spcPct val="0"/>
              </a:spcAft>
              <a:buClr>
                <a:srgbClr val="FFC000"/>
              </a:buClr>
            </a:pPr>
            <a:r>
              <a:rPr lang="en-US" altLang="zh-CN" sz="1600" dirty="0" smtClean="0">
                <a:solidFill>
                  <a:schemeClr val="bg1">
                    <a:alpha val="99000"/>
                  </a:schemeClr>
                </a:solidFill>
                <a:ea typeface="Segoe UI" pitchFamily="34" charset="0"/>
                <a:cs typeface="Segoe UI" pitchFamily="34" charset="0"/>
              </a:rPr>
              <a:t> </a:t>
            </a:r>
            <a:endParaRPr lang="en-US" sz="2000" kern="0" spc="-51" dirty="0">
              <a:solidFill>
                <a:srgbClr val="FFFFFF">
                  <a:alpha val="99000"/>
                </a:srgbClr>
              </a:solidFill>
              <a:ea typeface="Segoe UI" pitchFamily="34" charset="0"/>
              <a:cs typeface="Segoe UI" pitchFamily="34" charset="0"/>
            </a:endParaRPr>
          </a:p>
        </p:txBody>
      </p:sp>
      <p:sp>
        <p:nvSpPr>
          <p:cNvPr id="31" name="Rounded Rectangle 30"/>
          <p:cNvSpPr/>
          <p:nvPr/>
        </p:nvSpPr>
        <p:spPr bwMode="auto">
          <a:xfrm>
            <a:off x="4725197" y="2264227"/>
            <a:ext cx="6950868" cy="393149"/>
          </a:xfrm>
          <a:prstGeom prst="roundRect">
            <a:avLst>
              <a:gd name="adj" fmla="val 0"/>
            </a:avLst>
          </a:prstGeom>
          <a:noFill/>
          <a:ln w="9525" cap="flat" cmpd="sng" algn="ctr">
            <a:noFill/>
            <a:prstDash val="solid"/>
          </a:ln>
          <a:effectLst/>
        </p:spPr>
        <p:txBody>
          <a:bodyPr lIns="91440" tIns="0" bIns="0" rtlCol="0" anchor="ctr" anchorCtr="0"/>
          <a:lstStyle/>
          <a:p>
            <a:pPr marL="0" lvl="1" algn="ctr" defTabSz="914061" fontAlgn="base">
              <a:lnSpc>
                <a:spcPct val="90000"/>
              </a:lnSpc>
              <a:spcBef>
                <a:spcPct val="0"/>
              </a:spcBef>
              <a:spcAft>
                <a:spcPct val="0"/>
              </a:spcAft>
              <a:buClr>
                <a:srgbClr val="FFC000"/>
              </a:buClr>
            </a:pPr>
            <a:r>
              <a:rPr lang="en-US" altLang="zh-CN" sz="1600" dirty="0" smtClean="0">
                <a:solidFill>
                  <a:schemeClr val="bg1">
                    <a:alpha val="99000"/>
                  </a:schemeClr>
                </a:solidFill>
                <a:ea typeface="Segoe UI" pitchFamily="34" charset="0"/>
                <a:cs typeface="Segoe UI" pitchFamily="34" charset="0"/>
              </a:rPr>
              <a:t> </a:t>
            </a:r>
            <a:r>
              <a:rPr lang="en-US" sz="2000" kern="0" spc="-51" dirty="0">
                <a:solidFill>
                  <a:srgbClr val="FFFFFF">
                    <a:alpha val="99000"/>
                  </a:srgbClr>
                </a:solidFill>
                <a:ea typeface="Segoe UI" pitchFamily="34" charset="0"/>
                <a:cs typeface="Segoe UI" pitchFamily="34" charset="0"/>
              </a:rPr>
              <a:t>https://&lt;account&gt;.blob.core.windows.net/&lt;container&gt;</a:t>
            </a:r>
          </a:p>
        </p:txBody>
      </p:sp>
      <p:sp>
        <p:nvSpPr>
          <p:cNvPr id="33" name="Rounded Rectangle 32"/>
          <p:cNvSpPr/>
          <p:nvPr/>
        </p:nvSpPr>
        <p:spPr bwMode="auto">
          <a:xfrm>
            <a:off x="4725197" y="3910437"/>
            <a:ext cx="6950868" cy="393149"/>
          </a:xfrm>
          <a:prstGeom prst="roundRect">
            <a:avLst>
              <a:gd name="adj" fmla="val 0"/>
            </a:avLst>
          </a:prstGeom>
          <a:solidFill>
            <a:schemeClr val="tx2"/>
          </a:solidFill>
          <a:ln w="9525" cap="flat" cmpd="sng" algn="ctr">
            <a:noFill/>
            <a:prstDash val="solid"/>
          </a:ln>
          <a:effectLst/>
        </p:spPr>
        <p:txBody>
          <a:bodyPr lIns="91440" tIns="0" bIns="0" rtlCol="0" anchor="ctr" anchorCtr="0"/>
          <a:lstStyle/>
          <a:p>
            <a:pPr marL="0" lvl="1" algn="ctr" defTabSz="914061" fontAlgn="base">
              <a:lnSpc>
                <a:spcPct val="90000"/>
              </a:lnSpc>
              <a:spcBef>
                <a:spcPct val="0"/>
              </a:spcBef>
              <a:spcAft>
                <a:spcPct val="0"/>
              </a:spcAft>
              <a:buClr>
                <a:srgbClr val="FFC000"/>
              </a:buClr>
            </a:pPr>
            <a:r>
              <a:rPr lang="en-US" altLang="zh-CN" sz="1600" dirty="0" smtClean="0">
                <a:solidFill>
                  <a:schemeClr val="bg1">
                    <a:alpha val="99000"/>
                  </a:schemeClr>
                </a:solidFill>
                <a:ea typeface="Segoe UI" pitchFamily="34" charset="0"/>
                <a:cs typeface="Segoe UI" pitchFamily="34" charset="0"/>
              </a:rPr>
              <a:t> </a:t>
            </a:r>
            <a:endParaRPr lang="en-US" sz="2000" kern="0" spc="-51" dirty="0">
              <a:solidFill>
                <a:srgbClr val="FFFFFF">
                  <a:alpha val="99000"/>
                </a:srgbClr>
              </a:solidFill>
              <a:ea typeface="Segoe UI" pitchFamily="34" charset="0"/>
              <a:cs typeface="Segoe UI" pitchFamily="34" charset="0"/>
            </a:endParaRPr>
          </a:p>
        </p:txBody>
      </p:sp>
      <p:sp>
        <p:nvSpPr>
          <p:cNvPr id="34" name="Rounded Rectangle 33"/>
          <p:cNvSpPr/>
          <p:nvPr/>
        </p:nvSpPr>
        <p:spPr bwMode="auto">
          <a:xfrm>
            <a:off x="7492507" y="3910436"/>
            <a:ext cx="627465" cy="393149"/>
          </a:xfrm>
          <a:prstGeom prst="roundRect">
            <a:avLst>
              <a:gd name="adj" fmla="val 0"/>
            </a:avLst>
          </a:prstGeom>
          <a:solidFill>
            <a:schemeClr val="accent1"/>
          </a:solidFill>
          <a:ln w="9525" cap="flat" cmpd="sng" algn="ctr">
            <a:noFill/>
            <a:prstDash val="solid"/>
          </a:ln>
          <a:effectLst/>
        </p:spPr>
        <p:txBody>
          <a:bodyPr lIns="91440" tIns="0" bIns="0" rtlCol="0" anchor="ctr" anchorCtr="0"/>
          <a:lstStyle/>
          <a:p>
            <a:pPr marL="0" lvl="1" algn="ctr" defTabSz="914061" fontAlgn="base">
              <a:lnSpc>
                <a:spcPct val="90000"/>
              </a:lnSpc>
              <a:spcBef>
                <a:spcPct val="0"/>
              </a:spcBef>
              <a:spcAft>
                <a:spcPct val="0"/>
              </a:spcAft>
              <a:buClr>
                <a:srgbClr val="FFC000"/>
              </a:buClr>
            </a:pPr>
            <a:r>
              <a:rPr lang="en-US" altLang="zh-CN" sz="1600" dirty="0" smtClean="0">
                <a:solidFill>
                  <a:schemeClr val="bg1">
                    <a:alpha val="99000"/>
                  </a:schemeClr>
                </a:solidFill>
                <a:ea typeface="Segoe UI" pitchFamily="34" charset="0"/>
                <a:cs typeface="Segoe UI" pitchFamily="34" charset="0"/>
              </a:rPr>
              <a:t> </a:t>
            </a:r>
            <a:endParaRPr lang="en-US" sz="2000" kern="0" spc="-51" dirty="0">
              <a:solidFill>
                <a:srgbClr val="FFFFFF">
                  <a:alpha val="99000"/>
                </a:srgbClr>
              </a:solidFill>
              <a:ea typeface="Segoe UI" pitchFamily="34" charset="0"/>
              <a:cs typeface="Segoe UI" pitchFamily="34" charset="0"/>
            </a:endParaRPr>
          </a:p>
        </p:txBody>
      </p:sp>
      <p:sp>
        <p:nvSpPr>
          <p:cNvPr id="35" name="Rounded Rectangle 34"/>
          <p:cNvSpPr/>
          <p:nvPr/>
        </p:nvSpPr>
        <p:spPr bwMode="auto">
          <a:xfrm>
            <a:off x="4725199" y="3910435"/>
            <a:ext cx="6950868" cy="393149"/>
          </a:xfrm>
          <a:prstGeom prst="roundRect">
            <a:avLst>
              <a:gd name="adj" fmla="val 0"/>
            </a:avLst>
          </a:prstGeom>
          <a:noFill/>
          <a:ln w="9525" cap="flat" cmpd="sng" algn="ctr">
            <a:noFill/>
            <a:prstDash val="solid"/>
          </a:ln>
          <a:effectLst/>
        </p:spPr>
        <p:txBody>
          <a:bodyPr lIns="91440" tIns="0" bIns="0" rtlCol="0" anchor="ctr" anchorCtr="0"/>
          <a:lstStyle/>
          <a:p>
            <a:pPr marL="0" lvl="1" algn="ctr" defTabSz="914061" fontAlgn="base">
              <a:lnSpc>
                <a:spcPct val="90000"/>
              </a:lnSpc>
              <a:spcBef>
                <a:spcPct val="0"/>
              </a:spcBef>
              <a:spcAft>
                <a:spcPct val="0"/>
              </a:spcAft>
              <a:buClr>
                <a:srgbClr val="FFC000"/>
              </a:buClr>
            </a:pPr>
            <a:r>
              <a:rPr lang="en-US" altLang="zh-CN" sz="1600" dirty="0" smtClean="0">
                <a:solidFill>
                  <a:schemeClr val="bg1">
                    <a:alpha val="99000"/>
                  </a:schemeClr>
                </a:solidFill>
                <a:ea typeface="Segoe UI" pitchFamily="34" charset="0"/>
                <a:cs typeface="Segoe UI" pitchFamily="34" charset="0"/>
              </a:rPr>
              <a:t> </a:t>
            </a:r>
            <a:r>
              <a:rPr lang="en-US" sz="2000" kern="0" spc="-51" dirty="0">
                <a:solidFill>
                  <a:srgbClr val="FFFFFF">
                    <a:alpha val="99000"/>
                  </a:srgbClr>
                </a:solidFill>
                <a:ea typeface="Segoe UI" pitchFamily="34" charset="0"/>
                <a:cs typeface="Segoe UI" pitchFamily="34" charset="0"/>
              </a:rPr>
              <a:t>https://&lt;account&gt;.table.core.windows.net/&lt;table&gt;</a:t>
            </a:r>
          </a:p>
        </p:txBody>
      </p:sp>
      <p:sp>
        <p:nvSpPr>
          <p:cNvPr id="36" name="Rounded Rectangle 35"/>
          <p:cNvSpPr/>
          <p:nvPr/>
        </p:nvSpPr>
        <p:spPr bwMode="auto">
          <a:xfrm>
            <a:off x="4725199" y="5556642"/>
            <a:ext cx="6950868" cy="393149"/>
          </a:xfrm>
          <a:prstGeom prst="roundRect">
            <a:avLst>
              <a:gd name="adj" fmla="val 0"/>
            </a:avLst>
          </a:prstGeom>
          <a:solidFill>
            <a:schemeClr val="tx2"/>
          </a:solidFill>
          <a:ln w="9525" cap="flat" cmpd="sng" algn="ctr">
            <a:noFill/>
            <a:prstDash val="solid"/>
          </a:ln>
          <a:effectLst/>
        </p:spPr>
        <p:txBody>
          <a:bodyPr lIns="91440" tIns="0" bIns="0" rtlCol="0" anchor="ctr" anchorCtr="0"/>
          <a:lstStyle/>
          <a:p>
            <a:pPr marL="0" lvl="1" algn="ctr" defTabSz="914061" fontAlgn="base">
              <a:lnSpc>
                <a:spcPct val="90000"/>
              </a:lnSpc>
              <a:spcBef>
                <a:spcPct val="0"/>
              </a:spcBef>
              <a:spcAft>
                <a:spcPct val="0"/>
              </a:spcAft>
              <a:buClr>
                <a:srgbClr val="FFC000"/>
              </a:buClr>
            </a:pPr>
            <a:r>
              <a:rPr lang="en-US" altLang="zh-CN" sz="1600" dirty="0" smtClean="0">
                <a:solidFill>
                  <a:schemeClr val="bg1">
                    <a:alpha val="99000"/>
                  </a:schemeClr>
                </a:solidFill>
                <a:ea typeface="Segoe UI" pitchFamily="34" charset="0"/>
                <a:cs typeface="Segoe UI" pitchFamily="34" charset="0"/>
              </a:rPr>
              <a:t> </a:t>
            </a:r>
            <a:endParaRPr lang="en-US" sz="2000" kern="0" spc="-51" dirty="0">
              <a:solidFill>
                <a:srgbClr val="FFFFFF">
                  <a:alpha val="99000"/>
                </a:srgbClr>
              </a:solidFill>
              <a:ea typeface="Segoe UI" pitchFamily="34" charset="0"/>
              <a:cs typeface="Segoe UI" pitchFamily="34" charset="0"/>
            </a:endParaRPr>
          </a:p>
        </p:txBody>
      </p:sp>
      <p:sp>
        <p:nvSpPr>
          <p:cNvPr id="37" name="Rounded Rectangle 36"/>
          <p:cNvSpPr/>
          <p:nvPr/>
        </p:nvSpPr>
        <p:spPr bwMode="auto">
          <a:xfrm>
            <a:off x="7357121" y="5556641"/>
            <a:ext cx="762851" cy="393149"/>
          </a:xfrm>
          <a:prstGeom prst="roundRect">
            <a:avLst>
              <a:gd name="adj" fmla="val 0"/>
            </a:avLst>
          </a:prstGeom>
          <a:solidFill>
            <a:schemeClr val="accent1"/>
          </a:solidFill>
          <a:ln w="9525" cap="flat" cmpd="sng" algn="ctr">
            <a:noFill/>
            <a:prstDash val="solid"/>
          </a:ln>
          <a:effectLst/>
        </p:spPr>
        <p:txBody>
          <a:bodyPr lIns="91440" tIns="0" bIns="0" rtlCol="0" anchor="ctr" anchorCtr="0"/>
          <a:lstStyle/>
          <a:p>
            <a:pPr marL="0" lvl="1" algn="ctr" defTabSz="914061" fontAlgn="base">
              <a:lnSpc>
                <a:spcPct val="90000"/>
              </a:lnSpc>
              <a:spcBef>
                <a:spcPct val="0"/>
              </a:spcBef>
              <a:spcAft>
                <a:spcPct val="0"/>
              </a:spcAft>
              <a:buClr>
                <a:srgbClr val="FFC000"/>
              </a:buClr>
            </a:pPr>
            <a:r>
              <a:rPr lang="en-US" altLang="zh-CN" sz="1600" dirty="0" smtClean="0">
                <a:solidFill>
                  <a:schemeClr val="bg1">
                    <a:alpha val="99000"/>
                  </a:schemeClr>
                </a:solidFill>
                <a:ea typeface="Segoe UI" pitchFamily="34" charset="0"/>
                <a:cs typeface="Segoe UI" pitchFamily="34" charset="0"/>
              </a:rPr>
              <a:t> </a:t>
            </a:r>
            <a:endParaRPr lang="en-US" sz="2000" kern="0" spc="-51" dirty="0">
              <a:solidFill>
                <a:srgbClr val="FFFFFF">
                  <a:alpha val="99000"/>
                </a:srgbClr>
              </a:solidFill>
              <a:ea typeface="Segoe UI" pitchFamily="34" charset="0"/>
              <a:cs typeface="Segoe UI" pitchFamily="34" charset="0"/>
            </a:endParaRPr>
          </a:p>
        </p:txBody>
      </p:sp>
      <p:sp>
        <p:nvSpPr>
          <p:cNvPr id="38" name="Rounded Rectangle 37"/>
          <p:cNvSpPr/>
          <p:nvPr/>
        </p:nvSpPr>
        <p:spPr bwMode="auto">
          <a:xfrm>
            <a:off x="4725201" y="5556640"/>
            <a:ext cx="6950868" cy="393149"/>
          </a:xfrm>
          <a:prstGeom prst="roundRect">
            <a:avLst>
              <a:gd name="adj" fmla="val 0"/>
            </a:avLst>
          </a:prstGeom>
          <a:noFill/>
          <a:ln w="9525" cap="flat" cmpd="sng" algn="ctr">
            <a:noFill/>
            <a:prstDash val="solid"/>
          </a:ln>
          <a:effectLst/>
        </p:spPr>
        <p:txBody>
          <a:bodyPr lIns="91440" tIns="0" bIns="0" rtlCol="0" anchor="ctr" anchorCtr="0"/>
          <a:lstStyle/>
          <a:p>
            <a:pPr marL="0" lvl="1" algn="ctr" defTabSz="914061" fontAlgn="base">
              <a:lnSpc>
                <a:spcPct val="90000"/>
              </a:lnSpc>
              <a:spcBef>
                <a:spcPct val="0"/>
              </a:spcBef>
              <a:spcAft>
                <a:spcPct val="0"/>
              </a:spcAft>
              <a:buClr>
                <a:srgbClr val="FFC000"/>
              </a:buClr>
            </a:pPr>
            <a:r>
              <a:rPr lang="en-US" altLang="zh-CN" sz="1600" dirty="0" smtClean="0">
                <a:solidFill>
                  <a:schemeClr val="bg1">
                    <a:alpha val="99000"/>
                  </a:schemeClr>
                </a:solidFill>
                <a:ea typeface="Segoe UI" pitchFamily="34" charset="0"/>
                <a:cs typeface="Segoe UI" pitchFamily="34" charset="0"/>
              </a:rPr>
              <a:t> </a:t>
            </a:r>
            <a:r>
              <a:rPr lang="en-US" sz="2000" kern="0" spc="-51" dirty="0">
                <a:solidFill>
                  <a:srgbClr val="FFFFFF">
                    <a:alpha val="99000"/>
                  </a:srgbClr>
                </a:solidFill>
                <a:ea typeface="Segoe UI" pitchFamily="34" charset="0"/>
                <a:cs typeface="Segoe UI" pitchFamily="34" charset="0"/>
              </a:rPr>
              <a:t>https://&lt;account&gt;.queue.core.windows.net/&lt;queue&gt;</a:t>
            </a:r>
          </a:p>
        </p:txBody>
      </p:sp>
    </p:spTree>
    <p:extLst>
      <p:ext uri="{BB962C8B-B14F-4D97-AF65-F5344CB8AC3E}">
        <p14:creationId xmlns:p14="http://schemas.microsoft.com/office/powerpoint/2010/main" val="23129426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fade">
                                      <p:cBhvr>
                                        <p:cTn id="7" dur="500"/>
                                        <p:tgtEl>
                                          <p:spTgt spid="3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fade">
                                      <p:cBhvr>
                                        <p:cTn id="10" dur="500"/>
                                        <p:tgtEl>
                                          <p:spTgt spid="3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fade">
                                      <p:cBhvr>
                                        <p:cTn id="13" dur="500"/>
                                        <p:tgtEl>
                                          <p:spTgt spid="3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animEffect transition="in" filter="fade">
                                      <p:cBhvr>
                                        <p:cTn id="16" dur="500"/>
                                        <p:tgtEl>
                                          <p:spTgt spid="3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animEffect transition="in" filter="fade">
                                      <p:cBhvr>
                                        <p:cTn id="19" dur="500"/>
                                        <p:tgtEl>
                                          <p:spTgt spid="3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8"/>
                                        </p:tgtEl>
                                        <p:attrNameLst>
                                          <p:attrName>style.visibility</p:attrName>
                                        </p:attrNameLst>
                                      </p:cBhvr>
                                      <p:to>
                                        <p:strVal val="visible"/>
                                      </p:to>
                                    </p:set>
                                    <p:animEffect transition="in" filter="fade">
                                      <p:cBhvr>
                                        <p:cTn id="22" dur="500"/>
                                        <p:tgtEl>
                                          <p:spTgt spid="3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wipe(left)">
                                      <p:cBhvr>
                                        <p:cTn id="27" dur="500"/>
                                        <p:tgtEl>
                                          <p:spTgt spid="32"/>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wipe(left)">
                                      <p:cBhvr>
                                        <p:cTn id="30" dur="500"/>
                                        <p:tgtEl>
                                          <p:spTgt spid="34"/>
                                        </p:tgtEl>
                                      </p:cBhvr>
                                    </p:animEffect>
                                  </p:childTnLst>
                                </p:cTn>
                              </p:par>
                              <p:par>
                                <p:cTn id="31" presetID="22" presetClass="entr" presetSubtype="8"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wipe(left)">
                                      <p:cBhvr>
                                        <p:cTn id="33"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2" grpId="0" animBg="1"/>
      <p:bldP spid="31" grpId="0"/>
      <p:bldP spid="33" grpId="0" animBg="1"/>
      <p:bldP spid="34" grpId="0" animBg="1"/>
      <p:bldP spid="35" grpId="0"/>
      <p:bldP spid="36" grpId="0" animBg="1"/>
      <p:bldP spid="37" grpId="0" animBg="1"/>
      <p:bldP spid="38"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1_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KeywordTaxHTField xmlns="230e9df3-be65-4c73-a93b-d1236ebd677e">
      <Terms xmlns="http://schemas.microsoft.com/office/infopath/2007/PartnerControls"/>
    </TaxKeywordTaxHTField>
    <TaxCatchAll xmlns="230e9df3-be65-4c73-a93b-d1236ebd677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CA05B43BE68FE54B90DD26FDFB72BB05" ma:contentTypeVersion="0" ma:contentTypeDescription="Create a new document." ma:contentTypeScope="" ma:versionID="6df1bece345c1749bd9b91e82fa4a03a">
  <xsd:schema xmlns:xsd="http://www.w3.org/2001/XMLSchema" xmlns:xs="http://www.w3.org/2001/XMLSchema" xmlns:p="http://schemas.microsoft.com/office/2006/metadata/properties" xmlns:ns2="230e9df3-be65-4c73-a93b-d1236ebd677e" targetNamespace="http://schemas.microsoft.com/office/2006/metadata/properties" ma:root="true" ma:fieldsID="e317b0b832c9845d3aae3abd1bb0954e" ns2:_="">
    <xsd:import namespace="230e9df3-be65-4c73-a93b-d1236ebd677e"/>
    <xsd:element name="properties">
      <xsd:complexType>
        <xsd:sequence>
          <xsd:element name="documentManagement">
            <xsd:complexType>
              <xsd:all>
                <xsd:element ref="ns2:TaxKeywordTaxHTField" minOccurs="0"/>
                <xsd:element ref="ns2:TaxCatchAll" minOccurs="0"/>
                <xsd:element ref="ns2: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9" nillable="true" ma:displayName="Taxonomy Catch All Column" ma:hidden="true" ma:list="{24ccdd3d-8ee2-4326-a025-466a9d1bc8a2}" ma:internalName="TaxCatchAll" ma:showField="CatchAllData" ma:web="a6005bf8-687e-4195-b520-3fb25bf0cb8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ccdd3d-8ee2-4326-a025-466a9d1bc8a2}" ma:internalName="TaxCatchAllLabel" ma:readOnly="true" ma:showField="CatchAllDataLabel" ma:web="a6005bf8-687e-4195-b520-3fb25bf0cb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B2F97D-0457-4986-9734-D03EB073C5EA}">
  <ds:schemaRefs>
    <ds:schemaRef ds:uri="http://www.w3.org/XML/1998/namespace"/>
    <ds:schemaRef ds:uri="http://schemas.microsoft.com/office/2006/documentManagement/types"/>
    <ds:schemaRef ds:uri="http://purl.org/dc/elements/1.1/"/>
    <ds:schemaRef ds:uri="http://purl.org/dc/terms/"/>
    <ds:schemaRef ds:uri="http://schemas.microsoft.com/office/2006/metadata/properties"/>
    <ds:schemaRef ds:uri="http://schemas.openxmlformats.org/package/2006/metadata/core-properties"/>
    <ds:schemaRef ds:uri="http://purl.org/dc/dcmitype/"/>
    <ds:schemaRef ds:uri="http://schemas.microsoft.com/office/infopath/2007/PartnerControls"/>
    <ds:schemaRef ds:uri="230e9df3-be65-4c73-a93b-d1236ebd677e"/>
  </ds:schemaRefs>
</ds:datastoreItem>
</file>

<file path=customXml/itemProps2.xml><?xml version="1.0" encoding="utf-8"?>
<ds:datastoreItem xmlns:ds="http://schemas.openxmlformats.org/officeDocument/2006/customXml" ds:itemID="{8F590144-748D-417B-8B69-088F107B0F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882D8D6-9D38-4159-A398-AAC3689D3D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2462</TotalTime>
  <Words>3478</Words>
  <Application>Microsoft Office PowerPoint</Application>
  <PresentationFormat>Custom</PresentationFormat>
  <Paragraphs>824</Paragraphs>
  <Slides>54</Slides>
  <Notes>25</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54</vt:i4>
      </vt:variant>
    </vt:vector>
  </HeadingPairs>
  <TitlesOfParts>
    <vt:vector size="66" baseType="lpstr">
      <vt:lpstr>Arial</vt:lpstr>
      <vt:lpstr>Segoe Light</vt:lpstr>
      <vt:lpstr>Times New Roman</vt:lpstr>
      <vt:lpstr>Segoe UI</vt:lpstr>
      <vt:lpstr>Calibri</vt:lpstr>
      <vt:lpstr>Segoe</vt:lpstr>
      <vt:lpstr>Kozuka Gothic Pro R</vt:lpstr>
      <vt:lpstr>Consolas</vt:lpstr>
      <vt:lpstr>Segoe UI Light</vt:lpstr>
      <vt:lpstr>MS1444_Windows Azure Template 16x9_r08b</vt:lpstr>
      <vt:lpstr>1_White with Consolas font for code slides</vt:lpstr>
      <vt:lpstr>White with Consolas font for code slides</vt:lpstr>
      <vt:lpstr>Inside Windows  Azure Storage</vt:lpstr>
      <vt:lpstr>Agenda</vt:lpstr>
      <vt:lpstr>Windows Azure Storage Today</vt:lpstr>
      <vt:lpstr>Running on Windows Azure Storage</vt:lpstr>
      <vt:lpstr>Running on Windows Azure Storage</vt:lpstr>
      <vt:lpstr>PowerPoint Presentation</vt:lpstr>
      <vt:lpstr>Windows Azure Storage</vt:lpstr>
      <vt:lpstr>Windows Azure Storage Account</vt:lpstr>
      <vt:lpstr>Windows Azure Data Storage Concepts</vt:lpstr>
      <vt:lpstr>Windows Azure Blobs</vt:lpstr>
      <vt:lpstr>Windows Azure Blobs – What is new?</vt:lpstr>
      <vt:lpstr>Windows Azure Tables</vt:lpstr>
      <vt:lpstr>Windows Azure Tables – What is new?</vt:lpstr>
      <vt:lpstr>Windows Azure Tables - Projection</vt:lpstr>
      <vt:lpstr>Windows Azure Tables - Projection</vt:lpstr>
      <vt:lpstr>Windows Azure Tables - Upsert</vt:lpstr>
      <vt:lpstr>Windows Azure Queues</vt:lpstr>
      <vt:lpstr>Windows Azure Queues – What is new?</vt:lpstr>
      <vt:lpstr>Windows Azure Queue Update Message Example</vt:lpstr>
      <vt:lpstr>PowerPoint Presentation</vt:lpstr>
      <vt:lpstr>Storage Analytics</vt:lpstr>
      <vt:lpstr>Storage Analytics – Why turn on logging?</vt:lpstr>
      <vt:lpstr>Storage Analytics Logs</vt:lpstr>
      <vt:lpstr>Storage Analytics Data Fields Logged</vt:lpstr>
      <vt:lpstr>Log Entry Example</vt:lpstr>
      <vt:lpstr>Storage Analytics – Why turn on Metrics?</vt:lpstr>
      <vt:lpstr>Storage Analytics – Metrics</vt:lpstr>
      <vt:lpstr>Storage Analytics – Example using Metrics</vt:lpstr>
      <vt:lpstr>Compare Application E2E Latency to Storage Server Latency</vt:lpstr>
      <vt:lpstr>Compare Application E2E Latency to Storage Server Latency (ms) </vt:lpstr>
      <vt:lpstr>Root Causing the Issue</vt:lpstr>
      <vt:lpstr>Storage Analytics Summary</vt:lpstr>
      <vt:lpstr>PowerPoint Presentation</vt:lpstr>
      <vt:lpstr>Geo-replication</vt:lpstr>
      <vt:lpstr>Geo-replication</vt:lpstr>
      <vt:lpstr>Geo-Failover</vt:lpstr>
      <vt:lpstr>PowerPoint Presentation</vt:lpstr>
      <vt:lpstr>Design Goals</vt:lpstr>
      <vt:lpstr>Windows Azure Storage Stamps</vt:lpstr>
      <vt:lpstr>Storage Stamp Architecture – DFS Layer</vt:lpstr>
      <vt:lpstr>Storage Stamp Architecture – Partition Layer</vt:lpstr>
      <vt:lpstr>Storage Stamp Architecture</vt:lpstr>
      <vt:lpstr>Storage Stamp Architecture</vt:lpstr>
      <vt:lpstr>Partition Layer – Scalable Object Index</vt:lpstr>
      <vt:lpstr>Scalable Object Index via Partitioning</vt:lpstr>
      <vt:lpstr>Partition Layer – Index Range Partitioning</vt:lpstr>
      <vt:lpstr>Partition Layer – Automatic RangePartition Load Balancing</vt:lpstr>
      <vt:lpstr>Scalability of Data Abstractions</vt:lpstr>
      <vt:lpstr>Scalability of Data Abstractions</vt:lpstr>
      <vt:lpstr>Scalability of Objects within an Account</vt:lpstr>
      <vt:lpstr>Windows Azure Storage Summary</vt:lpstr>
      <vt:lpstr>Feedback</vt:lpstr>
      <vt:lpstr>PowerPoint Presentation</vt:lpstr>
      <vt:lpstr>PowerPoint Presentation</vt:lpstr>
    </vt:vector>
  </TitlesOfParts>
  <Company>Artitudes Design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Artitudes Design</dc:creator>
  <cp:lastModifiedBy>Haishi Bai</cp:lastModifiedBy>
  <cp:revision>199</cp:revision>
  <cp:lastPrinted>2011-10-11T14:25:22Z</cp:lastPrinted>
  <dcterms:created xsi:type="dcterms:W3CDTF">2011-03-29T16:07:22Z</dcterms:created>
  <dcterms:modified xsi:type="dcterms:W3CDTF">2012-05-22T17:37:59Z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ies>
</file>

<file path=docProps/thumbnail.jpeg>
</file>